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05" r:id="rId2"/>
    <p:sldId id="308" r:id="rId3"/>
    <p:sldId id="309" r:id="rId4"/>
    <p:sldId id="310" r:id="rId5"/>
    <p:sldId id="350" r:id="rId6"/>
    <p:sldId id="312" r:id="rId7"/>
    <p:sldId id="313" r:id="rId8"/>
    <p:sldId id="314" r:id="rId9"/>
    <p:sldId id="351" r:id="rId10"/>
    <p:sldId id="316" r:id="rId11"/>
    <p:sldId id="352" r:id="rId12"/>
    <p:sldId id="318" r:id="rId13"/>
    <p:sldId id="353" r:id="rId14"/>
    <p:sldId id="320" r:id="rId15"/>
    <p:sldId id="354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7" r:id="rId30"/>
    <p:sldId id="336" r:id="rId31"/>
    <p:sldId id="335" r:id="rId32"/>
    <p:sldId id="338" r:id="rId33"/>
    <p:sldId id="339" r:id="rId34"/>
    <p:sldId id="340" r:id="rId35"/>
    <p:sldId id="341" r:id="rId36"/>
    <p:sldId id="342" r:id="rId37"/>
    <p:sldId id="343" r:id="rId38"/>
    <p:sldId id="344" r:id="rId39"/>
    <p:sldId id="345" r:id="rId40"/>
    <p:sldId id="346" r:id="rId41"/>
    <p:sldId id="347" r:id="rId42"/>
    <p:sldId id="348" r:id="rId43"/>
    <p:sldId id="290" r:id="rId44"/>
  </p:sldIdLst>
  <p:sldSz cx="10688638" cy="7562850"/>
  <p:notesSz cx="6662738" cy="9926638"/>
  <p:custDataLst>
    <p:tags r:id="rId47"/>
  </p:custDataLst>
  <p:defaultTextStyle>
    <a:defPPr>
      <a:defRPr lang="en-US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F9FBFB"/>
    <a:srgbClr val="283583"/>
    <a:srgbClr val="1D3176"/>
    <a:srgbClr val="1D3100"/>
    <a:srgbClr val="009FE3"/>
    <a:srgbClr val="0085CC"/>
    <a:srgbClr val="E9E8EC"/>
    <a:srgbClr val="0952A4"/>
    <a:srgbClr val="1E247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17" autoAdjust="0"/>
    <p:restoredTop sz="94057" autoAdjust="0"/>
  </p:normalViewPr>
  <p:slideViewPr>
    <p:cSldViewPr snapToObjects="1">
      <p:cViewPr>
        <p:scale>
          <a:sx n="98" d="100"/>
          <a:sy n="98" d="100"/>
        </p:scale>
        <p:origin x="-180" y="840"/>
      </p:cViewPr>
      <p:guideLst>
        <p:guide orient="horz" pos="2622"/>
        <p:guide pos="2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 Ligh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847CA-D535-7044-8A0C-625346BE95E4}" type="datetimeFigureOut">
              <a:rPr lang="es-ES">
                <a:latin typeface="Gill Sans MT Light"/>
              </a:rPr>
              <a:pPr/>
              <a:t>15/10/2015</a:t>
            </a:fld>
            <a:endParaRPr lang="en-US" dirty="0">
              <a:latin typeface="Gill Sans MT Ligh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 Ligh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FACC2-33B0-B640-90EC-329A6C6E4BCD}" type="slidenum">
              <a:rPr>
                <a:latin typeface="Gill Sans MT Light"/>
              </a:rPr>
              <a:pPr/>
              <a:t>‹Nº›</a:t>
            </a:fld>
            <a:endParaRPr lang="en-US" dirty="0">
              <a:latin typeface="Gill Sans MT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617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 Light"/>
              </a:defRPr>
            </a:lvl1pPr>
          </a:lstStyle>
          <a:p>
            <a:fld id="{8A76134D-79D7-C443-A3E7-85D876068ED2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744538"/>
            <a:ext cx="525938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 Light"/>
              </a:defRPr>
            </a:lvl1pPr>
          </a:lstStyle>
          <a:p>
            <a:fld id="{5D95B294-67C7-514B-A3D1-6F79DA71D41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47663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Gill Sans MT Ligh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Gill Sans MT Ligh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Gill Sans MT Ligh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Gill Sans MT Ligh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Gill Sans MT Ligh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24343"/>
            <a:ext cx="10688638" cy="421392"/>
          </a:xfrm>
          <a:prstGeom prst="rect">
            <a:avLst/>
          </a:prstGeom>
          <a:solidFill>
            <a:srgbClr val="E9ED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 Light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90525" y="7021785"/>
            <a:ext cx="9887744" cy="0"/>
          </a:xfrm>
          <a:prstGeom prst="line">
            <a:avLst/>
          </a:prstGeom>
          <a:ln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03759" y="7135604"/>
            <a:ext cx="1152128" cy="2308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900" dirty="0" err="1" smtClean="0">
                <a:solidFill>
                  <a:srgbClr val="0085CC"/>
                </a:solidFill>
                <a:latin typeface="Gill Sans MT Light"/>
                <a:cs typeface="Gill Sans MT Light"/>
              </a:rPr>
              <a:t>EUROsociAL</a:t>
            </a:r>
            <a:endParaRPr lang="en-US" sz="900" dirty="0">
              <a:solidFill>
                <a:srgbClr val="0085CC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0525" y="7021785"/>
            <a:ext cx="9887744" cy="0"/>
          </a:xfrm>
          <a:prstGeom prst="line">
            <a:avLst/>
          </a:prstGeom>
          <a:ln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6784479" y="7135604"/>
            <a:ext cx="3672408" cy="2308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0085CC"/>
                </a:solidFill>
                <a:latin typeface="Gill Sans MT Light"/>
                <a:cs typeface="Gill Sans MT Light"/>
              </a:rPr>
              <a:t>DIÁLOGO EURO-LATINOAMERICANO</a:t>
            </a:r>
            <a:r>
              <a:rPr lang="en-US" sz="900" baseline="0" dirty="0" smtClean="0">
                <a:solidFill>
                  <a:srgbClr val="0085CC"/>
                </a:solidFill>
                <a:latin typeface="Gill Sans MT Light"/>
                <a:cs typeface="Gill Sans MT Light"/>
              </a:rPr>
              <a:t> </a:t>
            </a:r>
            <a:r>
              <a:rPr lang="en-US" sz="900" dirty="0" smtClean="0">
                <a:solidFill>
                  <a:srgbClr val="0085CC"/>
                </a:solidFill>
                <a:latin typeface="Gill Sans MT Light"/>
                <a:cs typeface="Gill Sans MT Light"/>
              </a:rPr>
              <a:t>DE POLÍTICAS PÚBLICAS</a:t>
            </a:r>
            <a:endParaRPr lang="en-US" sz="900" dirty="0">
              <a:solidFill>
                <a:srgbClr val="032377"/>
              </a:solidFill>
              <a:latin typeface="Gill Sans MT Light"/>
              <a:cs typeface="Gill Sans MT Ligh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096" y="541065"/>
            <a:ext cx="25177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497754" rtl="0" eaLnBrk="1" latinLnBrk="0" hangingPunct="1">
        <a:spcBef>
          <a:spcPct val="0"/>
        </a:spcBef>
        <a:buNone/>
        <a:defRPr sz="2200" b="0" kern="1200">
          <a:solidFill>
            <a:srgbClr val="001B96"/>
          </a:solidFill>
          <a:latin typeface="DINPro-Medium"/>
          <a:ea typeface="+mj-ea"/>
          <a:cs typeface="DINPro-Medium"/>
        </a:defRPr>
      </a:lvl1pPr>
    </p:titleStyle>
    <p:bodyStyle>
      <a:lvl1pPr marL="373315" indent="-373315" algn="l" defTabSz="497754" rtl="0" eaLnBrk="1" latinLnBrk="0" hangingPunct="1">
        <a:spcBef>
          <a:spcPct val="20000"/>
        </a:spcBef>
        <a:buFont typeface="Arial"/>
        <a:buChar char="•"/>
        <a:defRPr sz="1700" kern="1200">
          <a:solidFill>
            <a:srgbClr val="001B96"/>
          </a:solidFill>
          <a:latin typeface="DINPro-Regular"/>
          <a:ea typeface="+mn-ea"/>
          <a:cs typeface="DINPro-Regular"/>
        </a:defRPr>
      </a:lvl1pPr>
      <a:lvl2pPr marL="808850" indent="-311096" algn="l" defTabSz="497754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DINPro-Regular"/>
          <a:ea typeface="+mn-ea"/>
          <a:cs typeface="DINPro-Regular"/>
        </a:defRPr>
      </a:lvl2pPr>
      <a:lvl3pPr marL="1244384" indent="-248877" algn="l" defTabSz="49775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DINPro-Regular"/>
          <a:ea typeface="+mn-ea"/>
          <a:cs typeface="DINPro-Regular"/>
        </a:defRPr>
      </a:lvl3pPr>
      <a:lvl4pPr marL="1742138" indent="-248877" algn="l" defTabSz="49775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>
              <a:lumMod val="85000"/>
              <a:lumOff val="15000"/>
            </a:schemeClr>
          </a:solidFill>
          <a:latin typeface="DINPro-Regular"/>
          <a:ea typeface="+mn-ea"/>
          <a:cs typeface="DINPro-Regular"/>
        </a:defRPr>
      </a:lvl4pPr>
      <a:lvl5pPr marL="2239891" indent="-248877" algn="l" defTabSz="497754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85000"/>
              <a:lumOff val="15000"/>
            </a:schemeClr>
          </a:solidFill>
          <a:latin typeface="DINPro-Regular"/>
          <a:ea typeface="+mn-ea"/>
          <a:cs typeface="DINPro-Regular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iser.essex.ac.uk/euromod/using-euromod/country-reports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7.wmf"/><Relationship Id="rId5" Type="http://schemas.openxmlformats.org/officeDocument/2006/relationships/image" Target="../media/image11.jpeg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28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11" Type="http://schemas.openxmlformats.org/officeDocument/2006/relationships/image" Target="../media/image27.wmf"/><Relationship Id="rId5" Type="http://schemas.openxmlformats.org/officeDocument/2006/relationships/image" Target="../media/image2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83071"/>
            <a:ext cx="10687050" cy="755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 flipH="1" flipV="1">
            <a:off x="0" y="5760642"/>
            <a:ext cx="10688638" cy="18022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1751" y="1981225"/>
            <a:ext cx="5994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139DEB"/>
                </a:solidFill>
                <a:latin typeface="Gill Sans MT Light"/>
                <a:cs typeface="Gill Sans MT Light"/>
              </a:rPr>
              <a:t>MODELOS DE SIMULACIÓN DE IMPUESTOS Y PRESTACIONES (TAX-BENEFIT): EUROMOD</a:t>
            </a:r>
            <a:endParaRPr lang="en-US" sz="2400" dirty="0" smtClean="0">
              <a:solidFill>
                <a:srgbClr val="139DEB"/>
              </a:solidFill>
              <a:latin typeface="Gill Sans MT Light"/>
              <a:cs typeface="Gill Sans MT Ligh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0779" y="4717529"/>
            <a:ext cx="2831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39DEB"/>
                </a:solidFill>
                <a:latin typeface="Gill Sans MT Light"/>
                <a:cs typeface="Gill Sans MT Light"/>
              </a:rPr>
              <a:t>ASUNCIÓN – PARAGUAY, 15/10/2015</a:t>
            </a:r>
            <a:endParaRPr lang="en-US" sz="1200" dirty="0">
              <a:solidFill>
                <a:srgbClr val="139DEB"/>
              </a:solidFill>
              <a:latin typeface="Gill Sans MT Light"/>
              <a:cs typeface="Gill Sans MT Light"/>
            </a:endParaRPr>
          </a:p>
        </p:txBody>
      </p:sp>
      <p:sp>
        <p:nvSpPr>
          <p:cNvPr id="35" name="Text Box 1"/>
          <p:cNvSpPr txBox="1"/>
          <p:nvPr/>
        </p:nvSpPr>
        <p:spPr>
          <a:xfrm>
            <a:off x="628908" y="5785073"/>
            <a:ext cx="1371600" cy="2286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000"/>
              </a:spcAft>
            </a:pPr>
            <a:r>
              <a:rPr lang="es-ES_tradnl" sz="700" dirty="0">
                <a:solidFill>
                  <a:srgbClr val="7F7F7F"/>
                </a:solidFill>
                <a:ea typeface="MS Mincho"/>
                <a:cs typeface="Times New Roman"/>
              </a:rPr>
              <a:t>Socios Operativos</a:t>
            </a:r>
            <a:endParaRPr lang="es-ES" sz="1200" dirty="0">
              <a:solidFill>
                <a:prstClr val="black"/>
              </a:solidFill>
              <a:ea typeface="MS Mincho"/>
              <a:cs typeface="Times New Roman"/>
            </a:endParaRPr>
          </a:p>
        </p:txBody>
      </p:sp>
      <p:pic>
        <p:nvPicPr>
          <p:cNvPr id="37" name="Picture 1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908" y="6796633"/>
            <a:ext cx="6731635" cy="40132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 Box 16"/>
          <p:cNvSpPr txBox="1"/>
          <p:nvPr/>
        </p:nvSpPr>
        <p:spPr>
          <a:xfrm>
            <a:off x="628908" y="6566763"/>
            <a:ext cx="1600200" cy="27749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000"/>
              </a:spcAft>
            </a:pPr>
            <a:r>
              <a:rPr lang="es-ES_tradnl" sz="700">
                <a:solidFill>
                  <a:srgbClr val="7F7F7F"/>
                </a:solidFill>
                <a:ea typeface="MS Mincho"/>
                <a:cs typeface="Times New Roman"/>
              </a:rPr>
              <a:t>Consorcio Liderado por</a:t>
            </a:r>
            <a:endParaRPr lang="es-ES" sz="1200">
              <a:solidFill>
                <a:prstClr val="black"/>
              </a:solidFill>
              <a:ea typeface="MS Mincho"/>
              <a:cs typeface="Times New Roman"/>
            </a:endParaRPr>
          </a:p>
        </p:txBody>
      </p:sp>
      <p:sp>
        <p:nvSpPr>
          <p:cNvPr id="39" name="Text Box 22"/>
          <p:cNvSpPr txBox="1"/>
          <p:nvPr/>
        </p:nvSpPr>
        <p:spPr>
          <a:xfrm>
            <a:off x="2000508" y="6567398"/>
            <a:ext cx="2286000" cy="27749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000"/>
              </a:spcAft>
            </a:pPr>
            <a:r>
              <a:rPr lang="es-ES_tradnl" sz="700">
                <a:solidFill>
                  <a:srgbClr val="7F7F7F"/>
                </a:solidFill>
                <a:ea typeface="MS Mincho"/>
                <a:cs typeface="Times New Roman"/>
              </a:rPr>
              <a:t>Socios Coordinadores</a:t>
            </a:r>
            <a:endParaRPr lang="es-ES" sz="1200">
              <a:solidFill>
                <a:prstClr val="black"/>
              </a:solidFill>
              <a:ea typeface="MS Mincho"/>
              <a:cs typeface="Times New Roman"/>
            </a:endParaRPr>
          </a:p>
        </p:txBody>
      </p:sp>
      <p:sp>
        <p:nvSpPr>
          <p:cNvPr id="40" name="Text Box 28"/>
          <p:cNvSpPr txBox="1"/>
          <p:nvPr/>
        </p:nvSpPr>
        <p:spPr>
          <a:xfrm>
            <a:off x="2000508" y="7253198"/>
            <a:ext cx="4800600" cy="27749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000"/>
              </a:spcAft>
            </a:pPr>
            <a:r>
              <a:rPr lang="es-ES_tradnl" sz="700">
                <a:solidFill>
                  <a:srgbClr val="1A79C2"/>
                </a:solidFill>
                <a:ea typeface="MS Mincho"/>
                <a:cs typeface="Times New Roman"/>
              </a:rPr>
              <a:t>Participan más de 80 Socios Operativos y Entidades Colaboradoras de Europa y América Latina</a:t>
            </a:r>
            <a:endParaRPr lang="es-ES" sz="1200">
              <a:solidFill>
                <a:prstClr val="black"/>
              </a:solidFill>
              <a:ea typeface="MS Mincho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8" y="829097"/>
            <a:ext cx="3309938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783" y="5951816"/>
            <a:ext cx="1994286" cy="38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0849" y="5951816"/>
            <a:ext cx="625231" cy="37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n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96080" y="5951816"/>
            <a:ext cx="499714" cy="32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129740" y="4573513"/>
            <a:ext cx="3671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333333"/>
                </a:solidFill>
                <a:latin typeface="Roboto"/>
              </a:rPr>
              <a:t>Jaime Villanueva García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88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SISTEMA </a:t>
            </a: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EUROMOD: DATOS DE ENTRADA AL MODELO (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U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 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ECV se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transforma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mediante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programas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lectura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imputación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preparación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variables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construir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fichero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datos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entrada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modelo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compatible con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necesidades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EUROMOD.</a:t>
            </a: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U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Los </a:t>
            </a:r>
            <a:r>
              <a:rPr lang="en-US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programas</a:t>
            </a:r>
            <a:r>
              <a:rPr lang="en-U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generan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solo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fichero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datos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con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registros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individuales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personas,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comprueban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identificadores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imputaciones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datos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faltantes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o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incorrectos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armonizan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variables y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periodos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recogida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desagregan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variables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ingresos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más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categorías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producen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estadísticas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básicas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variables de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entrada</a:t>
            </a: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US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modelo</a:t>
            </a:r>
            <a:r>
              <a:rPr lang="en-U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108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POLÍTICAS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defTabSz="914400">
              <a:defRPr sz="1400" b="1" kern="0">
                <a:solidFill>
                  <a:sysClr val="windowText" lastClr="000000"/>
                </a:solidFill>
                <a:latin typeface="Calibri" pitchFamily="34" charset="0"/>
              </a:defRPr>
            </a:lvl1pPr>
          </a:lstStyle>
          <a:p>
            <a:r>
              <a:rPr lang="es-ES" altLang="es-ES" dirty="0"/>
              <a:t>POLÍTICAS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(IRPF, cotizaciones, prestaciones monetarias del Estado y CCAA)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ORIGINALES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7903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POLÍTICAS (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581789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¿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Dónde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obtenemos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descripción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grandes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cifras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calibrar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resultados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?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hlinkClick r:id="rId2"/>
              </a:rPr>
              <a:t>https://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hlinkClick r:id="rId2"/>
              </a:rPr>
              <a:t>www.iser.essex.ac.uk/euromod/using-euromod/country-reports</a:t>
            </a: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documentos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explican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sistemas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forma general y se describe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detalladamente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simuladas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EUROMOD,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así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datos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utilizados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presenta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informe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validación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modelo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n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6447" y="1820193"/>
            <a:ext cx="3495675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046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PARÁMETROS DEL MODELO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POLÍTICAS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(IRPF, cotizaciones, prestaciones monetarias del Estado y CCAA)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ORIGINALES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defTabSz="914400">
              <a:defRPr sz="1400" b="1" kern="0">
                <a:solidFill>
                  <a:sysClr val="windowText" lastClr="000000"/>
                </a:solidFill>
                <a:latin typeface="Calibri" pitchFamily="34" charset="0"/>
              </a:defRPr>
            </a:lvl1pPr>
          </a:lstStyle>
          <a:p>
            <a:r>
              <a:rPr lang="es-ES" altLang="es-ES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9411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PARÁMETROS DEL MODELO (II)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s-ES" alt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Los </a:t>
            </a:r>
            <a:r>
              <a:rPr lang="es-ES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parámetros del modelo pueden ser (2 tipos): 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s-E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Parámetros propiamente dichos: Modificar constantes, 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cantidades prestaciones, cantidades de los mínimos IRPF, </a:t>
            </a:r>
            <a:r>
              <a:rPr lang="es-E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etc. </a:t>
            </a: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s-E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Parámetros que engloban políticas: Creación o modificación de políticas. 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Importación de políticas de otros países miembro.</a:t>
            </a: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849" y="3558312"/>
            <a:ext cx="9151423" cy="286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2447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SALIDA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POLÍTICAS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(IRPF, cotizaciones, prestaciones monetarias del Estado y CCAA)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ORIGINALES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defTabSz="914400">
              <a:defRPr sz="1400" b="1" kern="0">
                <a:solidFill>
                  <a:sysClr val="windowText" lastClr="000000"/>
                </a:solidFill>
                <a:latin typeface="Calibri" pitchFamily="34" charset="0"/>
              </a:defRPr>
            </a:lvl1pPr>
          </a:lstStyle>
          <a:p>
            <a:r>
              <a:rPr lang="es-ES" altLang="es-ES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59213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SALIDA (II)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s-ES" alt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Las salidas son de dos tipos: </a:t>
            </a:r>
            <a:endParaRPr lang="es-ES" altLang="es-ES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Fichero plano con </a:t>
            </a:r>
            <a:r>
              <a:rPr lang="es-ES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microdatos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(tras evaluar políticas). ANÁLISIS ESPECÍFICOS.</a:t>
            </a: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Estadísticos. Obtenidos con herramienta </a:t>
            </a:r>
            <a:r>
              <a:rPr lang="es-ES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policy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s-ES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effect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s-ES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tool</a:t>
            </a:r>
            <a:r>
              <a:rPr lang="es-ES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973" y="2924170"/>
            <a:ext cx="49683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1509" y="3209921"/>
            <a:ext cx="4611362" cy="103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8322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EUROMOD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muy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flexible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amplio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rango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públicas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reformas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ellas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sus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parámetros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incluir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nuevas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importar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países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EUROPEOS (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ya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programadas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modelo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Europa),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orden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etc.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Una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sus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principales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ventajas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frente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simuladores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construir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sistema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muy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distinto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al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partida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mucha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flexibilidad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 en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parte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aumenta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nivel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complejidad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aún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así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más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habituales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cantidades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porcentajes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constantes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)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pueden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con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sencillez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continuación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se van 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presentar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manera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conjunta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algunas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ideas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posibles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EUROMOD. </a:t>
            </a:r>
          </a:p>
          <a:p>
            <a:pPr marL="1779011" lvl="3" indent="-285750" algn="just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es-E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4814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¿</a:t>
            </a:r>
            <a:r>
              <a:rPr lang="en-GB" sz="1600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Qué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sz="1600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puede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EUROMOD? 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(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análisis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inciden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presupuesto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):</a:t>
            </a:r>
          </a:p>
          <a:p>
            <a:pPr marL="2857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	1.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a la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seguridad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	2.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	3.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Personas </a:t>
            </a:r>
            <a:r>
              <a:rPr lang="en-GB" sz="1600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Físicas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3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512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(IV)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1.-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en </a:t>
            </a:r>
            <a:r>
              <a:rPr lang="en-GB" sz="1600" b="1" u="sng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 a la </a:t>
            </a:r>
            <a:r>
              <a:rPr lang="en-GB" sz="1600" b="1" u="sng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seguridad</a:t>
            </a: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 social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Las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completamente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tiene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información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suficiente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detallada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régimen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general, 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agrario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el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trabajadores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cuenta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propia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 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	</a:t>
            </a:r>
          </a:p>
          <a:p>
            <a:pPr marL="1281258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  <a:r>
              <a:rPr lang="en-GB" sz="1600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600" i="1" dirty="0">
                <a:solidFill>
                  <a:srgbClr val="283583"/>
                </a:solidFill>
                <a:latin typeface="Gill Sans MT Light"/>
                <a:cs typeface="Gill Sans MT Light"/>
              </a:rPr>
              <a:t> 1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tipos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(%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base) </a:t>
            </a:r>
          </a:p>
          <a:p>
            <a:pPr marL="1281258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  <a:r>
              <a:rPr lang="en-GB" sz="1600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600" i="1" dirty="0">
                <a:solidFill>
                  <a:srgbClr val="283583"/>
                </a:solidFill>
                <a:latin typeface="Gill Sans MT Light"/>
                <a:cs typeface="Gill Sans MT Light"/>
              </a:rPr>
              <a:t> 2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límites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bases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cotización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281257" lvl="2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endParaRPr lang="en-US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58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¿QUÉ ES EUROMOD? Y ¿PARA QUÉ SIRVE?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Modelo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basado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microdatos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encuestas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familias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comparable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27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países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europeos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Liderado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la Universidad de Essex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financiado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la DG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Empleo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de la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Comisión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Europea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España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participa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proyecto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EUROMOD update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desde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año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2009.  </a:t>
            </a: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Calcula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la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disponible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cada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hogar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país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dado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sistema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fiscal, de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y de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EUROMOD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calcular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efectos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nivel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individual de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en los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monetarias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disponible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hogares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algn="just">
              <a:buFont typeface="Wingdings" pitchFamily="2" charset="2"/>
              <a:buChar char="q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971550" lvl="1" indent="-514350" algn="just">
              <a:buFont typeface="+mj-lt"/>
              <a:buAutoNum type="alphaLcParenR"/>
              <a:defRPr/>
            </a:pP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Estimaciones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efectos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agregados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presupuesto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del Estado</a:t>
            </a:r>
          </a:p>
          <a:p>
            <a:pPr marL="971550" lvl="1" indent="-514350" algn="just">
              <a:buFont typeface="+mj-lt"/>
              <a:buAutoNum type="alphaLcParenR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impacto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medidas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pobreza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desigualdad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971550" lvl="1" indent="-514350" algn="just">
              <a:buFont typeface="+mj-lt"/>
              <a:buAutoNum type="alphaLcParenR"/>
              <a:defRPr/>
            </a:pP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Efectos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diferenciales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reformas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grupos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interés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971550" lvl="1" indent="-514350" algn="just">
              <a:buFont typeface="+mj-lt"/>
              <a:buAutoNum type="alphaLcParenR"/>
              <a:defRPr/>
            </a:pP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Indicadores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posibles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desincentivos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empleo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generados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sistema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6966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(VI)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9435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2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parcialmente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cuando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derecho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recibirla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basa</a:t>
            </a:r>
            <a:r>
              <a:rPr lang="en-GB" b="1" dirty="0">
                <a:solidFill>
                  <a:srgbClr val="283583"/>
                </a:solidFill>
                <a:latin typeface="Gill Sans MT Light"/>
                <a:cs typeface="Gill Sans MT Light"/>
              </a:rPr>
              <a:t> en los </a:t>
            </a:r>
            <a:r>
              <a:rPr lang="en-GB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periodos</a:t>
            </a:r>
            <a:r>
              <a:rPr lang="en-GB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cotización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puede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parte de las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combinando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la información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encuesta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proporciona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sobre la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recepción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“real” de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y la información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disponible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últimos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doce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meses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actividad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endParaRPr lang="en-GB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Además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muchas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completamente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no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depender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periodos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cotización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858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EL SISTEMA DE PRESTACIONES MONETARIAS EN ESPAÑA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upo 3"/>
          <p:cNvGrpSpPr>
            <a:grpSpLocks/>
          </p:cNvGrpSpPr>
          <p:nvPr/>
        </p:nvGrpSpPr>
        <p:grpSpPr bwMode="auto">
          <a:xfrm>
            <a:off x="844649" y="1383583"/>
            <a:ext cx="9037117" cy="5710210"/>
            <a:chOff x="107504" y="692696"/>
            <a:chExt cx="8964542" cy="6017667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07504" y="3429000"/>
              <a:ext cx="8207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/>
                <a:t>SPM</a:t>
              </a: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93317" y="1643063"/>
              <a:ext cx="2071687" cy="89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b="1"/>
                <a:t>Prestaciones</a:t>
              </a:r>
            </a:p>
            <a:p>
              <a:pPr eaLnBrk="1" hangingPunct="1"/>
              <a:r>
                <a:rPr lang="en-US" b="1"/>
                <a:t>Contributivas</a:t>
              </a:r>
            </a:p>
            <a:p>
              <a:pPr eaLnBrk="1" hangingPunct="1"/>
              <a:r>
                <a:rPr lang="en-US" sz="1600"/>
                <a:t>(con cotización SS)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864742" y="4572000"/>
              <a:ext cx="2160587" cy="89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b="1"/>
                <a:t>Prestaciones </a:t>
              </a:r>
            </a:p>
            <a:p>
              <a:pPr eaLnBrk="1" hangingPunct="1"/>
              <a:r>
                <a:rPr lang="en-US" b="1"/>
                <a:t>No Contributivas</a:t>
              </a:r>
            </a:p>
            <a:p>
              <a:pPr eaLnBrk="1" hangingPunct="1"/>
              <a:r>
                <a:rPr lang="en-US" sz="1600"/>
                <a:t>(sin cotización SS)</a:t>
              </a:r>
            </a:p>
          </p:txBody>
        </p:sp>
        <p:sp>
          <p:nvSpPr>
            <p:cNvPr id="9" name="Line 21"/>
            <p:cNvSpPr>
              <a:spLocks noChangeShapeType="1"/>
            </p:cNvSpPr>
            <p:nvPr/>
          </p:nvSpPr>
          <p:spPr bwMode="auto">
            <a:xfrm>
              <a:off x="864742" y="835571"/>
              <a:ext cx="0" cy="576103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0" name="Grupo 2"/>
            <p:cNvGrpSpPr>
              <a:grpSpLocks/>
            </p:cNvGrpSpPr>
            <p:nvPr/>
          </p:nvGrpSpPr>
          <p:grpSpPr bwMode="auto">
            <a:xfrm>
              <a:off x="2808437" y="692696"/>
              <a:ext cx="6263609" cy="6017667"/>
              <a:chOff x="2879725" y="692696"/>
              <a:chExt cx="6263609" cy="6017667"/>
            </a:xfrm>
          </p:grpSpPr>
          <p:sp>
            <p:nvSpPr>
              <p:cNvPr id="12" name="Text Box 7"/>
              <p:cNvSpPr txBox="1">
                <a:spLocks noChangeArrowheads="1"/>
              </p:cNvSpPr>
              <p:nvPr/>
            </p:nvSpPr>
            <p:spPr bwMode="auto">
              <a:xfrm>
                <a:off x="2879725" y="2303463"/>
                <a:ext cx="1214438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Desempleo</a:t>
                </a:r>
                <a:endParaRPr lang="en-US" sz="1500"/>
              </a:p>
            </p:txBody>
          </p:sp>
          <p:sp>
            <p:nvSpPr>
              <p:cNvPr id="13" name="Text Box 7"/>
              <p:cNvSpPr txBox="1">
                <a:spLocks noChangeArrowheads="1"/>
              </p:cNvSpPr>
              <p:nvPr/>
            </p:nvSpPr>
            <p:spPr bwMode="auto">
              <a:xfrm>
                <a:off x="2926656" y="755650"/>
                <a:ext cx="1357312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Enfermedad</a:t>
                </a:r>
                <a:endParaRPr lang="en-US" sz="1500"/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248150" y="692696"/>
                <a:ext cx="4252913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>
                    <a:solidFill>
                      <a:srgbClr val="FF0000"/>
                    </a:solidFill>
                  </a:rPr>
                  <a:t>Prestación por incapacidad temporal</a:t>
                </a:r>
              </a:p>
            </p:txBody>
          </p:sp>
          <p:sp>
            <p:nvSpPr>
              <p:cNvPr id="15" name="Text Box 7"/>
              <p:cNvSpPr txBox="1">
                <a:spLocks noChangeArrowheads="1"/>
              </p:cNvSpPr>
              <p:nvPr/>
            </p:nvSpPr>
            <p:spPr bwMode="auto">
              <a:xfrm>
                <a:off x="2905504" y="1079500"/>
                <a:ext cx="1233920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Minusvalía</a:t>
                </a:r>
                <a:endParaRPr lang="en-US" sz="1500"/>
              </a:p>
            </p:txBody>
          </p:sp>
          <p:sp>
            <p:nvSpPr>
              <p:cNvPr id="17" name="Text Box 13"/>
              <p:cNvSpPr txBox="1">
                <a:spLocks noChangeArrowheads="1"/>
              </p:cNvSpPr>
              <p:nvPr/>
            </p:nvSpPr>
            <p:spPr bwMode="auto">
              <a:xfrm>
                <a:off x="4281488" y="1051471"/>
                <a:ext cx="4648200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b="1" i="1">
                    <a:solidFill>
                      <a:srgbClr val="FF0000"/>
                    </a:solidFill>
                  </a:rPr>
                  <a:t>Pensión contributiva por incapacidad permanente</a:t>
                </a:r>
              </a:p>
            </p:txBody>
          </p:sp>
          <p:sp>
            <p:nvSpPr>
              <p:cNvPr id="18" name="Text Box 7"/>
              <p:cNvSpPr txBox="1">
                <a:spLocks noChangeArrowheads="1"/>
              </p:cNvSpPr>
              <p:nvPr/>
            </p:nvSpPr>
            <p:spPr bwMode="auto">
              <a:xfrm>
                <a:off x="2952750" y="1476375"/>
                <a:ext cx="1357313" cy="322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Vejez</a:t>
                </a:r>
                <a:endParaRPr lang="en-US" sz="1500"/>
              </a:p>
            </p:txBody>
          </p:sp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4284663" y="1403350"/>
                <a:ext cx="4643437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b="1" i="1">
                    <a:solidFill>
                      <a:srgbClr val="FF0000"/>
                    </a:solidFill>
                  </a:rPr>
                  <a:t>Pensión contributiva por jubilación total o parcial</a:t>
                </a:r>
              </a:p>
              <a:p>
                <a:pPr eaLnBrk="1" hangingPunct="1"/>
                <a:r>
                  <a:rPr lang="en-US" sz="1400" b="1" i="1">
                    <a:solidFill>
                      <a:srgbClr val="FF0000"/>
                    </a:solidFill>
                  </a:rPr>
                  <a:t>Pensión Seguro Obligatorio de Vejez e Invalidez</a:t>
                </a:r>
              </a:p>
            </p:txBody>
          </p:sp>
          <p:sp>
            <p:nvSpPr>
              <p:cNvPr id="20" name="Text Box 7"/>
              <p:cNvSpPr txBox="1">
                <a:spLocks noChangeArrowheads="1"/>
              </p:cNvSpPr>
              <p:nvPr/>
            </p:nvSpPr>
            <p:spPr bwMode="auto">
              <a:xfrm>
                <a:off x="2879725" y="1944688"/>
                <a:ext cx="1500188" cy="322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Supervivencia</a:t>
                </a:r>
                <a:endParaRPr lang="en-US" sz="1500"/>
              </a:p>
            </p:txBody>
          </p:sp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4284663" y="1979613"/>
                <a:ext cx="4643437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b="1" i="1">
                    <a:solidFill>
                      <a:srgbClr val="FF0000"/>
                    </a:solidFill>
                  </a:rPr>
                  <a:t>Pensión contributiva de viudedad u orfandad</a:t>
                </a:r>
              </a:p>
            </p:txBody>
          </p:sp>
          <p:sp>
            <p:nvSpPr>
              <p:cNvPr id="22" name="Text Box 13"/>
              <p:cNvSpPr txBox="1">
                <a:spLocks noChangeArrowheads="1"/>
              </p:cNvSpPr>
              <p:nvPr/>
            </p:nvSpPr>
            <p:spPr bwMode="auto">
              <a:xfrm>
                <a:off x="4319588" y="2339975"/>
                <a:ext cx="4473575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b="1" i="1">
                    <a:solidFill>
                      <a:srgbClr val="4357E7"/>
                    </a:solidFill>
                  </a:rPr>
                  <a:t>Prestación contributiva por desempleo</a:t>
                </a:r>
              </a:p>
            </p:txBody>
          </p:sp>
          <p:sp>
            <p:nvSpPr>
              <p:cNvPr id="23" name="Text Box 7"/>
              <p:cNvSpPr txBox="1">
                <a:spLocks noChangeArrowheads="1"/>
              </p:cNvSpPr>
              <p:nvPr/>
            </p:nvSpPr>
            <p:spPr bwMode="auto">
              <a:xfrm>
                <a:off x="2879725" y="2771775"/>
                <a:ext cx="1571625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Familia e Hijos</a:t>
                </a:r>
                <a:endParaRPr lang="en-US" sz="1500"/>
              </a:p>
            </p:txBody>
          </p:sp>
          <p:sp>
            <p:nvSpPr>
              <p:cNvPr id="24" name="Text Box 13"/>
              <p:cNvSpPr txBox="1">
                <a:spLocks noChangeArrowheads="1"/>
              </p:cNvSpPr>
              <p:nvPr/>
            </p:nvSpPr>
            <p:spPr bwMode="auto">
              <a:xfrm>
                <a:off x="4427538" y="2627313"/>
                <a:ext cx="4570412" cy="739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dirty="0" err="1">
                    <a:solidFill>
                      <a:srgbClr val="FF0000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por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maternidad</a:t>
                </a:r>
                <a:endParaRPr lang="en-US" sz="1400" dirty="0">
                  <a:solidFill>
                    <a:srgbClr val="FF0000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FF0000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por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riesgo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durante</a:t>
                </a:r>
                <a:r>
                  <a:rPr lang="en-US" sz="1400" dirty="0">
                    <a:solidFill>
                      <a:srgbClr val="FF0000"/>
                    </a:solidFill>
                  </a:rPr>
                  <a:t> el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embarazo</a:t>
                </a:r>
                <a:endParaRPr lang="en-US" sz="1400" dirty="0">
                  <a:solidFill>
                    <a:srgbClr val="FF0000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FF0000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por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paternidad</a:t>
                </a:r>
                <a:r>
                  <a:rPr lang="en-US" sz="1400" dirty="0">
                    <a:solidFill>
                      <a:srgbClr val="FF0000"/>
                    </a:solidFill>
                  </a:rPr>
                  <a:t> (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permiso</a:t>
                </a:r>
                <a:r>
                  <a:rPr lang="en-US" sz="1400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2952750" y="3455988"/>
                <a:ext cx="1357313" cy="322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Minusvalía</a:t>
                </a:r>
                <a:endParaRPr lang="en-US" sz="1500"/>
              </a:p>
            </p:txBody>
          </p:sp>
          <p:sp>
            <p:nvSpPr>
              <p:cNvPr id="27" name="Text Box 13"/>
              <p:cNvSpPr txBox="1">
                <a:spLocks noChangeArrowheads="1"/>
              </p:cNvSpPr>
              <p:nvPr/>
            </p:nvSpPr>
            <p:spPr bwMode="auto">
              <a:xfrm>
                <a:off x="4357688" y="3492500"/>
                <a:ext cx="4192587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>
                    <a:solidFill>
                      <a:srgbClr val="FF0000"/>
                    </a:solidFill>
                  </a:rPr>
                  <a:t>Prestación no contributiva por invalidez</a:t>
                </a:r>
              </a:p>
            </p:txBody>
          </p:sp>
          <p:sp>
            <p:nvSpPr>
              <p:cNvPr id="28" name="Text Box 7"/>
              <p:cNvSpPr txBox="1">
                <a:spLocks noChangeArrowheads="1"/>
              </p:cNvSpPr>
              <p:nvPr/>
            </p:nvSpPr>
            <p:spPr bwMode="auto">
              <a:xfrm>
                <a:off x="2965450" y="3851275"/>
                <a:ext cx="1357313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Vejez</a:t>
                </a:r>
                <a:endParaRPr lang="en-US" sz="1500"/>
              </a:p>
            </p:txBody>
          </p:sp>
          <p:sp>
            <p:nvSpPr>
              <p:cNvPr id="29" name="Text Box 13"/>
              <p:cNvSpPr txBox="1">
                <a:spLocks noChangeArrowheads="1"/>
              </p:cNvSpPr>
              <p:nvPr/>
            </p:nvSpPr>
            <p:spPr bwMode="auto">
              <a:xfrm>
                <a:off x="4330700" y="3743325"/>
                <a:ext cx="4648200" cy="739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Pensión</a:t>
                </a:r>
                <a:r>
                  <a:rPr lang="en-US" sz="1400" dirty="0">
                    <a:solidFill>
                      <a:srgbClr val="007033"/>
                    </a:solidFill>
                  </a:rPr>
                  <a:t> no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contributiva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jubilación</a:t>
                </a:r>
                <a:endParaRPr lang="en-US" sz="1400" dirty="0">
                  <a:solidFill>
                    <a:srgbClr val="007033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Complemento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de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mínimos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</a:p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Complemento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alquiler</a:t>
                </a:r>
                <a:endParaRPr lang="en-US" sz="1400" dirty="0">
                  <a:solidFill>
                    <a:srgbClr val="007033"/>
                  </a:solidFill>
                </a:endParaRPr>
              </a:p>
            </p:txBody>
          </p:sp>
          <p:sp>
            <p:nvSpPr>
              <p:cNvPr id="30" name="Text Box 7"/>
              <p:cNvSpPr txBox="1">
                <a:spLocks noChangeArrowheads="1"/>
              </p:cNvSpPr>
              <p:nvPr/>
            </p:nvSpPr>
            <p:spPr bwMode="auto">
              <a:xfrm>
                <a:off x="2928938" y="4500563"/>
                <a:ext cx="1500187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Desempleo</a:t>
                </a:r>
                <a:endParaRPr lang="en-US" sz="1500"/>
              </a:p>
            </p:txBody>
          </p:sp>
          <p:sp>
            <p:nvSpPr>
              <p:cNvPr id="31" name="Text Box 13"/>
              <p:cNvSpPr txBox="1">
                <a:spLocks noChangeArrowheads="1"/>
              </p:cNvSpPr>
              <p:nvPr/>
            </p:nvSpPr>
            <p:spPr bwMode="auto">
              <a:xfrm>
                <a:off x="4286250" y="4464051"/>
                <a:ext cx="4643438" cy="551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dirty="0" err="1">
                    <a:solidFill>
                      <a:srgbClr val="4357E7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4357E7"/>
                    </a:solidFill>
                  </a:rPr>
                  <a:t> no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contributiva</a:t>
                </a:r>
                <a:r>
                  <a:rPr lang="en-US" sz="1400" dirty="0">
                    <a:solidFill>
                      <a:srgbClr val="4357E7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por</a:t>
                </a:r>
                <a:r>
                  <a:rPr lang="en-US" sz="1400" dirty="0">
                    <a:solidFill>
                      <a:srgbClr val="4357E7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desempleo</a:t>
                </a:r>
                <a:r>
                  <a:rPr lang="en-US" sz="1400" dirty="0">
                    <a:solidFill>
                      <a:srgbClr val="4357E7"/>
                    </a:solidFill>
                  </a:rPr>
                  <a:t> -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Subsidio</a:t>
                </a:r>
                <a:endParaRPr lang="en-US" sz="1400" dirty="0">
                  <a:solidFill>
                    <a:srgbClr val="4357E7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4357E7"/>
                    </a:solidFill>
                  </a:rPr>
                  <a:t>Renta</a:t>
                </a:r>
                <a:r>
                  <a:rPr lang="en-US" sz="1400" dirty="0">
                    <a:solidFill>
                      <a:srgbClr val="4357E7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Activa</a:t>
                </a:r>
                <a:r>
                  <a:rPr lang="en-US" sz="1400" dirty="0">
                    <a:solidFill>
                      <a:srgbClr val="4357E7"/>
                    </a:solidFill>
                  </a:rPr>
                  <a:t> de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Inserción</a:t>
                </a:r>
                <a:r>
                  <a:rPr lang="en-US" sz="1400" dirty="0">
                    <a:solidFill>
                      <a:srgbClr val="4357E7"/>
                    </a:solidFill>
                  </a:rPr>
                  <a:t> y </a:t>
                </a:r>
                <a:r>
                  <a:rPr lang="en-US" sz="1400" dirty="0" smtClean="0">
                    <a:solidFill>
                      <a:srgbClr val="007033"/>
                    </a:solidFill>
                  </a:rPr>
                  <a:t>PRODI/PREPARA (</a:t>
                </a:r>
                <a:r>
                  <a:rPr lang="en-US" sz="1000" dirty="0" err="1" smtClean="0">
                    <a:solidFill>
                      <a:srgbClr val="007033"/>
                    </a:solidFill>
                  </a:rPr>
                  <a:t>prog.temporales</a:t>
                </a:r>
                <a:r>
                  <a:rPr lang="en-US" sz="1400" dirty="0" smtClean="0">
                    <a:solidFill>
                      <a:srgbClr val="007033"/>
                    </a:solidFill>
                  </a:rPr>
                  <a:t>)</a:t>
                </a:r>
                <a:endParaRPr lang="en-US" sz="1400" dirty="0">
                  <a:solidFill>
                    <a:srgbClr val="007033"/>
                  </a:solidFill>
                </a:endParaRPr>
              </a:p>
            </p:txBody>
          </p:sp>
          <p:sp>
            <p:nvSpPr>
              <p:cNvPr id="32" name="Text Box 7"/>
              <p:cNvSpPr txBox="1">
                <a:spLocks noChangeArrowheads="1"/>
              </p:cNvSpPr>
              <p:nvPr/>
            </p:nvSpPr>
            <p:spPr bwMode="auto">
              <a:xfrm>
                <a:off x="2879725" y="5256213"/>
                <a:ext cx="1571625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Familia e Hijos</a:t>
                </a:r>
                <a:endParaRPr lang="en-US" sz="1500"/>
              </a:p>
            </p:txBody>
          </p:sp>
          <p:sp>
            <p:nvSpPr>
              <p:cNvPr id="33" name="Text Box 7"/>
              <p:cNvSpPr txBox="1">
                <a:spLocks noChangeArrowheads="1"/>
              </p:cNvSpPr>
              <p:nvPr/>
            </p:nvSpPr>
            <p:spPr bwMode="auto">
              <a:xfrm>
                <a:off x="2916238" y="6156325"/>
                <a:ext cx="1571625" cy="554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500" b="1"/>
                  <a:t>Exclusión social</a:t>
                </a:r>
                <a:endParaRPr lang="en-US" sz="1500"/>
              </a:p>
            </p:txBody>
          </p:sp>
          <p:sp>
            <p:nvSpPr>
              <p:cNvPr id="34" name="Text Box 13"/>
              <p:cNvSpPr txBox="1">
                <a:spLocks noChangeArrowheads="1"/>
              </p:cNvSpPr>
              <p:nvPr/>
            </p:nvSpPr>
            <p:spPr bwMode="auto">
              <a:xfrm>
                <a:off x="4427538" y="5003800"/>
                <a:ext cx="4572000" cy="1169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007033"/>
                    </a:solidFill>
                  </a:rPr>
                  <a:t> no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contributiva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hijo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a cargo </a:t>
                </a:r>
                <a:r>
                  <a:rPr lang="en-US" sz="1400" dirty="0">
                    <a:solidFill>
                      <a:srgbClr val="FF0000"/>
                    </a:solidFill>
                  </a:rPr>
                  <a:t>(+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invalidez</a:t>
                </a:r>
                <a:r>
                  <a:rPr lang="en-US" sz="1400" dirty="0">
                    <a:solidFill>
                      <a:srgbClr val="FF0000"/>
                    </a:solidFill>
                  </a:rPr>
                  <a:t>)</a:t>
                </a:r>
              </a:p>
              <a:p>
                <a:pPr eaLnBrk="1" hangingPunct="1"/>
                <a:r>
                  <a:rPr lang="en-US" sz="1400" dirty="0" err="1">
                    <a:solidFill>
                      <a:srgbClr val="FF0000"/>
                    </a:solidFill>
                  </a:rPr>
                  <a:t>Prestación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por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maternidad</a:t>
                </a:r>
                <a:r>
                  <a:rPr lang="en-US" sz="1400" dirty="0">
                    <a:solidFill>
                      <a:srgbClr val="FF0000"/>
                    </a:solidFill>
                  </a:rPr>
                  <a:t> no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contributiva</a:t>
                </a:r>
                <a:endParaRPr lang="en-US" sz="1400" dirty="0">
                  <a:solidFill>
                    <a:srgbClr val="FF0000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Prestaciones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económicas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nacimiento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o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adopción</a:t>
                </a:r>
                <a:endParaRPr lang="en-US" sz="1400" dirty="0">
                  <a:solidFill>
                    <a:srgbClr val="007033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Prestaciones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económicas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parto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múltiple</a:t>
                </a:r>
                <a:endParaRPr lang="en-US" sz="1400" dirty="0">
                  <a:solidFill>
                    <a:srgbClr val="007033"/>
                  </a:solidFill>
                </a:endParaRPr>
              </a:p>
              <a:p>
                <a:pPr eaLnBrk="1" hangingPunct="1"/>
                <a:r>
                  <a:rPr lang="en-US" sz="1400" dirty="0" err="1">
                    <a:solidFill>
                      <a:srgbClr val="007033"/>
                    </a:solidFill>
                  </a:rPr>
                  <a:t>Prestaciones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monetarias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por</a:t>
                </a:r>
                <a:r>
                  <a:rPr lang="en-US" sz="1400" dirty="0">
                    <a:solidFill>
                      <a:srgbClr val="007033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007033"/>
                    </a:solidFill>
                  </a:rPr>
                  <a:t>hijo</a:t>
                </a:r>
                <a:r>
                  <a:rPr lang="en-US" sz="1400" dirty="0">
                    <a:solidFill>
                      <a:srgbClr val="007033"/>
                    </a:solidFill>
                  </a:rPr>
                  <a:t> de las CCAA</a:t>
                </a:r>
              </a:p>
            </p:txBody>
          </p:sp>
          <p:grpSp>
            <p:nvGrpSpPr>
              <p:cNvPr id="35" name="Grupo 1"/>
              <p:cNvGrpSpPr>
                <a:grpSpLocks/>
              </p:cNvGrpSpPr>
              <p:nvPr/>
            </p:nvGrpSpPr>
            <p:grpSpPr bwMode="auto">
              <a:xfrm>
                <a:off x="2915816" y="755650"/>
                <a:ext cx="1512222" cy="5840959"/>
                <a:chOff x="2916238" y="755650"/>
                <a:chExt cx="1512222" cy="5840959"/>
              </a:xfrm>
            </p:grpSpPr>
            <p:sp>
              <p:nvSpPr>
                <p:cNvPr id="37" name="Line 14"/>
                <p:cNvSpPr>
                  <a:spLocks noChangeShapeType="1"/>
                </p:cNvSpPr>
                <p:nvPr/>
              </p:nvSpPr>
              <p:spPr bwMode="auto">
                <a:xfrm>
                  <a:off x="2916238" y="835571"/>
                  <a:ext cx="0" cy="252095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8" name="Line 15"/>
                <p:cNvSpPr>
                  <a:spLocks noChangeShapeType="1"/>
                </p:cNvSpPr>
                <p:nvPr/>
              </p:nvSpPr>
              <p:spPr bwMode="auto">
                <a:xfrm>
                  <a:off x="4248150" y="755650"/>
                  <a:ext cx="0" cy="252413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9" name="Line 15"/>
                <p:cNvSpPr>
                  <a:spLocks noChangeShapeType="1"/>
                </p:cNvSpPr>
                <p:nvPr/>
              </p:nvSpPr>
              <p:spPr bwMode="auto">
                <a:xfrm>
                  <a:off x="4248150" y="1116013"/>
                  <a:ext cx="0" cy="25241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0" name="Line 14"/>
                <p:cNvSpPr>
                  <a:spLocks noChangeShapeType="1"/>
                </p:cNvSpPr>
                <p:nvPr/>
              </p:nvSpPr>
              <p:spPr bwMode="auto">
                <a:xfrm>
                  <a:off x="2916238" y="3464471"/>
                  <a:ext cx="0" cy="313213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1" name="Line 15"/>
                <p:cNvSpPr>
                  <a:spLocks noChangeShapeType="1"/>
                </p:cNvSpPr>
                <p:nvPr/>
              </p:nvSpPr>
              <p:spPr bwMode="auto">
                <a:xfrm>
                  <a:off x="4284663" y="2311946"/>
                  <a:ext cx="0" cy="28733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2" name="Line 15"/>
                <p:cNvSpPr>
                  <a:spLocks noChangeShapeType="1"/>
                </p:cNvSpPr>
                <p:nvPr/>
              </p:nvSpPr>
              <p:spPr bwMode="auto">
                <a:xfrm>
                  <a:off x="4248150" y="1448346"/>
                  <a:ext cx="0" cy="43180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3" name="Line 15"/>
                <p:cNvSpPr>
                  <a:spLocks noChangeShapeType="1"/>
                </p:cNvSpPr>
                <p:nvPr/>
              </p:nvSpPr>
              <p:spPr bwMode="auto">
                <a:xfrm>
                  <a:off x="4284663" y="1951584"/>
                  <a:ext cx="0" cy="288925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4" name="Line 15"/>
                <p:cNvSpPr>
                  <a:spLocks noChangeShapeType="1"/>
                </p:cNvSpPr>
                <p:nvPr/>
              </p:nvSpPr>
              <p:spPr bwMode="auto">
                <a:xfrm>
                  <a:off x="4392613" y="2599284"/>
                  <a:ext cx="0" cy="720725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5" name="Line 15"/>
                <p:cNvSpPr>
                  <a:spLocks noChangeShapeType="1"/>
                </p:cNvSpPr>
                <p:nvPr/>
              </p:nvSpPr>
              <p:spPr bwMode="auto">
                <a:xfrm>
                  <a:off x="4286250" y="4472534"/>
                  <a:ext cx="0" cy="466725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6" name="Line 15"/>
                <p:cNvSpPr>
                  <a:spLocks noChangeShapeType="1"/>
                </p:cNvSpPr>
                <p:nvPr/>
              </p:nvSpPr>
              <p:spPr bwMode="auto">
                <a:xfrm>
                  <a:off x="4286250" y="3464471"/>
                  <a:ext cx="0" cy="252413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7" name="Line 15"/>
                <p:cNvSpPr>
                  <a:spLocks noChangeShapeType="1"/>
                </p:cNvSpPr>
                <p:nvPr/>
              </p:nvSpPr>
              <p:spPr bwMode="auto">
                <a:xfrm>
                  <a:off x="4284663" y="3823246"/>
                  <a:ext cx="0" cy="576263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8" name="Line 15"/>
                <p:cNvSpPr>
                  <a:spLocks noChangeShapeType="1"/>
                </p:cNvSpPr>
                <p:nvPr/>
              </p:nvSpPr>
              <p:spPr bwMode="auto">
                <a:xfrm>
                  <a:off x="4356100" y="5083721"/>
                  <a:ext cx="0" cy="97155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49" name="Line 15"/>
                <p:cNvSpPr>
                  <a:spLocks noChangeShapeType="1"/>
                </p:cNvSpPr>
                <p:nvPr/>
              </p:nvSpPr>
              <p:spPr bwMode="auto">
                <a:xfrm>
                  <a:off x="4428460" y="6199734"/>
                  <a:ext cx="0" cy="36036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36" name="Text Box 13"/>
              <p:cNvSpPr txBox="1">
                <a:spLocks noChangeArrowheads="1"/>
              </p:cNvSpPr>
              <p:nvPr/>
            </p:nvSpPr>
            <p:spPr bwMode="auto">
              <a:xfrm>
                <a:off x="4499896" y="6227763"/>
                <a:ext cx="4643438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sz="1400" dirty="0" err="1">
                    <a:solidFill>
                      <a:srgbClr val="4357E7"/>
                    </a:solidFill>
                  </a:rPr>
                  <a:t>Rentas</a:t>
                </a:r>
                <a:r>
                  <a:rPr lang="en-US" sz="1400" dirty="0">
                    <a:solidFill>
                      <a:srgbClr val="4357E7"/>
                    </a:solidFill>
                  </a:rPr>
                  <a:t>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Mínimas</a:t>
                </a:r>
                <a:r>
                  <a:rPr lang="en-US" sz="1400" dirty="0">
                    <a:solidFill>
                      <a:srgbClr val="4357E7"/>
                    </a:solidFill>
                  </a:rPr>
                  <a:t> de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Inserción</a:t>
                </a:r>
                <a:r>
                  <a:rPr lang="en-US" sz="1400" dirty="0">
                    <a:solidFill>
                      <a:srgbClr val="4357E7"/>
                    </a:solidFill>
                  </a:rPr>
                  <a:t> de </a:t>
                </a:r>
                <a:r>
                  <a:rPr lang="en-US" sz="1400" dirty="0" err="1">
                    <a:solidFill>
                      <a:srgbClr val="4357E7"/>
                    </a:solidFill>
                  </a:rPr>
                  <a:t>las</a:t>
                </a:r>
                <a:r>
                  <a:rPr lang="en-US" sz="1400" dirty="0">
                    <a:solidFill>
                      <a:srgbClr val="4357E7"/>
                    </a:solidFill>
                  </a:rPr>
                  <a:t> CCAA</a:t>
                </a: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42793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(VIII)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2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a cargo):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Las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familiares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a cargo y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pagos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únicos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nacimiento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o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adopción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simple y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múltiple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 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completamente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 Hay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universales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otras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dependen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la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pueden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tanto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los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límites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ingreso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recibirlas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y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cantidades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b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Estas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totalmente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, se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conoce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toda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información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saber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tiene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derecho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recibirlas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1: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Aumento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cantidades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recibidas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endParaRPr lang="en-GB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2: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Eliminación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la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universal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parto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múltiple</a:t>
            </a:r>
            <a:endParaRPr lang="en-GB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3: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Disminución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límites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ingreso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recibir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familias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numerosas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madres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/padres </a:t>
            </a:r>
            <a:r>
              <a:rPr lang="en-GB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solteros</a:t>
            </a:r>
            <a:r>
              <a:rPr lang="en-GB" dirty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020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(X)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2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pensiones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programas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temporales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) </a:t>
            </a:r>
            <a:r>
              <a:rPr lang="en-GB" sz="1800" b="1" dirty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n-GB" sz="18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sz="18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parcialmente</a:t>
            </a:r>
            <a:r>
              <a:rPr lang="en-GB" sz="18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(no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tenemos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información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exacta 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tiempo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reciben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ni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tipo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exacto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ni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historia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laboral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completa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). Se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fusiona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información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proporciona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encuesta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recepción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“real” de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parte de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vida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laboral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individuo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además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sus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ingresos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sus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condiciones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sociodemográficas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etc. </a:t>
            </a: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posibles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1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Eliminación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no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...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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por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conocer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su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importancia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en el  	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presupuesto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y en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distribución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la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renta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)</a:t>
            </a: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Ejemplo</a:t>
            </a:r>
            <a:r>
              <a:rPr lang="en-GB" sz="1800" b="1" i="1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2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Cambio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cantidades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prestación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: %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SMI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contributiva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) o % IPREM (no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contributiva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)</a:t>
            </a: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830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(XII)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3.-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Impuesto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Personas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Físicas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El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IRPF se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casi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completamente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se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posee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información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replicar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mayoría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sus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características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esenciales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. Se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declaración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individual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conjunta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se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realiza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optimización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resultado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. Se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tarifas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los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mínimos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deducciones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tanto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estatales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como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autonómicas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1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tipos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tramos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tarifas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(general y 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ahorro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2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cantidades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en los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mínimos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personales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familiares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nacionales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3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 en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reducciones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la base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imponible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cantidades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tramos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reducciones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del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trabajo</a:t>
            </a: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4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deducciones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eliminaciones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incorporación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nuevas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deducciones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nacionales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281257" lvl="3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9601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POSIBILIDADES DE SIMULACIÓN EN EUROMOD (XIV)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s-E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4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.-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otras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rentas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mínimas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hijos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Ejemplos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posibles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las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rentas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mínimas</a:t>
            </a:r>
            <a:r>
              <a:rPr lang="en-GB" sz="1800" b="1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(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aunque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no se 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dispone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información social 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suficiente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para 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su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i="1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completa</a:t>
            </a:r>
            <a:r>
              <a:rPr lang="en-GB" sz="1800" i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1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Eliminación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mínimas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2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: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Armonización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rentas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mínimas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regionales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 o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eliminación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	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las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mismas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introducción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una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renta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mínima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nacional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Ejemplos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de 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a cargo </a:t>
            </a: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marL="1779011" lvl="4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800" b="1" i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Ejemplo</a:t>
            </a:r>
            <a:r>
              <a:rPr lang="en-GB" sz="18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 1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: 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Eliminación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las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hijo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a cargo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introducción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una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única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nacional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(para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ver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efectos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las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diferentes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políticas</a:t>
            </a:r>
            <a:r>
              <a:rPr lang="en-GB" sz="18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8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regionales</a:t>
            </a:r>
            <a:r>
              <a:rPr lang="en-GB" sz="18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  <a:endParaRPr lang="en-GB" sz="18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322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un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b="1" i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600" b="1" i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i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, o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no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Hay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varias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situaciones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ante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tiene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derecho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recibir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</a:t>
            </a:r>
          </a:p>
          <a:p>
            <a:pPr lvl="2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-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Haber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agotado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tener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responsabilidades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familiares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o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más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45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años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lvl="2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-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Haber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perdido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empleo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cumplir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mínimo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tiempo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cotizado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lvl="2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-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Subsidios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mayores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55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años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lvl="2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-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Otros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casos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especiales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lvl="2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Además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necesario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cumplir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condiciones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económicas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lvl="2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-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Carecer de rentas de cualquier naturaleza que en cómputo mensual sean 	superiores al 75% del Salario Mínimo Interprofesional (SMI), excluida la parte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proporcional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dos pagas extraordinarias.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319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un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sz="1600" b="1" i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600" b="1" i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i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(o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prestación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no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contributiva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u="sng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):</a:t>
            </a:r>
          </a:p>
          <a:p>
            <a:pPr marL="0" lvl="1"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Vamos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el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marL="554904" lvl="1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Realizaremos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año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2015.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versión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disponible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EUROMOD parte de la ECV 2012 (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ingresos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2011). EUROMOD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aplica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factores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corrección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los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ingresos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ajustarlos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año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2015. </a:t>
            </a: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	</a:t>
            </a:r>
          </a:p>
          <a:p>
            <a:pPr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</a:p>
          <a:p>
            <a:pPr marL="783504" lvl="1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Actualmente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(2015)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subsidio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desempleo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b="1" i="1" dirty="0">
                <a:solidFill>
                  <a:srgbClr val="283583"/>
                </a:solidFill>
                <a:latin typeface="Gill Sans MT Light"/>
                <a:cs typeface="Gill Sans MT Light"/>
              </a:rPr>
              <a:t>80% del IPREM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(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Indicador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Público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múltiples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	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Simularemos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el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cambio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al </a:t>
            </a:r>
            <a:r>
              <a:rPr lang="en-GB" sz="1600" b="1" i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30% del IPREM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, </a:t>
            </a:r>
          </a:p>
          <a:p>
            <a:pPr marL="783504" lvl="1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Además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cambiaremos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las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condiciones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económicas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de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acceso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,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endureciéndolas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. </a:t>
            </a:r>
            <a:r>
              <a:rPr lang="en-GB" sz="1600" dirty="0" err="1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Actualmente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exige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ingreso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debajo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del </a:t>
            </a:r>
            <a:r>
              <a:rPr lang="en-GB" sz="1600" b="1" i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75% del SMI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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simularemos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necesidad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 un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ingreso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debajo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del </a:t>
            </a:r>
            <a:r>
              <a:rPr lang="en-GB" sz="1600" b="1" i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50% del </a:t>
            </a:r>
            <a:r>
              <a:rPr lang="en-GB" sz="1600" b="1" i="1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SMI.</a:t>
            </a:r>
            <a:endParaRPr lang="en-GB" sz="1600" b="1" i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3" lvl="2" indent="-285750" algn="just">
              <a:lnSpc>
                <a:spcPct val="80000"/>
              </a:lnSpc>
              <a:spcBef>
                <a:spcPct val="30000"/>
              </a:spcBef>
              <a:buFont typeface="Courier New" pitchFamily="49" charset="0"/>
              <a:buChar char="o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285750" lvl="1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597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RESULTADO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: se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valorará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el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cambio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en el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gasto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que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provoca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este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cambio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en la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prestación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por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tanto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en el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presupuesto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, 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así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como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sus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efectos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b="1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redistributivos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(en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pobreza</a:t>
            </a: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y </a:t>
            </a:r>
            <a:r>
              <a:rPr lang="en-GB" sz="1600" dirty="0" err="1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desigualdad</a:t>
            </a: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).</a:t>
            </a: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  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SIMULACIÓN DEL SUBSIDIO DE DESEMPLEO</a:t>
            </a: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7935" y="3349377"/>
            <a:ext cx="6572268" cy="275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481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(IV)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PROGRAMACIÓN DEL SUBSIDIO 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DE 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 (1)</a:t>
            </a:r>
            <a:endParaRPr lang="en-GB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0471" y="2341265"/>
            <a:ext cx="8675688" cy="42862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034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VENTAJAS E INCONVENIENTES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4" y="1621185"/>
            <a:ext cx="472312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v"/>
              <a:defRPr/>
            </a:pP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VENTAJAS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Incluye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simultáneamente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el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sobre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la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renta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,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las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cotizaciones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muchas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prestaciones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estatales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autonómicas</a:t>
            </a:r>
            <a:r>
              <a:rPr lang="en-GB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.</a:t>
            </a:r>
          </a:p>
          <a:p>
            <a:pPr marL="285750" indent="-285750" algn="just"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Permite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medir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en el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bienestar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de las </a:t>
            </a:r>
            <a:r>
              <a:rPr lang="en-GB" altLang="es-ES" sz="1600" b="1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familias</a:t>
            </a:r>
            <a:r>
              <a:rPr lang="en-GB" alt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(</a:t>
            </a:r>
            <a:r>
              <a:rPr lang="en-GB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ventaja</a:t>
            </a:r>
            <a:r>
              <a:rPr lang="en-GB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frente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a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simuladores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puramente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administrativos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que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carecen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información de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hogares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)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5721067" y="1621185"/>
            <a:ext cx="459180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v"/>
              <a:defRPr/>
            </a:pPr>
            <a:r>
              <a:rPr lang="en-GB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INCONVENIENTES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alt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n-GB" altLang="es-ES" sz="1600" dirty="0" err="1" smtClean="0">
                <a:solidFill>
                  <a:srgbClr val="283583"/>
                </a:solidFill>
                <a:latin typeface="Gill Sans MT Light"/>
                <a:cs typeface="Gill Sans MT Light"/>
              </a:rPr>
              <a:t>Limitaciones</a:t>
            </a:r>
            <a:r>
              <a:rPr lang="en-GB" alt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para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valorar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los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cambios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en la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recaudación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impuestos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y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gastos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(dada la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naturaleza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encuesta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de los </a:t>
            </a:r>
            <a:r>
              <a:rPr lang="en-GB" alt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datos</a:t>
            </a:r>
            <a:r>
              <a:rPr lang="en-GB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“input”).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533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(V)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 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PROGRAMACIÓN DEL SUBSIDIO DE DESEMPLEO (2)</a:t>
            </a:r>
            <a:endParaRPr lang="en-US" altLang="es-ES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364" y="2341265"/>
            <a:ext cx="8448675" cy="43576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034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(VI)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26114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PROGRAMACIÓN DEL </a:t>
            </a:r>
            <a:r>
              <a:rPr lang="en-GB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SUBSIDIO DE </a:t>
            </a:r>
            <a:r>
              <a:rPr lang="en-GB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DESEMPLEO (3)</a:t>
            </a:r>
            <a:endParaRPr lang="en-GB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3766" y="1953344"/>
            <a:ext cx="8709025" cy="4924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7 Elipse"/>
          <p:cNvSpPr/>
          <p:nvPr/>
        </p:nvSpPr>
        <p:spPr>
          <a:xfrm>
            <a:off x="2897659" y="4796879"/>
            <a:ext cx="2714625" cy="857250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8" name="8 Elipse"/>
          <p:cNvSpPr/>
          <p:nvPr/>
        </p:nvSpPr>
        <p:spPr>
          <a:xfrm>
            <a:off x="3040063" y="1988071"/>
            <a:ext cx="2572221" cy="857250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034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(VII)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297" y="1549400"/>
            <a:ext cx="8001000" cy="2428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7735" y="4335463"/>
            <a:ext cx="8001000" cy="24876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92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(VIII)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26114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25" y="1693193"/>
            <a:ext cx="8248650" cy="4905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5038700" y="2979068"/>
            <a:ext cx="2714625" cy="857250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824388" y="5265068"/>
            <a:ext cx="2714625" cy="857250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920383" y="3133353"/>
            <a:ext cx="785812" cy="3603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5560343" y="5653310"/>
            <a:ext cx="785812" cy="3603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292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10009112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(IX)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26114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sz="1600" dirty="0" smtClean="0">
                <a:solidFill>
                  <a:srgbClr val="283583"/>
                </a:solidFill>
                <a:latin typeface="Gill Sans MT Light"/>
                <a:cs typeface="Gill Sans MT Light"/>
                <a:sym typeface="Wingdings" pitchFamily="2" charset="2"/>
              </a:rPr>
              <a:t> </a:t>
            </a: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  <a:sym typeface="Wingdings" pitchFamily="2" charset="2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57150" indent="-285750" algn="just">
              <a:lnSpc>
                <a:spcPct val="80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endParaRPr lang="en-US" alt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ct val="80000"/>
              </a:lnSpc>
              <a:spcBef>
                <a:spcPct val="30000"/>
              </a:spcBef>
              <a:defRPr/>
            </a:pPr>
            <a: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/>
            </a:r>
            <a:br>
              <a:rPr lang="en-US" alt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</a:br>
            <a:r>
              <a:rPr lang="en-GB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n-GB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693193"/>
            <a:ext cx="8286750" cy="23574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175" y="4836443"/>
            <a:ext cx="8482012" cy="17859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1019175" y="4285481"/>
            <a:ext cx="7421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Y obtenemos los ficheros de salida (sin reforma y tras la reforma)</a:t>
            </a: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2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(X)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obtienen dos ficheros texto con las nuevas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cantidades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las variables del desempleo y los cambios producidos en todo el resto de variables hasta llegar a la renta disponible. 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La forma habitual de analizar los cambios es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utilizar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un programa ad-hoc para realizar el análisis deseado (aunque EUROMOD ha diseñado últimamente una herramienta para realizar análisis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estándar)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En este caso vamos a obtener resultados con un programa STATA que nos dará información sobre los cambios que se produzcan en: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281257" lvl="2" indent="-285750" algn="just">
              <a:lnSpc>
                <a:spcPts val="15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Gasto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total de la prestación y en número de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beneficiarios</a:t>
            </a:r>
          </a:p>
          <a:p>
            <a:pPr marL="1281257" lvl="2" indent="-285750" algn="just">
              <a:lnSpc>
                <a:spcPts val="15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Índices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desigualdad y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pobreza</a:t>
            </a:r>
          </a:p>
          <a:p>
            <a:pPr marL="1281257" lvl="2" indent="-285750" algn="just">
              <a:lnSpc>
                <a:spcPts val="15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Rentas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medias por </a:t>
            </a:r>
            <a:r>
              <a:rPr 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decilas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 </a:t>
            </a: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084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(XI)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Cambios </a:t>
            </a:r>
            <a:r>
              <a:rPr lang="es-ES" sz="1600" b="1" u="sng" dirty="0">
                <a:solidFill>
                  <a:srgbClr val="283583"/>
                </a:solidFill>
                <a:latin typeface="Gill Sans MT Light"/>
                <a:cs typeface="Gill Sans MT Light"/>
              </a:rPr>
              <a:t>en el gasto y en el número de beneficiarios de la prestación  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n-U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75464653"/>
              </p:ext>
            </p:extLst>
          </p:nvPr>
        </p:nvGraphicFramePr>
        <p:xfrm>
          <a:off x="1379702" y="2500306"/>
          <a:ext cx="8501121" cy="1848050"/>
        </p:xfrm>
        <a:graphic>
          <a:graphicData uri="http://schemas.openxmlformats.org/drawingml/2006/table">
            <a:tbl>
              <a:tblPr/>
              <a:tblGrid>
                <a:gridCol w="2452247"/>
                <a:gridCol w="3269662"/>
                <a:gridCol w="2779212"/>
              </a:tblGrid>
              <a:tr h="135732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Cambio tras la reforma en el número de beneficiarios </a:t>
                      </a:r>
                      <a:endParaRPr lang="es-ES" sz="14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Cambio tras la reforma en el</a:t>
                      </a:r>
                      <a:r>
                        <a:rPr lang="es-ES" sz="1400" b="1" kern="12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gasto que produce la prestación</a:t>
                      </a:r>
                      <a:endParaRPr lang="es-ES" sz="14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Cambio tras la reforma en el importe medio del subsidio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4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-20% (respecto al número inicial)</a:t>
                      </a:r>
                      <a:endParaRPr lang="es-E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-67%(respecto al gasto</a:t>
                      </a:r>
                      <a:r>
                        <a:rPr lang="es-ES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inicial)</a:t>
                      </a:r>
                      <a:endParaRPr lang="es-E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-59%(respecto a la media inicial)</a:t>
                      </a:r>
                      <a:endParaRPr lang="es-E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7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49759538"/>
              </p:ext>
            </p:extLst>
          </p:nvPr>
        </p:nvGraphicFramePr>
        <p:xfrm>
          <a:off x="2522710" y="5857892"/>
          <a:ext cx="6357982" cy="585347"/>
        </p:xfrm>
        <a:graphic>
          <a:graphicData uri="http://schemas.openxmlformats.org/drawingml/2006/table">
            <a:tbl>
              <a:tblPr/>
              <a:tblGrid>
                <a:gridCol w="3443908"/>
                <a:gridCol w="2914074"/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Times New Roman"/>
                          <a:cs typeface="Times New Roman"/>
                        </a:rPr>
                        <a:t>Número</a:t>
                      </a:r>
                      <a:r>
                        <a:rPr lang="es-ES" sz="1700" b="1" kern="1200" baseline="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Times New Roman"/>
                          <a:cs typeface="Times New Roman"/>
                        </a:rPr>
                        <a:t> de beneficiarios en 2014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Times New Roman"/>
                          <a:cs typeface="Times New Roman"/>
                        </a:rPr>
                        <a:t>Gasto</a:t>
                      </a:r>
                      <a:r>
                        <a:rPr lang="es-ES" sz="1700" b="1" kern="1200" baseline="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Times New Roman"/>
                          <a:cs typeface="Times New Roman"/>
                        </a:rPr>
                        <a:t> en 2014/2015</a:t>
                      </a:r>
                      <a:endParaRPr lang="es-ES" sz="1700" b="1" kern="1200" dirty="0">
                        <a:solidFill>
                          <a:schemeClr val="tx1"/>
                        </a:solidFill>
                        <a:latin typeface="Garamond" pitchFamily="18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0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latin typeface="Courier New"/>
                        </a:rPr>
                        <a:t>1.020.117</a:t>
                      </a:r>
                      <a:endParaRPr lang="es-ES" sz="1600" b="0" i="0" u="none" strike="noStrike" dirty="0">
                        <a:latin typeface="Courier New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latin typeface="Times New Roman"/>
                          <a:ea typeface="Times New Roman"/>
                        </a:rPr>
                        <a:t>6.339.270.000/6.272.930.000</a:t>
                      </a:r>
                      <a:endParaRPr lang="es-ES" sz="16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10 Grupo"/>
          <p:cNvGrpSpPr>
            <a:grpSpLocks/>
          </p:cNvGrpSpPr>
          <p:nvPr/>
        </p:nvGrpSpPr>
        <p:grpSpPr bwMode="auto">
          <a:xfrm>
            <a:off x="2808462" y="4643446"/>
            <a:ext cx="2714625" cy="1000125"/>
            <a:chOff x="1857356" y="4500570"/>
            <a:chExt cx="2714644" cy="1000132"/>
          </a:xfrm>
        </p:grpSpPr>
        <p:sp>
          <p:nvSpPr>
            <p:cNvPr id="8" name="8 Llamada rectangular redondeada"/>
            <p:cNvSpPr/>
            <p:nvPr/>
          </p:nvSpPr>
          <p:spPr>
            <a:xfrm>
              <a:off x="1857356" y="4500570"/>
              <a:ext cx="2714644" cy="1000132"/>
            </a:xfrm>
            <a:prstGeom prst="wedgeRoundRect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 dirty="0"/>
            </a:p>
          </p:txBody>
        </p:sp>
        <p:sp>
          <p:nvSpPr>
            <p:cNvPr id="9" name="9 CuadroTexto"/>
            <p:cNvSpPr txBox="1">
              <a:spLocks noChangeArrowheads="1"/>
            </p:cNvSpPr>
            <p:nvPr/>
          </p:nvSpPr>
          <p:spPr bwMode="auto">
            <a:xfrm>
              <a:off x="1928794" y="4643446"/>
              <a:ext cx="257176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s-ES" sz="1200" dirty="0"/>
                <a:t>Tened en cuenta que los datos son de subsidio y otros programas temporales de desempleo. Dato 2015 no disponible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1353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(XII)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ts val="1500"/>
              </a:lnSpc>
              <a:spcAft>
                <a:spcPts val="400"/>
              </a:spcAft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Las tasas de pobreza relativa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presentan como el porcentaje de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pobres 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(por debajo del umbral). El umbral se construye como el 60% de la mediana del ingreso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por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unidad de consumo (medida oficial de tasas de pobreza). </a:t>
            </a: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produce un aumento de la tasa de pobreza de casi un punto. El resultado es lógico ya que se han endurecido las condiciones de renta y se ha rebajado la cuantía del subsidio, pero el efecto en la pobreza es de una magnitud en absoluto despreciable. </a:t>
            </a: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9288835"/>
              </p:ext>
            </p:extLst>
          </p:nvPr>
        </p:nvGraphicFramePr>
        <p:xfrm>
          <a:off x="2103959" y="3421385"/>
          <a:ext cx="7200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131"/>
                <a:gridCol w="2552845"/>
                <a:gridCol w="3176824"/>
              </a:tblGrid>
              <a:tr h="370840">
                <a:tc>
                  <a:txBody>
                    <a:bodyPr/>
                    <a:lstStyle/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Sin reforma</a:t>
                      </a:r>
                      <a:r>
                        <a:rPr lang="es-ES" sz="1600" baseline="0" dirty="0" smtClean="0"/>
                        <a:t> del subsidio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Con reforma</a:t>
                      </a:r>
                      <a:r>
                        <a:rPr lang="es-ES" sz="1600" baseline="0" dirty="0" smtClean="0"/>
                        <a:t> del subsidio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Umbral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21,9%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22,8%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3946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(XIII)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u="sng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Índices de desigualdad</a:t>
            </a: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Los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tres índices reflejan un aumento de desigualdad ante este cambio en la política. De hecho en el índice más conocido y utilizado en desigualdad, el índice de </a:t>
            </a:r>
            <a:r>
              <a:rPr 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Gini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se produce un aumento de 5 décimas. </a:t>
            </a: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</a:t>
            </a: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89743205"/>
              </p:ext>
            </p:extLst>
          </p:nvPr>
        </p:nvGraphicFramePr>
        <p:xfrm>
          <a:off x="735808" y="2269257"/>
          <a:ext cx="82522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5"/>
                <a:gridCol w="1512168"/>
                <a:gridCol w="1656184"/>
                <a:gridCol w="2419649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Índice de desigualdad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/>
                        <a:t>Gini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/>
                        <a:t>Theil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Varianza Logaritmos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Antes de la reforma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34,2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23,3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56,7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Después</a:t>
                      </a:r>
                      <a:r>
                        <a:rPr lang="es-ES" sz="1600" b="1" kern="1200" baseline="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 de la reforma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34,7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24,0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61,4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397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EJEMPLO DE SIMULACIÓN EN EUROMOD (XIV)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u="sng" dirty="0" smtClean="0">
                <a:solidFill>
                  <a:srgbClr val="2835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Light"/>
                <a:cs typeface="Gill Sans MT Light"/>
              </a:rPr>
              <a:t>Efectos sobre las rentas medias (renta por unidad de consumo hogar, no renta individual)</a:t>
            </a: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r>
              <a:rPr lang="es-ES" sz="1600" dirty="0" smtClean="0">
                <a:solidFill>
                  <a:srgbClr val="2835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Light"/>
                <a:cs typeface="Gill Sans MT Light"/>
              </a:rPr>
              <a:t> </a:t>
            </a: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6656414"/>
              </p:ext>
            </p:extLst>
          </p:nvPr>
        </p:nvGraphicFramePr>
        <p:xfrm>
          <a:off x="2752031" y="2425648"/>
          <a:ext cx="553034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829"/>
                <a:gridCol w="2232248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Decila</a:t>
                      </a:r>
                      <a:endParaRPr lang="es-E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Antes de la reforma</a:t>
                      </a:r>
                      <a:endParaRPr lang="es-E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Después de la reforma</a:t>
                      </a:r>
                      <a:endParaRPr lang="es-E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223.0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204.1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2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522.9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500.3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3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676.2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663.3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4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820.2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810.4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5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965.9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961.8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6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1120.0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1118.1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7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1301.0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1300.0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8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1510.9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1510.2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9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1831.8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1831.4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10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3131.4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97754" rtl="0" eaLnBrk="1" latinLnBrk="0" hangingPunct="1"/>
                      <a:r>
                        <a:rPr lang="es-ES" sz="1600" b="1" kern="1200" dirty="0" smtClean="0">
                          <a:solidFill>
                            <a:srgbClr val="283583"/>
                          </a:solidFill>
                          <a:latin typeface="Gill Sans MT Light"/>
                          <a:ea typeface="+mn-ea"/>
                          <a:cs typeface="Gill Sans MT Light"/>
                        </a:rPr>
                        <a:t>3131.1</a:t>
                      </a:r>
                      <a:endParaRPr lang="es-ES" sz="1600" b="1" kern="1200" dirty="0">
                        <a:solidFill>
                          <a:srgbClr val="283583"/>
                        </a:solidFill>
                        <a:latin typeface="Gill Sans MT Light"/>
                        <a:ea typeface="+mn-ea"/>
                        <a:cs typeface="Gill Sans MT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10 Flecha abajo"/>
          <p:cNvSpPr/>
          <p:nvPr/>
        </p:nvSpPr>
        <p:spPr>
          <a:xfrm>
            <a:off x="7521575" y="2773313"/>
            <a:ext cx="127000" cy="35718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8" name="11 Flecha abajo"/>
          <p:cNvSpPr/>
          <p:nvPr/>
        </p:nvSpPr>
        <p:spPr>
          <a:xfrm>
            <a:off x="7521575" y="3424237"/>
            <a:ext cx="127000" cy="35718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9" name="12 Flecha abajo"/>
          <p:cNvSpPr/>
          <p:nvPr/>
        </p:nvSpPr>
        <p:spPr>
          <a:xfrm>
            <a:off x="7577138" y="4273501"/>
            <a:ext cx="71437" cy="28575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0" name="13 Flecha abajo"/>
          <p:cNvSpPr/>
          <p:nvPr/>
        </p:nvSpPr>
        <p:spPr>
          <a:xfrm>
            <a:off x="7586829" y="5077569"/>
            <a:ext cx="71437" cy="28575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2" name="16 Elipse"/>
          <p:cNvSpPr/>
          <p:nvPr/>
        </p:nvSpPr>
        <p:spPr>
          <a:xfrm>
            <a:off x="6558765" y="2781303"/>
            <a:ext cx="928687" cy="15001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3542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POLÍTICAS 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(IRPF, cotizaciones, prestaciones monetarias del Estado y CCAA</a:t>
            </a:r>
            <a:r>
              <a:rPr lang="es-ES" altLang="es-ES" sz="1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DATOS ORIGINALES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3187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NUEVOS MODELO TAX-BENEFIT EN E IEF: EL TAXFIT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¿</a:t>
            </a:r>
            <a:r>
              <a:rPr 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Qué es el TAXFIT? y ¿Para qué sirve?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El TAXFIT es un modelo similar a EUROMOD pero que introduce importantes mejoras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y ventajas.</a:t>
            </a:r>
          </a:p>
          <a:p>
            <a:pPr lvl="1" algn="just">
              <a:lnSpc>
                <a:spcPts val="1500"/>
              </a:lnSpc>
              <a:spcAft>
                <a:spcPts val="400"/>
              </a:spcAft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Ventajas del TAXFIT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Courier New" pitchFamily="49" charset="0"/>
              <a:buChar char="o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Mejora del cálculo de las cotizaciones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sociales.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Courier New" pitchFamily="49" charset="0"/>
              <a:buChar char="o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Mejora del cálculo de muchas prestaciones sociales (de todas las que necesitan información detallada de la vida laboral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Courier New" pitchFamily="49" charset="0"/>
              <a:buChar char="o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Posibilidad de simular la pensión por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jubilación.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Courier New" pitchFamily="49" charset="0"/>
              <a:buChar char="o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Incorporación del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IVA.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Courier New" pitchFamily="49" charset="0"/>
              <a:buChar char="o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Mejora del cálculo del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IRPF.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967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NUEVOS MODELO TAX-BENEFIT EN E IEF: EL TAXFIT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¿Cómo conseguirá TAXFIT mejorar EUROMOD?</a:t>
            </a:r>
          </a:p>
          <a:p>
            <a:pPr marL="285750" lvl="0" indent="-285750" algn="just">
              <a:lnSpc>
                <a:spcPts val="1500"/>
              </a:lnSpc>
              <a:spcAft>
                <a:spcPts val="400"/>
              </a:spcAft>
            </a:pPr>
            <a:endParaRPr lang="es-ES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Mediante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la incorporación en la base de datos de entrada de información muy útil sobre la vida laboral de los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individuos (MCVL)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Mediante la incorporación de información de consumo de los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hogares (EPF),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útil para el cálculo del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IVA.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Mediante la recogida de información descriptiva de IRPF de los territorios forales País Vasco y Navarra y su posterior incorporación en el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modelo.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Basándose en el software EUROMOD y en lo ya implementado hasta el momento. (Se ha firmado la 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licencia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de uso del software Essex, pero TAXFIT será producto nacional propio del IEF</a:t>
            </a: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).</a:t>
            </a: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420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NUEVOS MODELO TAX-BENEFIT EN E IEF: EL TAXFIT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Incorporación de información sobre vida laboral</a:t>
            </a:r>
            <a:endParaRPr lang="es-ES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está trabajando en la posible incorporación de variables e información sobre la vida laboral de los individuos de la ECV a partir de la Muestra continua de Vidas laborales (estadística administrativa que contiene información variada y rica sobre periodos de cotización, bases, salarios, etc.). La unión de las dos encuestas se está realizando utilizando un </a:t>
            </a:r>
            <a:r>
              <a:rPr lang="es-ES" sz="1600" dirty="0" err="1">
                <a:solidFill>
                  <a:srgbClr val="283583"/>
                </a:solidFill>
                <a:latin typeface="Gill Sans MT Light"/>
                <a:cs typeface="Gill Sans MT Light"/>
              </a:rPr>
              <a:t>matching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 probabilístico</a:t>
            </a:r>
            <a:r>
              <a:rPr lang="es-ES" sz="1600" dirty="0"/>
              <a:t>.   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algn="just">
              <a:lnSpc>
                <a:spcPts val="1500"/>
              </a:lnSpc>
              <a:spcAft>
                <a:spcPts val="400"/>
              </a:spcAft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Información sobre el IRPF foral</a:t>
            </a:r>
            <a:endParaRPr lang="es-ES" sz="1600" b="1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Otra </a:t>
            </a:r>
            <a:r>
              <a:rPr lang="es-ES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mejora más sencilla pero básica será la incorporación de los sistemas de impuesto personal en el País Vasco y Navarra, hasta ahora (en ERUOMOD) sólo aproximado a partir de una estructura estatal. </a:t>
            </a:r>
            <a:endParaRPr lang="es-ES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lvl="0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Incorporación de información sobre consumo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s-ES" sz="1600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Se está trabajando en la posible incorporación de variables e información sobre el consumo de los hogares. Se está estudiando la posibilidad de incluir este consumo  a partir de la Encuesta de Presupuestos Familiares identificando patrones de consumo en la EPF para su traslado a la ECV, también se están analizando otros posibles métodos de imputación y experiencias en Italia sobre este tema. </a:t>
            </a:r>
          </a:p>
          <a:p>
            <a:pPr marL="783504" lvl="1" indent="-285750" algn="just">
              <a:lnSpc>
                <a:spcPts val="1500"/>
              </a:lnSpc>
              <a:spcAft>
                <a:spcPts val="400"/>
              </a:spcAft>
              <a:buFont typeface="Wingdings" pitchFamily="2" charset="2"/>
              <a:buChar char="§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4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4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394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81" y="-34999"/>
            <a:ext cx="10794086" cy="762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784479" y="188855"/>
            <a:ext cx="3888432" cy="2308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0085CC"/>
                </a:solidFill>
                <a:latin typeface="Gill Sans MT Light"/>
                <a:cs typeface="Gill Sans MT Light"/>
              </a:rPr>
              <a:t>DIÁLOGO EURO-LATINOAMERICANO DE POLÍTICAS PÚBLICAS</a:t>
            </a:r>
            <a:endParaRPr lang="en-US" sz="900" dirty="0">
              <a:solidFill>
                <a:srgbClr val="032377"/>
              </a:solidFill>
              <a:latin typeface="Gill Sans MT Light"/>
              <a:cs typeface="Gill Sans MT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735" y="188855"/>
            <a:ext cx="1080120" cy="2308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900" dirty="0" err="1" smtClean="0">
                <a:solidFill>
                  <a:srgbClr val="0085CC"/>
                </a:solidFill>
                <a:latin typeface="Gill Sans MT Light"/>
                <a:cs typeface="Gill Sans MT Light"/>
              </a:rPr>
              <a:t>EUROsociAL</a:t>
            </a:r>
            <a:endParaRPr lang="en-US" sz="900" dirty="0">
              <a:solidFill>
                <a:srgbClr val="0085CC"/>
              </a:solidFill>
              <a:latin typeface="Gill Sans MT Light"/>
              <a:cs typeface="Gill Sans MT Ligh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6585882"/>
            <a:ext cx="3309938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0525" y="2629297"/>
            <a:ext cx="7882752" cy="1533128"/>
          </a:xfrm>
          <a:prstGeom prst="rect">
            <a:avLst/>
          </a:prstGeom>
        </p:spPr>
        <p:txBody>
          <a:bodyPr/>
          <a:lstStyle/>
          <a:p>
            <a:pPr lvl="3" algn="ctr">
              <a:spcBef>
                <a:spcPct val="0"/>
              </a:spcBef>
              <a:defRPr/>
            </a:pPr>
            <a:r>
              <a:rPr lang="es-ES" sz="5400" dirty="0" smtClean="0"/>
              <a:t> </a:t>
            </a: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rgbClr val="009FE3"/>
              </a:solidFill>
              <a:effectLst/>
              <a:uLnTx/>
              <a:uFillTx/>
              <a:latin typeface="Gill Sans MT Light"/>
              <a:ea typeface="+mj-ea"/>
              <a:cs typeface="Gill Sans MT Light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009FE3"/>
              </a:solidFill>
              <a:latin typeface="Gill Sans MT Light"/>
              <a:ea typeface="+mj-ea"/>
              <a:cs typeface="Gill Sans MT Light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FE3"/>
                </a:solidFill>
                <a:effectLst/>
                <a:uLnTx/>
                <a:uFillTx/>
                <a:latin typeface="Gill Sans MT Light"/>
                <a:ea typeface="+mj-ea"/>
                <a:cs typeface="Gill Sans MT Light"/>
              </a:rPr>
              <a:t>Jaime Villanueva García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9FE3"/>
              </a:solidFill>
              <a:latin typeface="Gill Sans MT Light"/>
              <a:ea typeface="+mj-ea"/>
              <a:cs typeface="Gill Sans MT Light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ea typeface="+mj-ea"/>
                <a:cs typeface="Gill Sans MT Light"/>
              </a:rPr>
              <a:t>j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FE3"/>
                </a:solidFill>
                <a:effectLst/>
                <a:uLnTx/>
                <a:uFillTx/>
                <a:latin typeface="Gill Sans MT Light"/>
                <a:ea typeface="+mj-ea"/>
                <a:cs typeface="Gill Sans MT Light"/>
              </a:rPr>
              <a:t>aime.villanueva@ief.minhap.es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9FE3"/>
              </a:solidFill>
              <a:latin typeface="Gill Sans MT Light"/>
              <a:ea typeface="+mj-ea"/>
              <a:cs typeface="Gill Sans MT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516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DATOS ORIGINALES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POLÍTICAS 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(IRPF, cotizaciones, prestaciones monetarias del Estado y CCAA</a:t>
            </a:r>
            <a:r>
              <a:rPr lang="es-ES" altLang="es-ES" sz="1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DATOS ORIGINALES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276748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SISTEMA </a:t>
            </a: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EUROMOD: DATOS ORIGINALES (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621185"/>
            <a:ext cx="992234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es-ES_tradnl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ECV</a:t>
            </a:r>
            <a:r>
              <a:rPr lang="es-ES_tradnl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: </a:t>
            </a:r>
            <a:r>
              <a:rPr lang="es-ES_tradnl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Encuesta de condiciones </a:t>
            </a:r>
            <a:r>
              <a:rPr lang="es-ES_tradnl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de vida</a:t>
            </a: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, información recogida: 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Ingresos y situación económica de los hogares privados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Desagregación del ingreso individual. </a:t>
            </a: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Ejemplo: tipo de prestaciones recibidas, jubilación, otras pensiones. 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b="1" dirty="0">
                <a:solidFill>
                  <a:srgbClr val="283583"/>
                </a:solidFill>
                <a:latin typeface="Gill Sans MT Light"/>
                <a:cs typeface="Gill Sans MT Light"/>
              </a:rPr>
              <a:t>Empleo y actividad. </a:t>
            </a: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Cuidado de niños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Vivienda (características y  costes asociados)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Formación, salud y efecto de ambos sobre la condición socio-económica</a:t>
            </a: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es-ES_tradnl" sz="1600" dirty="0">
                <a:solidFill>
                  <a:srgbClr val="283583"/>
                </a:solidFill>
                <a:latin typeface="Gill Sans MT Light"/>
                <a:cs typeface="Gill Sans MT Light"/>
              </a:rPr>
              <a:t>Datos sobre privación material y exclusión social</a:t>
            </a:r>
          </a:p>
          <a:p>
            <a:pPr marL="840654" lvl="1" indent="-34290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s-E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180000" indent="-180000" algn="just">
              <a:lnSpc>
                <a:spcPts val="1500"/>
              </a:lnSpc>
              <a:spcAft>
                <a:spcPts val="400"/>
              </a:spcAft>
              <a:buFont typeface="Arial"/>
              <a:buChar char="•"/>
            </a:pPr>
            <a:endParaRPr lang="en-US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070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SISTEMA </a:t>
            </a: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EUROMOD: DATOS ORIGINALES (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III)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419225"/>
            <a:ext cx="9922346" cy="553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ctr">
              <a:buFont typeface="Wingdings" pitchFamily="2" charset="2"/>
              <a:buChar char="§"/>
              <a:defRPr/>
            </a:pPr>
            <a:r>
              <a:rPr lang="es-ES_tradnl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ECV – INGRESOS (fichero H)</a:t>
            </a: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415422" y="2053708"/>
            <a:ext cx="6952688" cy="4752053"/>
            <a:chOff x="-317" y="531"/>
            <a:chExt cx="6077" cy="3741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800" y="1816"/>
              <a:ext cx="960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Alquileres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-93" y="3763"/>
              <a:ext cx="912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R="0" lvl="0" indent="0" algn="ctr" defTabSz="91440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Impuesto sobre el patrimonio</a:t>
              </a:r>
            </a:p>
          </p:txBody>
        </p:sp>
        <p:pic>
          <p:nvPicPr>
            <p:cNvPr id="8" name="Picture 7" descr="ayuda familia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2" y="1124"/>
              <a:ext cx="572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 descr="ayuda viviend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76" y="644"/>
              <a:ext cx="624" cy="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transferencias hogare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24" y="3332"/>
              <a:ext cx="614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" descr="exclusion socia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2" y="2324"/>
              <a:ext cx="953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14">
              <a:off x="1536" y="2372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-317" y="1250"/>
              <a:ext cx="952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altLang="es-ES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Ayuda por familia/hijos</a:t>
              </a: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 rot="4456237">
              <a:off x="1903" y="1669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152" y="531"/>
              <a:ext cx="768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Ayuda neta para vivienda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816" y="3214"/>
              <a:ext cx="816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Renta percibida por los menores de 16 años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2035" y="3463"/>
              <a:ext cx="1123" cy="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Transferencias </a:t>
              </a:r>
            </a:p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monetarias </a:t>
              </a:r>
            </a:p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entre hogares</a:t>
              </a: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96" y="1817"/>
              <a:ext cx="1536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 err="1">
                  <a:solidFill>
                    <a:schemeClr val="tx2"/>
                  </a:solidFill>
                </a:rPr>
                <a:t>Exclusion</a:t>
              </a:r>
              <a:r>
                <a:rPr lang="es-ES" altLang="es-ES" sz="1200" b="1" kern="0" dirty="0">
                  <a:solidFill>
                    <a:schemeClr val="tx2"/>
                  </a:solidFill>
                </a:rPr>
                <a:t> social no clasificada en otro apartado</a:t>
              </a:r>
            </a:p>
          </p:txBody>
        </p:sp>
        <p:sp>
          <p:nvSpPr>
            <p:cNvPr id="21" name="AutoShape 18"/>
            <p:cNvSpPr>
              <a:spLocks noChangeArrowheads="1"/>
            </p:cNvSpPr>
            <p:nvPr/>
          </p:nvSpPr>
          <p:spPr bwMode="auto">
            <a:xfrm rot="-5743103">
              <a:off x="2551" y="3037"/>
              <a:ext cx="405" cy="227"/>
            </a:xfrm>
            <a:prstGeom prst="notchedRightArrow">
              <a:avLst>
                <a:gd name="adj1" fmla="val 50000"/>
                <a:gd name="adj2" fmla="val 44604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2" name="AutoShape 19"/>
            <p:cNvSpPr>
              <a:spLocks noChangeArrowheads="1"/>
            </p:cNvSpPr>
            <p:nvPr/>
          </p:nvSpPr>
          <p:spPr bwMode="auto">
            <a:xfrm rot="-9377681">
              <a:off x="3408" y="2708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 rot="7478225">
              <a:off x="3463" y="1597"/>
              <a:ext cx="405" cy="227"/>
            </a:xfrm>
            <a:prstGeom prst="notchedRightArrow">
              <a:avLst>
                <a:gd name="adj1" fmla="val 50000"/>
                <a:gd name="adj2" fmla="val 44604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pic>
          <p:nvPicPr>
            <p:cNvPr id="24" name="Picture 21" descr="intereses y ganancias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88" y="740"/>
              <a:ext cx="1008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2" descr="renta por alquile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032" y="1604"/>
              <a:ext cx="816" cy="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 rot="9937377">
              <a:off x="3408" y="2132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8" name="AutoShape 24"/>
            <p:cNvSpPr>
              <a:spLocks noChangeArrowheads="1"/>
            </p:cNvSpPr>
            <p:nvPr/>
          </p:nvSpPr>
          <p:spPr bwMode="auto">
            <a:xfrm rot="-2389735">
              <a:off x="1728" y="2948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4848" y="814"/>
              <a:ext cx="768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R="0" lvl="0" indent="0" algn="ctr" defTabSz="91440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Rentas de capital</a:t>
              </a:r>
            </a:p>
          </p:txBody>
        </p:sp>
        <p:pic>
          <p:nvPicPr>
            <p:cNvPr id="30" name="Picture 26" descr="irp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92" y="932"/>
              <a:ext cx="888" cy="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1949" y="644"/>
              <a:ext cx="211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 err="1">
                  <a:solidFill>
                    <a:schemeClr val="tx2"/>
                  </a:solidFill>
                </a:rPr>
                <a:t>Declaracion</a:t>
              </a:r>
              <a:r>
                <a:rPr lang="es-ES" altLang="es-ES" sz="1200" b="1" kern="0" dirty="0">
                  <a:solidFill>
                    <a:schemeClr val="tx2"/>
                  </a:solidFill>
                </a:rPr>
                <a:t> </a:t>
              </a:r>
              <a:r>
                <a:rPr lang="es-ES" altLang="es-ES" sz="1200" b="1" kern="0" dirty="0" err="1">
                  <a:solidFill>
                    <a:schemeClr val="tx2"/>
                  </a:solidFill>
                </a:rPr>
                <a:t>irpf</a:t>
              </a:r>
              <a:endParaRPr lang="es-ES" altLang="es-ES" sz="1200" b="1" kern="0" dirty="0">
                <a:solidFill>
                  <a:schemeClr val="tx2"/>
                </a:solidFill>
              </a:endParaRPr>
            </a:p>
          </p:txBody>
        </p:sp>
        <p:sp>
          <p:nvSpPr>
            <p:cNvPr id="32" name="AutoShape 28"/>
            <p:cNvSpPr>
              <a:spLocks noChangeArrowheads="1"/>
            </p:cNvSpPr>
            <p:nvPr/>
          </p:nvSpPr>
          <p:spPr bwMode="auto">
            <a:xfrm rot="5650254">
              <a:off x="2719" y="1765"/>
              <a:ext cx="357" cy="227"/>
            </a:xfrm>
            <a:prstGeom prst="notchedRightArrow">
              <a:avLst>
                <a:gd name="adj1" fmla="val 50000"/>
                <a:gd name="adj2" fmla="val 39317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pic>
          <p:nvPicPr>
            <p:cNvPr id="33" name="Picture 29" descr="j019539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84" y="2564"/>
              <a:ext cx="770" cy="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0" descr="j015616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64" y="3236"/>
              <a:ext cx="1056" cy="1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1" descr="j0110852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113" y="2104"/>
              <a:ext cx="1103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41385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ESTRUCTURA DEL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SISTEMA </a:t>
            </a:r>
            <a:r>
              <a:rPr lang="en-US" dirty="0">
                <a:solidFill>
                  <a:srgbClr val="009FE3"/>
                </a:solidFill>
                <a:latin typeface="Gill Sans MT Light"/>
                <a:cs typeface="Gill Sans MT Light"/>
              </a:rPr>
              <a:t>EUROMOD: DATOS ORIGINALES </a:t>
            </a: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(IV) 	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90525" y="1419225"/>
            <a:ext cx="9922346" cy="553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1758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ctr">
              <a:buFont typeface="Wingdings" pitchFamily="2" charset="2"/>
              <a:buChar char="§"/>
              <a:defRPr/>
            </a:pPr>
            <a:r>
              <a:rPr lang="es-ES_tradnl" sz="1600" b="1" dirty="0" smtClean="0">
                <a:solidFill>
                  <a:srgbClr val="283583"/>
                </a:solidFill>
                <a:latin typeface="Gill Sans MT Light"/>
                <a:cs typeface="Gill Sans MT Light"/>
              </a:rPr>
              <a:t>ECV – INGRESOS (fichero P)</a:t>
            </a: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 smtClean="0">
              <a:solidFill>
                <a:srgbClr val="283583"/>
              </a:solidFill>
              <a:latin typeface="Gill Sans MT Light"/>
              <a:cs typeface="Gill Sans MT Light"/>
            </a:endParaRPr>
          </a:p>
          <a:p>
            <a:pPr marL="783504" lvl="1" indent="-285750" algn="just">
              <a:lnSpc>
                <a:spcPct val="90000"/>
              </a:lnSpc>
              <a:buFont typeface="Courier New" pitchFamily="49" charset="0"/>
              <a:buChar char="o"/>
              <a:defRPr/>
            </a:pPr>
            <a:endParaRPr lang="es-ES_tradnl" sz="1600" dirty="0">
              <a:solidFill>
                <a:srgbClr val="28358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6"/>
          <p:cNvGrpSpPr>
            <a:grpSpLocks/>
          </p:cNvGrpSpPr>
          <p:nvPr/>
        </p:nvGrpSpPr>
        <p:grpSpPr bwMode="auto">
          <a:xfrm>
            <a:off x="2032620" y="2053233"/>
            <a:ext cx="6195821" cy="4983297"/>
            <a:chOff x="223" y="912"/>
            <a:chExt cx="5009" cy="3534"/>
          </a:xfrm>
        </p:grpSpPr>
        <p:pic>
          <p:nvPicPr>
            <p:cNvPr id="37" name="Picture 7" descr="renta monetari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9" y="1433"/>
              <a:ext cx="648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8" descr="renta no monetari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17" y="1332"/>
              <a:ext cx="701" cy="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9" descr="autonomo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22" y="1208"/>
              <a:ext cx="753" cy="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0" descr="prestacion desempleo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0" y="2485"/>
              <a:ext cx="684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11" descr="prestacion enfermedad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907" y="1961"/>
              <a:ext cx="762" cy="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 Box 12"/>
            <p:cNvSpPr txBox="1">
              <a:spLocks noChangeArrowheads="1"/>
            </p:cNvSpPr>
            <p:nvPr/>
          </p:nvSpPr>
          <p:spPr bwMode="auto">
            <a:xfrm>
              <a:off x="3235" y="3922"/>
              <a:ext cx="1248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Ayudas para estudios</a:t>
              </a:r>
            </a:p>
            <a:p>
              <a:pPr algn="ctr" defTabSz="914400">
                <a:spcBef>
                  <a:spcPct val="50000"/>
                </a:spcBef>
              </a:pPr>
              <a:endParaRPr lang="es-ES" altLang="es-ES" sz="1200" b="1" kern="0" dirty="0">
                <a:solidFill>
                  <a:schemeClr val="tx2"/>
                </a:solidFill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432" y="912"/>
              <a:ext cx="12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R="0" lvl="0" indent="0" algn="ctr" defTabSz="91440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Renta monetaria del asalariado</a:t>
              </a:r>
            </a:p>
          </p:txBody>
        </p: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4224" y="1008"/>
              <a:ext cx="1008" cy="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Beneficios o pérdidas monetarias por cuenta propia</a:t>
              </a:r>
            </a:p>
          </p:txBody>
        </p:sp>
        <p:sp>
          <p:nvSpPr>
            <p:cNvPr id="45" name="Text Box 15"/>
            <p:cNvSpPr txBox="1">
              <a:spLocks noChangeArrowheads="1"/>
            </p:cNvSpPr>
            <p:nvPr/>
          </p:nvSpPr>
          <p:spPr bwMode="auto">
            <a:xfrm>
              <a:off x="1632" y="912"/>
              <a:ext cx="15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Renta no monetaria del asalariado</a:t>
              </a:r>
            </a:p>
          </p:txBody>
        </p:sp>
        <p:sp>
          <p:nvSpPr>
            <p:cNvPr id="46" name="Text Box 16"/>
            <p:cNvSpPr txBox="1">
              <a:spLocks noChangeArrowheads="1"/>
            </p:cNvSpPr>
            <p:nvPr/>
          </p:nvSpPr>
          <p:spPr bwMode="auto">
            <a:xfrm>
              <a:off x="1248" y="4128"/>
              <a:ext cx="2112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R="0" lvl="0" indent="0" algn="ctr" defTabSz="91440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Prestaciones vejez</a:t>
              </a:r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288" y="2112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spcBef>
                  <a:spcPct val="50000"/>
                </a:spcBef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Prestaciones Desempleo</a:t>
              </a:r>
            </a:p>
          </p:txBody>
        </p:sp>
        <p:sp>
          <p:nvSpPr>
            <p:cNvPr id="48" name="AutoShape 18"/>
            <p:cNvSpPr>
              <a:spLocks noChangeArrowheads="1"/>
            </p:cNvSpPr>
            <p:nvPr/>
          </p:nvSpPr>
          <p:spPr bwMode="auto">
            <a:xfrm rot="-201816">
              <a:off x="1488" y="2496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49" name="AutoShape 19"/>
            <p:cNvSpPr>
              <a:spLocks noChangeArrowheads="1"/>
            </p:cNvSpPr>
            <p:nvPr/>
          </p:nvSpPr>
          <p:spPr bwMode="auto">
            <a:xfrm rot="1929536">
              <a:off x="1488" y="2064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0" name="AutoShape 20"/>
            <p:cNvSpPr>
              <a:spLocks noChangeArrowheads="1"/>
            </p:cNvSpPr>
            <p:nvPr/>
          </p:nvSpPr>
          <p:spPr bwMode="auto">
            <a:xfrm rot="7200386">
              <a:off x="2896" y="2000"/>
              <a:ext cx="388" cy="227"/>
            </a:xfrm>
            <a:prstGeom prst="notchedRightArrow">
              <a:avLst>
                <a:gd name="adj1" fmla="val 50000"/>
                <a:gd name="adj2" fmla="val 42731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1" name="AutoShape 21"/>
            <p:cNvSpPr>
              <a:spLocks noChangeArrowheads="1"/>
            </p:cNvSpPr>
            <p:nvPr/>
          </p:nvSpPr>
          <p:spPr bwMode="auto">
            <a:xfrm rot="10578865">
              <a:off x="3360" y="2317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2" name="AutoShape 22"/>
            <p:cNvSpPr>
              <a:spLocks noChangeArrowheads="1"/>
            </p:cNvSpPr>
            <p:nvPr/>
          </p:nvSpPr>
          <p:spPr bwMode="auto">
            <a:xfrm rot="3957561">
              <a:off x="2311" y="1865"/>
              <a:ext cx="213" cy="227"/>
            </a:xfrm>
            <a:prstGeom prst="notchedRightArrow">
              <a:avLst>
                <a:gd name="adj1" fmla="val 50000"/>
                <a:gd name="adj2" fmla="val 2500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3" name="AutoShape 23"/>
            <p:cNvSpPr>
              <a:spLocks noChangeArrowheads="1"/>
            </p:cNvSpPr>
            <p:nvPr/>
          </p:nvSpPr>
          <p:spPr bwMode="auto">
            <a:xfrm rot="-2012055">
              <a:off x="1440" y="3085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4" name="AutoShape 24"/>
            <p:cNvSpPr>
              <a:spLocks noChangeArrowheads="1"/>
            </p:cNvSpPr>
            <p:nvPr/>
          </p:nvSpPr>
          <p:spPr bwMode="auto">
            <a:xfrm rot="-9786583">
              <a:off x="3648" y="2749"/>
              <a:ext cx="453" cy="227"/>
            </a:xfrm>
            <a:prstGeom prst="notchedRightArrow">
              <a:avLst>
                <a:gd name="adj1" fmla="val 50000"/>
                <a:gd name="adj2" fmla="val 4989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5" name="AutoShape 25"/>
            <p:cNvSpPr>
              <a:spLocks noChangeArrowheads="1"/>
            </p:cNvSpPr>
            <p:nvPr/>
          </p:nvSpPr>
          <p:spPr bwMode="auto">
            <a:xfrm rot="-4811613">
              <a:off x="2263" y="3044"/>
              <a:ext cx="213" cy="227"/>
            </a:xfrm>
            <a:prstGeom prst="notchedRightArrow">
              <a:avLst>
                <a:gd name="adj1" fmla="val 50000"/>
                <a:gd name="adj2" fmla="val 25000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6" name="AutoShape 26"/>
            <p:cNvSpPr>
              <a:spLocks noChangeArrowheads="1"/>
            </p:cNvSpPr>
            <p:nvPr/>
          </p:nvSpPr>
          <p:spPr bwMode="auto">
            <a:xfrm rot="-8414276">
              <a:off x="2921" y="2862"/>
              <a:ext cx="329" cy="227"/>
            </a:xfrm>
            <a:prstGeom prst="notchedRightArrow">
              <a:avLst>
                <a:gd name="adj1" fmla="val 50000"/>
                <a:gd name="adj2" fmla="val 36233"/>
              </a:avLst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altLang="es-E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pic>
          <p:nvPicPr>
            <p:cNvPr id="57" name="Picture 2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131" y="2870"/>
              <a:ext cx="807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8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99" y="3485"/>
              <a:ext cx="638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9" descr="j034352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971" y="3388"/>
              <a:ext cx="1062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30" descr="j023213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243" y="3100"/>
              <a:ext cx="711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282621343"/>
                </p:ext>
              </p:extLst>
            </p:nvPr>
          </p:nvGraphicFramePr>
          <p:xfrm>
            <a:off x="2352" y="1280"/>
            <a:ext cx="634" cy="588"/>
          </p:xfrm>
          <a:graphic>
            <a:graphicData uri="http://schemas.openxmlformats.org/presentationml/2006/ole">
              <p:oleObj spid="_x0000_s1101" name="Fotografía de Photo Editor" r:id="rId12" imgW="2095793" imgH="1943371" progId="">
                <p:embed/>
              </p:oleObj>
            </a:graphicData>
          </a:graphic>
        </p:graphicFrame>
        <p:pic>
          <p:nvPicPr>
            <p:cNvPr id="62" name="Picture 32" descr="j0405878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160" y="2206"/>
              <a:ext cx="724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 Box 17"/>
            <p:cNvSpPr txBox="1">
              <a:spLocks noChangeArrowheads="1"/>
            </p:cNvSpPr>
            <p:nvPr/>
          </p:nvSpPr>
          <p:spPr bwMode="auto">
            <a:xfrm>
              <a:off x="223" y="3302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R="0" lvl="0" indent="0" algn="ctr" defTabSz="91440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altLang="es-ES" sz="1200" b="1" kern="0" dirty="0">
                  <a:solidFill>
                    <a:schemeClr val="tx2"/>
                  </a:solidFill>
                </a:rPr>
                <a:t>Prestaciones Invalidez</a:t>
              </a:r>
            </a:p>
          </p:txBody>
        </p:sp>
      </p:grp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6673610" y="5681423"/>
            <a:ext cx="18139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s-ES" altLang="es-ES" sz="1200" b="1" kern="0" dirty="0">
                <a:solidFill>
                  <a:schemeClr val="tx2"/>
                </a:solidFill>
              </a:rPr>
              <a:t>Prestaciones Supervivencia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532046" y="3454835"/>
            <a:ext cx="1169859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>
              <a:spcBef>
                <a:spcPct val="50000"/>
              </a:spcBef>
              <a:defRPr/>
            </a:pPr>
            <a:r>
              <a:rPr lang="es-ES" altLang="es-ES" sz="1200" b="1" kern="0" dirty="0">
                <a:solidFill>
                  <a:schemeClr val="tx2"/>
                </a:solidFill>
              </a:rPr>
              <a:t>Prestaciones  Enfermedad</a:t>
            </a:r>
          </a:p>
          <a:p>
            <a:pPr algn="ctr" eaLnBrk="1" hangingPunct="1">
              <a:spcBef>
                <a:spcPct val="50000"/>
              </a:spcBef>
            </a:pPr>
            <a:endParaRPr lang="es-ES" altLang="es-ES" sz="1400" b="1" dirty="0"/>
          </a:p>
        </p:txBody>
      </p:sp>
    </p:spTree>
    <p:extLst>
      <p:ext uri="{BB962C8B-B14F-4D97-AF65-F5344CB8AC3E}">
        <p14:creationId xmlns="" xmlns:p14="http://schemas.microsoft.com/office/powerpoint/2010/main" val="86978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3759" y="965805"/>
            <a:ext cx="9619774" cy="45342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dirty="0" smtClean="0">
                <a:solidFill>
                  <a:srgbClr val="009FE3"/>
                </a:solidFill>
                <a:latin typeface="Gill Sans MT Light"/>
                <a:cs typeface="Gill Sans MT Light"/>
              </a:rPr>
              <a:t>ESTRUCTURA DEL SISTEMA EUROMOD: DATOS DE ENTRADA AL MODELO (I)</a:t>
            </a:r>
            <a:endParaRPr lang="en-US" dirty="0">
              <a:solidFill>
                <a:srgbClr val="009FE3"/>
              </a:solidFill>
              <a:latin typeface="Gill Sans MT Light"/>
              <a:cs typeface="Gill Sans MT Ligh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90525" y="1405161"/>
            <a:ext cx="9994354" cy="0"/>
          </a:xfrm>
          <a:prstGeom prst="line">
            <a:avLst/>
          </a:prstGeom>
          <a:ln w="12700">
            <a:solidFill>
              <a:srgbClr val="E9E8E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5475602" y="1713723"/>
            <a:ext cx="2271293" cy="946429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POLÍTICAS 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(IRPF, cotizaciones, prestaciones monetarias del Estado y CCAA</a:t>
            </a:r>
            <a:r>
              <a:rPr lang="es-ES" altLang="es-ES" sz="1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546829" y="1713723"/>
            <a:ext cx="227601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dirty="0"/>
              <a:t>DATOS ORIGINALES </a:t>
            </a:r>
          </a:p>
          <a:p>
            <a:r>
              <a:rPr lang="es-ES" altLang="es-ES" dirty="0">
                <a:solidFill>
                  <a:srgbClr val="FF0000"/>
                </a:solidFill>
              </a:rPr>
              <a:t>(Encuesta de Condiciones de Vida, INE)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463999" y="3022932"/>
            <a:ext cx="2271293" cy="5232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defTabSz="914400">
              <a:defRPr sz="1400" b="1" kern="0">
                <a:solidFill>
                  <a:sysClr val="windowText" lastClr="000000"/>
                </a:solidFill>
                <a:latin typeface="Calibri" pitchFamily="34" charset="0"/>
              </a:defRPr>
            </a:lvl1pPr>
          </a:lstStyle>
          <a:p>
            <a:r>
              <a:rPr lang="es-ES" altLang="es-ES" dirty="0"/>
              <a:t>DATOS DE ENTRADA AL MODELO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475602" y="3014160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PARÁMETROS DEL MODELO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041101" y="3963332"/>
            <a:ext cx="2271293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CODIGO C++</a:t>
            </a:r>
          </a:p>
          <a:p>
            <a:r>
              <a:rPr lang="es-ES" altLang="es-ES" sz="1400" b="1" dirty="0">
                <a:solidFill>
                  <a:srgbClr val="FF0000"/>
                </a:solidFill>
              </a:rPr>
              <a:t>(desarrollado por la U. de Essex)</a:t>
            </a:r>
            <a:r>
              <a:rPr lang="es-ES" altLang="es-E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4041101" y="4986397"/>
            <a:ext cx="2271293" cy="52322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Obtención de MICRODATOS (como la renta disponible)</a:t>
            </a:r>
          </a:p>
        </p:txBody>
      </p:sp>
      <p:sp>
        <p:nvSpPr>
          <p:cNvPr id="13" name="9 CuadroTexto"/>
          <p:cNvSpPr txBox="1">
            <a:spLocks noChangeArrowheads="1"/>
          </p:cNvSpPr>
          <p:nvPr/>
        </p:nvSpPr>
        <p:spPr bwMode="auto">
          <a:xfrm>
            <a:off x="2247975" y="5763096"/>
            <a:ext cx="2271293" cy="307777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Análisis específicos</a:t>
            </a:r>
          </a:p>
        </p:txBody>
      </p: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5416327" y="5725641"/>
            <a:ext cx="2809231" cy="738664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defRPr>
            </a:lvl1pPr>
          </a:lstStyle>
          <a:p>
            <a:r>
              <a:rPr lang="es-ES" altLang="es-ES" sz="1400" b="1" dirty="0"/>
              <a:t>Explotación de la herramienta “estadísticos” que tiene el modelo por defecto</a:t>
            </a:r>
          </a:p>
        </p:txBody>
      </p:sp>
      <p:cxnSp>
        <p:nvCxnSpPr>
          <p:cNvPr id="15" name="12 Conector recto de flecha"/>
          <p:cNvCxnSpPr>
            <a:endCxn id="8" idx="0"/>
          </p:cNvCxnSpPr>
          <p:nvPr/>
        </p:nvCxnSpPr>
        <p:spPr bwMode="auto">
          <a:xfrm flipH="1">
            <a:off x="3599646" y="2452387"/>
            <a:ext cx="16481" cy="5705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14 Forma"/>
          <p:cNvCxnSpPr>
            <a:stCxn id="8" idx="2"/>
            <a:endCxn id="10" idx="1"/>
          </p:cNvCxnSpPr>
          <p:nvPr/>
        </p:nvCxnSpPr>
        <p:spPr bwMode="auto">
          <a:xfrm rot="16200000" flipH="1">
            <a:off x="3427117" y="3718680"/>
            <a:ext cx="786512" cy="4414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16 Conector recto de flecha"/>
          <p:cNvCxnSpPr>
            <a:stCxn id="10" idx="2"/>
            <a:endCxn id="12" idx="0"/>
          </p:cNvCxnSpPr>
          <p:nvPr/>
        </p:nvCxnSpPr>
        <p:spPr bwMode="auto">
          <a:xfrm>
            <a:off x="5176748" y="4701996"/>
            <a:ext cx="0" cy="28440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2"/>
            <a:endCxn id="9" idx="0"/>
          </p:cNvCxnSpPr>
          <p:nvPr/>
        </p:nvCxnSpPr>
        <p:spPr bwMode="auto">
          <a:xfrm>
            <a:off x="6611249" y="2660152"/>
            <a:ext cx="0" cy="3540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0" name="26 Forma"/>
          <p:cNvCxnSpPr>
            <a:stCxn id="9" idx="2"/>
            <a:endCxn id="10" idx="3"/>
          </p:cNvCxnSpPr>
          <p:nvPr/>
        </p:nvCxnSpPr>
        <p:spPr bwMode="auto">
          <a:xfrm rot="5400000">
            <a:off x="5956459" y="3677873"/>
            <a:ext cx="1010727" cy="29885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30 Forma"/>
          <p:cNvCxnSpPr>
            <a:stCxn id="12" idx="1"/>
            <a:endCxn id="13" idx="0"/>
          </p:cNvCxnSpPr>
          <p:nvPr/>
        </p:nvCxnSpPr>
        <p:spPr bwMode="auto">
          <a:xfrm rot="10800000" flipV="1">
            <a:off x="3383623" y="5248006"/>
            <a:ext cx="657479" cy="515089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2" name="32 Forma"/>
          <p:cNvCxnSpPr>
            <a:stCxn id="12" idx="3"/>
            <a:endCxn id="14" idx="0"/>
          </p:cNvCxnSpPr>
          <p:nvPr/>
        </p:nvCxnSpPr>
        <p:spPr bwMode="auto">
          <a:xfrm>
            <a:off x="6312394" y="5248007"/>
            <a:ext cx="508549" cy="4776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4636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REPORTCONTROLSVISIBLE" val="Empty"/>
  <p:tag name="_AMO_UNIQUEIDENTIFIER" val="8b3e5b3f-a536-4e68-9d4c-a0d722cf84a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1731</TotalTime>
  <Words>3227</Words>
  <Application>Microsoft Office PowerPoint</Application>
  <PresentationFormat>Personalizado</PresentationFormat>
  <Paragraphs>665</Paragraphs>
  <Slides>43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5" baseType="lpstr">
      <vt:lpstr>Office Theme</vt:lpstr>
      <vt:lpstr>Fotografía de Photo Editor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</vt:vector>
  </TitlesOfParts>
  <Company>jm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 m</dc:creator>
  <cp:lastModifiedBy>JChopped</cp:lastModifiedBy>
  <cp:revision>533</cp:revision>
  <cp:lastPrinted>2013-04-23T11:38:44Z</cp:lastPrinted>
  <dcterms:created xsi:type="dcterms:W3CDTF">2013-05-13T14:24:26Z</dcterms:created>
  <dcterms:modified xsi:type="dcterms:W3CDTF">2015-10-15T02:14:19Z</dcterms:modified>
</cp:coreProperties>
</file>