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21"/>
  </p:notesMasterIdLst>
  <p:sldIdLst>
    <p:sldId id="260" r:id="rId2"/>
    <p:sldId id="261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460">
          <p15:clr>
            <a:srgbClr val="A4A3A4"/>
          </p15:clr>
        </p15:guide>
        <p15:guide id="3" orient="horz" pos="4065">
          <p15:clr>
            <a:srgbClr val="A4A3A4"/>
          </p15:clr>
        </p15:guide>
        <p15:guide id="4" orient="horz" pos="2840">
          <p15:clr>
            <a:srgbClr val="A4A3A4"/>
          </p15:clr>
        </p15:guide>
        <p15:guide id="5" pos="2880">
          <p15:clr>
            <a:srgbClr val="A4A3A4"/>
          </p15:clr>
        </p15:guide>
        <p15:guide id="6" pos="476">
          <p15:clr>
            <a:srgbClr val="A4A3A4"/>
          </p15:clr>
        </p15:guide>
        <p15:guide id="7" pos="5284">
          <p15:clr>
            <a:srgbClr val="A4A3A4"/>
          </p15:clr>
        </p15:guide>
        <p15:guide id="8" pos="14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5C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786" autoAdjust="0"/>
  </p:normalViewPr>
  <p:slideViewPr>
    <p:cSldViewPr showGuides="1">
      <p:cViewPr varScale="1">
        <p:scale>
          <a:sx n="103" d="100"/>
          <a:sy n="103" d="100"/>
        </p:scale>
        <p:origin x="-204" y="-102"/>
      </p:cViewPr>
      <p:guideLst>
        <p:guide orient="horz" pos="2160"/>
        <p:guide orient="horz" pos="460"/>
        <p:guide orient="horz" pos="4065"/>
        <p:guide orient="horz" pos="2840"/>
        <p:guide pos="2880"/>
        <p:guide pos="476"/>
        <p:guide pos="5284"/>
        <p:guide pos="145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49715-D5CB-47EB-9908-23E88D2DFD49}" type="datetimeFigureOut">
              <a:rPr lang="sv-SE" smtClean="0"/>
              <a:t>2015-06-22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45EBC-61E8-4124-995F-E8CC84683883}" type="slidenum">
              <a:rPr lang="sv-SE" smtClean="0"/>
              <a:t>‹Nº›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877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0685A4-EE56-4971-A988-0A3A60EE6FA8}" type="slidenum">
              <a:rPr lang="en-GB" altLang="sv-SE"/>
              <a:pPr/>
              <a:t>3</a:t>
            </a:fld>
            <a:endParaRPr lang="en-GB" altLang="sv-SE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935" y="4345447"/>
            <a:ext cx="5028132" cy="4113046"/>
          </a:xfrm>
        </p:spPr>
        <p:txBody>
          <a:bodyPr/>
          <a:lstStyle/>
          <a:p>
            <a:endParaRPr lang="en-GB" alt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6E8651-6F6A-4D90-AD4D-8E7ECE894C12}" type="slidenum">
              <a:rPr lang="en-GB" altLang="sv-SE"/>
              <a:pPr/>
              <a:t>4</a:t>
            </a:fld>
            <a:endParaRPr lang="en-GB" altLang="sv-SE"/>
          </a:p>
        </p:txBody>
      </p:sp>
      <p:sp>
        <p:nvSpPr>
          <p:cNvPr id="415746" name="Rectangle 7"/>
          <p:cNvSpPr txBox="1">
            <a:spLocks noGrp="1" noChangeArrowheads="1"/>
          </p:cNvSpPr>
          <p:nvPr/>
        </p:nvSpPr>
        <p:spPr bwMode="auto">
          <a:xfrm>
            <a:off x="3884064" y="8686509"/>
            <a:ext cx="2973936" cy="45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202" tIns="47601" rIns="95202" bIns="47601" anchor="b"/>
          <a:lstStyle>
            <a:lvl1pPr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263B2665-48E4-4A5D-AC24-DC82F6591AB2}" type="slidenum">
              <a:rPr lang="en-US" altLang="sv-SE" sz="1300" b="0">
                <a:cs typeface="Arial" pitchFamily="34" charset="0"/>
              </a:rPr>
              <a:pPr algn="r" eaLnBrk="1" hangingPunct="1"/>
              <a:t>4</a:t>
            </a:fld>
            <a:endParaRPr lang="en-US" altLang="sv-SE" sz="1300" b="0">
              <a:cs typeface="Arial" pitchFamily="34" charset="0"/>
            </a:endParaRPr>
          </a:p>
        </p:txBody>
      </p:sp>
      <p:sp>
        <p:nvSpPr>
          <p:cNvPr id="415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2000" cy="3429000"/>
          </a:xfrm>
          <a:ln/>
        </p:spPr>
      </p:sp>
      <p:sp>
        <p:nvSpPr>
          <p:cNvPr id="415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935" y="4343985"/>
            <a:ext cx="5028132" cy="4114508"/>
          </a:xfrm>
        </p:spPr>
        <p:txBody>
          <a:bodyPr lIns="95202" tIns="47601" rIns="95202" bIns="47601"/>
          <a:lstStyle/>
          <a:p>
            <a:pPr eaLnBrk="1" hangingPunct="1"/>
            <a:endParaRPr lang="en-GB" altLang="sv-S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7CBE32-DFE5-4F02-9BD7-83469730F200}" type="slidenum">
              <a:rPr lang="en-GB" altLang="sv-SE"/>
              <a:pPr/>
              <a:t>6</a:t>
            </a:fld>
            <a:endParaRPr lang="en-GB" altLang="sv-SE"/>
          </a:p>
        </p:txBody>
      </p:sp>
      <p:sp>
        <p:nvSpPr>
          <p:cNvPr id="422914" name="Rectangle 7"/>
          <p:cNvSpPr txBox="1">
            <a:spLocks noGrp="1" noChangeArrowheads="1"/>
          </p:cNvSpPr>
          <p:nvPr/>
        </p:nvSpPr>
        <p:spPr bwMode="auto">
          <a:xfrm>
            <a:off x="3884064" y="8686509"/>
            <a:ext cx="2973936" cy="45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202" tIns="47601" rIns="95202" bIns="47601" anchor="b"/>
          <a:lstStyle>
            <a:lvl1pPr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5074CC68-7F68-4A3E-AA4B-1F11330C9C41}" type="slidenum">
              <a:rPr lang="en-US" altLang="sv-SE" sz="1300" b="0">
                <a:cs typeface="Arial" pitchFamily="34" charset="0"/>
              </a:rPr>
              <a:pPr algn="r" eaLnBrk="1" hangingPunct="1"/>
              <a:t>6</a:t>
            </a:fld>
            <a:endParaRPr lang="en-US" altLang="sv-SE" sz="1300" b="0">
              <a:cs typeface="Arial" pitchFamily="34" charset="0"/>
            </a:endParaRPr>
          </a:p>
        </p:txBody>
      </p:sp>
      <p:sp>
        <p:nvSpPr>
          <p:cNvPr id="422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2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985"/>
            <a:ext cx="5486400" cy="4114508"/>
          </a:xfrm>
        </p:spPr>
        <p:txBody>
          <a:bodyPr lIns="95202" tIns="47601" rIns="95202" bIns="47601"/>
          <a:lstStyle/>
          <a:p>
            <a:pPr eaLnBrk="1" hangingPunct="1"/>
            <a:endParaRPr lang="en-GB" altLang="sv-S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24EFC-C2FE-4AB8-B11B-89C995BEEF73}" type="slidenum">
              <a:rPr lang="en-GB" altLang="sv-SE"/>
              <a:pPr/>
              <a:t>7</a:t>
            </a:fld>
            <a:endParaRPr lang="en-GB" altLang="sv-SE"/>
          </a:p>
        </p:txBody>
      </p:sp>
      <p:sp>
        <p:nvSpPr>
          <p:cNvPr id="429058" name="Rectangle 7"/>
          <p:cNvSpPr txBox="1">
            <a:spLocks noGrp="1" noChangeArrowheads="1"/>
          </p:cNvSpPr>
          <p:nvPr/>
        </p:nvSpPr>
        <p:spPr bwMode="auto">
          <a:xfrm>
            <a:off x="3884064" y="8686509"/>
            <a:ext cx="2973936" cy="45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202" tIns="47601" rIns="95202" bIns="47601" anchor="b"/>
          <a:lstStyle>
            <a:lvl1pPr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D70B7EBF-7F5D-4009-A713-81B927617C13}" type="slidenum">
              <a:rPr lang="en-US" altLang="sv-SE" sz="1300" b="0">
                <a:cs typeface="Arial" pitchFamily="34" charset="0"/>
              </a:rPr>
              <a:pPr algn="r" eaLnBrk="1" hangingPunct="1"/>
              <a:t>7</a:t>
            </a:fld>
            <a:endParaRPr lang="en-US" altLang="sv-SE" sz="1300" b="0">
              <a:cs typeface="Arial" pitchFamily="34" charset="0"/>
            </a:endParaRPr>
          </a:p>
        </p:txBody>
      </p:sp>
      <p:sp>
        <p:nvSpPr>
          <p:cNvPr id="429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3588" cy="3430587"/>
          </a:xfrm>
          <a:ln/>
        </p:spPr>
      </p:sp>
      <p:sp>
        <p:nvSpPr>
          <p:cNvPr id="429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935" y="4343986"/>
            <a:ext cx="5028132" cy="4115969"/>
          </a:xfrm>
        </p:spPr>
        <p:txBody>
          <a:bodyPr lIns="95202" tIns="47601" rIns="95202" bIns="47601"/>
          <a:lstStyle/>
          <a:p>
            <a:pPr eaLnBrk="1" hangingPunct="1"/>
            <a:endParaRPr lang="en-GB" altLang="sv-S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83A21E-2F19-4B21-A96D-52928B94AA48}" type="slidenum">
              <a:rPr lang="en-GB" altLang="sv-SE"/>
              <a:pPr>
                <a:defRPr/>
              </a:pPr>
              <a:t>8</a:t>
            </a:fld>
            <a:endParaRPr lang="en-GB" altLang="sv-SE"/>
          </a:p>
        </p:txBody>
      </p:sp>
      <p:sp>
        <p:nvSpPr>
          <p:cNvPr id="73731" name="Rectangle 7"/>
          <p:cNvSpPr txBox="1">
            <a:spLocks noGrp="1" noChangeArrowheads="1"/>
          </p:cNvSpPr>
          <p:nvPr/>
        </p:nvSpPr>
        <p:spPr bwMode="auto">
          <a:xfrm>
            <a:off x="3884614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5A0AD4F-51C8-490F-BA00-FD652A73815D}" type="slidenum">
              <a:rPr lang="en-GB" altLang="sv-SE">
                <a:latin typeface="Times New Roman" pitchFamily="18" charset="0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n-GB" altLang="sv-SE">
              <a:latin typeface="Times New Roman" pitchFamily="18" charset="0"/>
            </a:endParaRPr>
          </a:p>
        </p:txBody>
      </p:sp>
      <p:sp>
        <p:nvSpPr>
          <p:cNvPr id="73732" name="Rectangle 7"/>
          <p:cNvSpPr txBox="1">
            <a:spLocks noGrp="1" noChangeArrowheads="1"/>
          </p:cNvSpPr>
          <p:nvPr/>
        </p:nvSpPr>
        <p:spPr bwMode="auto">
          <a:xfrm>
            <a:off x="3884614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E9203CA-C0BA-4267-9450-7DC2112FD8B3}" type="slidenum">
              <a:rPr lang="en-GB" altLang="sv-SE">
                <a:latin typeface="Times New Roman" pitchFamily="18" charset="0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n-GB" altLang="sv-SE">
              <a:latin typeface="Times New Roman" pitchFamily="18" charset="0"/>
            </a:endParaRPr>
          </a:p>
        </p:txBody>
      </p:sp>
      <p:sp>
        <p:nvSpPr>
          <p:cNvPr id="737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sv-S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2AF5F8-93CA-46E4-AB75-AE752E9027A4}" type="slidenum">
              <a:rPr lang="en-GB" altLang="sv-SE"/>
              <a:pPr>
                <a:defRPr/>
              </a:pPr>
              <a:t>9</a:t>
            </a:fld>
            <a:endParaRPr lang="en-GB" altLang="sv-SE"/>
          </a:p>
        </p:txBody>
      </p:sp>
      <p:sp>
        <p:nvSpPr>
          <p:cNvPr id="74755" name="Rectangle 7"/>
          <p:cNvSpPr txBox="1">
            <a:spLocks noGrp="1" noChangeArrowheads="1"/>
          </p:cNvSpPr>
          <p:nvPr/>
        </p:nvSpPr>
        <p:spPr bwMode="auto">
          <a:xfrm>
            <a:off x="3884614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38006B1-6B28-4A66-8ED7-D048953635D1}" type="slidenum">
              <a:rPr lang="en-GB" altLang="sv-SE">
                <a:latin typeface="Times New Roman" pitchFamily="18" charset="0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n-GB" altLang="sv-SE">
              <a:latin typeface="Times New Roman" pitchFamily="18" charset="0"/>
            </a:endParaRPr>
          </a:p>
        </p:txBody>
      </p:sp>
      <p:sp>
        <p:nvSpPr>
          <p:cNvPr id="74756" name="Platshållare för bildobjekt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7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sv-SE" smtClean="0"/>
          </a:p>
        </p:txBody>
      </p:sp>
      <p:sp>
        <p:nvSpPr>
          <p:cNvPr id="74758" name="Platshållare för bildnummer 3"/>
          <p:cNvSpPr txBox="1">
            <a:spLocks noGrp="1"/>
          </p:cNvSpPr>
          <p:nvPr/>
        </p:nvSpPr>
        <p:spPr bwMode="auto">
          <a:xfrm>
            <a:off x="3884614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5335F43-A8B7-4118-B1F4-21141EC0BA77}" type="slidenum">
              <a:rPr lang="sv-SE" altLang="sv-SE"/>
              <a:pPr algn="r" eaLnBrk="1" hangingPunct="1">
                <a:spcBef>
                  <a:spcPct val="0"/>
                </a:spcBef>
              </a:pPr>
              <a:t>9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rgbClr val="033577"/>
                </a:solidFill>
                <a:latin typeface="Frutiger 45 Light" pitchFamily="34" charset="0"/>
              </a:defRPr>
            </a:lvl1pPr>
            <a:lvl2pPr marL="742950" indent="-285750">
              <a:defRPr sz="2400" b="1">
                <a:solidFill>
                  <a:srgbClr val="033577"/>
                </a:solidFill>
                <a:latin typeface="Frutiger 45 Light" pitchFamily="34" charset="0"/>
              </a:defRPr>
            </a:lvl2pPr>
            <a:lvl3pPr marL="1143000" indent="-228600">
              <a:defRPr sz="2400" b="1">
                <a:solidFill>
                  <a:srgbClr val="033577"/>
                </a:solidFill>
                <a:latin typeface="Frutiger 45 Light" pitchFamily="34" charset="0"/>
              </a:defRPr>
            </a:lvl3pPr>
            <a:lvl4pPr marL="1600200" indent="-228600">
              <a:defRPr sz="2400" b="1">
                <a:solidFill>
                  <a:srgbClr val="033577"/>
                </a:solidFill>
                <a:latin typeface="Frutiger 45 Light" pitchFamily="34" charset="0"/>
              </a:defRPr>
            </a:lvl4pPr>
            <a:lvl5pPr marL="2057400" indent="-228600">
              <a:defRPr sz="2400" b="1">
                <a:solidFill>
                  <a:srgbClr val="033577"/>
                </a:solidFill>
                <a:latin typeface="Frutiger 45 Ligh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33577"/>
                </a:solidFill>
                <a:latin typeface="Frutiger 45 Ligh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33577"/>
                </a:solidFill>
                <a:latin typeface="Frutiger 45 Ligh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33577"/>
                </a:solidFill>
                <a:latin typeface="Frutiger 45 Ligh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33577"/>
                </a:solidFill>
                <a:latin typeface="Frutiger 45 Light" pitchFamily="34" charset="0"/>
              </a:defRPr>
            </a:lvl9pPr>
          </a:lstStyle>
          <a:p>
            <a:fld id="{059788B0-04D9-46B6-8CFD-DAF0D687D54F}" type="slidenum">
              <a:rPr lang="en-GB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13</a:t>
            </a:fld>
            <a:endParaRPr lang="en-GB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3313" y="395288"/>
            <a:ext cx="4587875" cy="3440112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984" y="4177360"/>
            <a:ext cx="4976857" cy="4139355"/>
          </a:xfrm>
          <a:noFill/>
        </p:spPr>
        <p:txBody>
          <a:bodyPr/>
          <a:lstStyle/>
          <a:p>
            <a:endParaRPr lang="en-AU" altLang="en-US" sz="100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7C42-5E7F-498F-ABCF-3E458D4D840C}" type="datetimeFigureOut">
              <a:rPr lang="sv-SE" smtClean="0"/>
              <a:t>2015-06-22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4370-E208-4BAC-8FD3-27F0EB0645EC}" type="slidenum">
              <a:rPr lang="sv-SE" smtClean="0"/>
              <a:t>‹Nº›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584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bilder i nederk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56000" y="720000"/>
            <a:ext cx="7632000" cy="836792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7C42-5E7F-498F-ABCF-3E458D4D840C}" type="datetimeFigureOut">
              <a:rPr lang="sv-SE" smtClean="0"/>
              <a:pPr/>
              <a:t>2015-06-22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4370-E208-4BAC-8FD3-27F0EB0645EC}" type="slidenum">
              <a:rPr lang="sv-SE" smtClean="0"/>
              <a:pPr/>
              <a:t>‹Nº›</a:t>
            </a:fld>
            <a:endParaRPr lang="sv-SE"/>
          </a:p>
        </p:txBody>
      </p:sp>
      <p:sp>
        <p:nvSpPr>
          <p:cNvPr id="6" name="Platshållare för bild 8"/>
          <p:cNvSpPr>
            <a:spLocks noGrp="1"/>
          </p:cNvSpPr>
          <p:nvPr>
            <p:ph type="pic" sz="quarter" idx="13" hasCustomPrompt="1"/>
          </p:nvPr>
        </p:nvSpPr>
        <p:spPr>
          <a:xfrm>
            <a:off x="755650" y="4503600"/>
            <a:ext cx="1468800" cy="1656000"/>
          </a:xfrm>
        </p:spPr>
        <p:txBody>
          <a:bodyPr/>
          <a:lstStyle>
            <a:lvl1pPr marL="36000" indent="0">
              <a:buNone/>
              <a:defRPr baseline="0"/>
            </a:lvl1pPr>
          </a:lstStyle>
          <a:p>
            <a:r>
              <a:rPr lang="sv-SE" dirty="0" smtClean="0"/>
              <a:t>Bild liten</a:t>
            </a:r>
            <a:endParaRPr lang="sv-SE" dirty="0"/>
          </a:p>
        </p:txBody>
      </p:sp>
      <p:sp>
        <p:nvSpPr>
          <p:cNvPr id="11" name="Platshållare för innehåll 2"/>
          <p:cNvSpPr>
            <a:spLocks noGrp="1"/>
          </p:cNvSpPr>
          <p:nvPr>
            <p:ph sz="half" idx="1"/>
          </p:nvPr>
        </p:nvSpPr>
        <p:spPr>
          <a:xfrm>
            <a:off x="755650" y="1620000"/>
            <a:ext cx="7632774" cy="28171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12" name="Platshållare för bild 18"/>
          <p:cNvSpPr>
            <a:spLocks noGrp="1"/>
          </p:cNvSpPr>
          <p:nvPr>
            <p:ph type="pic" sz="quarter" idx="16" hasCustomPrompt="1"/>
          </p:nvPr>
        </p:nvSpPr>
        <p:spPr>
          <a:xfrm>
            <a:off x="2280707" y="4935638"/>
            <a:ext cx="1260000" cy="1223962"/>
          </a:xfrm>
        </p:spPr>
        <p:txBody>
          <a:bodyPr/>
          <a:lstStyle>
            <a:lvl1pPr marL="36000" indent="0">
              <a:buNone/>
              <a:defRPr baseline="0"/>
            </a:lvl1pPr>
          </a:lstStyle>
          <a:p>
            <a:r>
              <a:rPr lang="sv-SE" dirty="0" smtClean="0"/>
              <a:t>Bild mini</a:t>
            </a:r>
            <a:endParaRPr lang="sv-SE" dirty="0"/>
          </a:p>
        </p:txBody>
      </p:sp>
      <p:sp>
        <p:nvSpPr>
          <p:cNvPr id="13" name="Platshållare för text 9"/>
          <p:cNvSpPr>
            <a:spLocks noGrp="1"/>
          </p:cNvSpPr>
          <p:nvPr>
            <p:ph type="body" sz="quarter" idx="14" hasCustomPrompt="1"/>
          </p:nvPr>
        </p:nvSpPr>
        <p:spPr>
          <a:xfrm>
            <a:off x="2289504" y="4506875"/>
            <a:ext cx="360363" cy="360363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sv-SE" dirty="0" smtClean="0"/>
              <a:t>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7348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ida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42"/>
            <a:ext cx="9152632" cy="5059371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25" y="422900"/>
            <a:ext cx="767999" cy="684000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35611" y="2088000"/>
            <a:ext cx="6444350" cy="720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1935000" y="2852738"/>
            <a:ext cx="6444000" cy="360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 dirty="0" smtClean="0"/>
              <a:t>Underrubrik</a:t>
            </a:r>
            <a:endParaRPr lang="sv-SE" dirty="0"/>
          </a:p>
        </p:txBody>
      </p:sp>
      <p:sp>
        <p:nvSpPr>
          <p:cNvPr id="9" name="Platshållare för text 3"/>
          <p:cNvSpPr>
            <a:spLocks noGrp="1"/>
          </p:cNvSpPr>
          <p:nvPr>
            <p:ph type="body" sz="quarter" idx="11" hasCustomPrompt="1"/>
          </p:nvPr>
        </p:nvSpPr>
        <p:spPr>
          <a:xfrm>
            <a:off x="1935000" y="3240272"/>
            <a:ext cx="6444000" cy="360238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</a:lstStyle>
          <a:p>
            <a:pPr lvl="0"/>
            <a:r>
              <a:rPr lang="sv-SE" dirty="0" smtClean="0"/>
              <a:t>Datum</a:t>
            </a:r>
            <a:endParaRPr lang="sv-SE" dirty="0"/>
          </a:p>
        </p:txBody>
      </p:sp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" y="3441351"/>
            <a:ext cx="9144000" cy="341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988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ida med bildplatshåll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42"/>
            <a:ext cx="9152632" cy="5059371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25" y="422900"/>
            <a:ext cx="767999" cy="684000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35611" y="2088000"/>
            <a:ext cx="6444350" cy="720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1935000" y="2852738"/>
            <a:ext cx="6444000" cy="360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 dirty="0" smtClean="0"/>
              <a:t>Underrubrik</a:t>
            </a:r>
            <a:endParaRPr lang="sv-SE" dirty="0"/>
          </a:p>
        </p:txBody>
      </p:sp>
      <p:sp>
        <p:nvSpPr>
          <p:cNvPr id="9" name="Platshållare för text 3"/>
          <p:cNvSpPr>
            <a:spLocks noGrp="1"/>
          </p:cNvSpPr>
          <p:nvPr>
            <p:ph type="body" sz="quarter" idx="11" hasCustomPrompt="1"/>
          </p:nvPr>
        </p:nvSpPr>
        <p:spPr>
          <a:xfrm>
            <a:off x="1935000" y="3240272"/>
            <a:ext cx="6444000" cy="360238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</a:lstStyle>
          <a:p>
            <a:pPr lvl="0"/>
            <a:r>
              <a:rPr lang="sv-SE" dirty="0" smtClean="0"/>
              <a:t>Datum</a:t>
            </a:r>
            <a:endParaRPr lang="sv-SE" dirty="0"/>
          </a:p>
        </p:txBody>
      </p:sp>
      <p:sp>
        <p:nvSpPr>
          <p:cNvPr id="7" name="Platshållare för bild 6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3414055"/>
            <a:ext cx="9144000" cy="342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 dirty="0" smtClean="0"/>
              <a:t>Klicka här för att lägga till en </a:t>
            </a:r>
            <a:r>
              <a:rPr lang="sv-SE" dirty="0" err="1" smtClean="0"/>
              <a:t>bågbild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95384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Antarkt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42"/>
            <a:ext cx="9152632" cy="5059371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35611" y="2088000"/>
            <a:ext cx="6444350" cy="720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3016"/>
            <a:ext cx="9144000" cy="1403851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25" y="422900"/>
            <a:ext cx="767999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930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Aq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42"/>
            <a:ext cx="9152632" cy="5059371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35611" y="2088000"/>
            <a:ext cx="6444350" cy="720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pic>
        <p:nvPicPr>
          <p:cNvPr id="4" name="Bildobjekt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3016"/>
            <a:ext cx="9144000" cy="1403851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25" y="422900"/>
            <a:ext cx="767999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098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S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42"/>
            <a:ext cx="9152632" cy="5059371"/>
          </a:xfrm>
          <a:prstGeom prst="rect">
            <a:avLst/>
          </a:prstGeom>
        </p:spPr>
      </p:pic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3016"/>
            <a:ext cx="9144000" cy="1403851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35611" y="2088000"/>
            <a:ext cx="6444350" cy="720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pic>
        <p:nvPicPr>
          <p:cNvPr id="6" name="Bildobjekt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25" y="422900"/>
            <a:ext cx="767999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683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Sava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42"/>
            <a:ext cx="9152632" cy="5059371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35611" y="2088000"/>
            <a:ext cx="6444350" cy="720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pic>
        <p:nvPicPr>
          <p:cNvPr id="4" name="Bildobjekt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3016"/>
            <a:ext cx="9144000" cy="1403851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25" y="422900"/>
            <a:ext cx="767999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36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Turk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42"/>
            <a:ext cx="9152632" cy="5059371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35611" y="2088000"/>
            <a:ext cx="6444350" cy="720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3016"/>
            <a:ext cx="9144000" cy="1403851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25" y="422900"/>
            <a:ext cx="767999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025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Vi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42"/>
            <a:ext cx="9152632" cy="5059371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35611" y="2088000"/>
            <a:ext cx="6444350" cy="720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pic>
        <p:nvPicPr>
          <p:cNvPr id="4" name="Bildobjekt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3016"/>
            <a:ext cx="9144000" cy="1403851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25" y="422900"/>
            <a:ext cx="767999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799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7C42-5E7F-498F-ABCF-3E458D4D840C}" type="datetimeFigureOut">
              <a:rPr lang="sv-SE" smtClean="0"/>
              <a:t>2015-06-22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4370-E208-4BAC-8FD3-27F0EB0645EC}" type="slidenum">
              <a:rPr lang="sv-SE" smtClean="0"/>
              <a:t>‹Nº›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89521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none" baseline="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7C42-5E7F-498F-ABCF-3E458D4D840C}" type="datetimeFigureOut">
              <a:rPr lang="sv-SE" smtClean="0"/>
              <a:t>2015-06-22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4370-E208-4BAC-8FD3-27F0EB0645EC}" type="slidenum">
              <a:rPr lang="sv-SE" smtClean="0"/>
              <a:t>‹Nº›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2948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55650" y="1620000"/>
            <a:ext cx="3740150" cy="4320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20000"/>
            <a:ext cx="3740150" cy="4320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7C42-5E7F-498F-ABCF-3E458D4D840C}" type="datetimeFigureOut">
              <a:rPr lang="sv-SE" smtClean="0"/>
              <a:t>2015-06-22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4370-E208-4BAC-8FD3-27F0EB0645EC}" type="slidenum">
              <a:rPr lang="sv-SE" smtClean="0"/>
              <a:t>‹Nº›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63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55650" y="1535113"/>
            <a:ext cx="374173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755650" y="2174875"/>
            <a:ext cx="3741738" cy="37744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74332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743325" cy="3774405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defRPr lang="sv-SE" sz="2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defRPr lang="sv-SE" sz="2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defRPr lang="sv-SE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defRPr lang="sv-SE" sz="16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defRPr lang="sv-SE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7C42-5E7F-498F-ABCF-3E458D4D840C}" type="datetimeFigureOut">
              <a:rPr lang="sv-SE" smtClean="0"/>
              <a:t>2015-06-22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4370-E208-4BAC-8FD3-27F0EB0645EC}" type="slidenum">
              <a:rPr lang="sv-SE" smtClean="0"/>
              <a:t>‹Nº›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18757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7C42-5E7F-498F-ABCF-3E458D4D840C}" type="datetimeFigureOut">
              <a:rPr lang="sv-SE" smtClean="0"/>
              <a:t>2015-06-22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4370-E208-4BAC-8FD3-27F0EB0645EC}" type="slidenum">
              <a:rPr lang="sv-SE" smtClean="0"/>
              <a:t>‹Nº›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1744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9056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bilder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7C42-5E7F-498F-ABCF-3E458D4D840C}" type="datetimeFigureOut">
              <a:rPr lang="sv-SE" smtClean="0"/>
              <a:pPr/>
              <a:t>2015-06-22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4370-E208-4BAC-8FD3-27F0EB0645EC}" type="slidenum">
              <a:rPr lang="sv-SE" smtClean="0"/>
              <a:pPr/>
              <a:t>‹Nº›</a:t>
            </a:fld>
            <a:endParaRPr lang="sv-SE"/>
          </a:p>
        </p:txBody>
      </p:sp>
      <p:sp>
        <p:nvSpPr>
          <p:cNvPr id="6" name="Platshållare för innehåll 2"/>
          <p:cNvSpPr>
            <a:spLocks noGrp="1"/>
          </p:cNvSpPr>
          <p:nvPr>
            <p:ph sz="half" idx="1"/>
          </p:nvPr>
        </p:nvSpPr>
        <p:spPr>
          <a:xfrm>
            <a:off x="755650" y="1620000"/>
            <a:ext cx="4248398" cy="4320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8" name="Platshållare för bild 13"/>
          <p:cNvSpPr>
            <a:spLocks noGrp="1"/>
          </p:cNvSpPr>
          <p:nvPr>
            <p:ph type="pic" sz="quarter" idx="14" hasCustomPrompt="1"/>
          </p:nvPr>
        </p:nvSpPr>
        <p:spPr>
          <a:xfrm>
            <a:off x="7125379" y="2052243"/>
            <a:ext cx="1260000" cy="1224000"/>
          </a:xfrm>
        </p:spPr>
        <p:txBody>
          <a:bodyPr/>
          <a:lstStyle>
            <a:lvl1pPr marL="36000" indent="0">
              <a:buNone/>
              <a:defRPr baseline="0"/>
            </a:lvl1pPr>
          </a:lstStyle>
          <a:p>
            <a:r>
              <a:rPr lang="sv-SE" dirty="0" smtClean="0"/>
              <a:t>Bild mini</a:t>
            </a:r>
            <a:endParaRPr lang="sv-SE" dirty="0"/>
          </a:p>
        </p:txBody>
      </p:sp>
      <p:sp>
        <p:nvSpPr>
          <p:cNvPr id="9" name="Platshållare för bild 15"/>
          <p:cNvSpPr>
            <a:spLocks noGrp="1"/>
          </p:cNvSpPr>
          <p:nvPr>
            <p:ph type="pic" sz="quarter" idx="15" hasCustomPrompt="1"/>
          </p:nvPr>
        </p:nvSpPr>
        <p:spPr>
          <a:xfrm>
            <a:off x="5587408" y="1620243"/>
            <a:ext cx="1468800" cy="1656000"/>
          </a:xfrm>
        </p:spPr>
        <p:txBody>
          <a:bodyPr/>
          <a:lstStyle>
            <a:lvl1pPr marL="36000" indent="0">
              <a:buNone/>
              <a:defRPr baseline="0"/>
            </a:lvl1pPr>
          </a:lstStyle>
          <a:p>
            <a:r>
              <a:rPr lang="sv-SE" dirty="0" smtClean="0"/>
              <a:t>Bild liten</a:t>
            </a:r>
            <a:endParaRPr lang="sv-SE" dirty="0"/>
          </a:p>
        </p:txBody>
      </p:sp>
      <p:sp>
        <p:nvSpPr>
          <p:cNvPr id="10" name="Platshållare för text 9"/>
          <p:cNvSpPr>
            <a:spLocks noGrp="1"/>
          </p:cNvSpPr>
          <p:nvPr>
            <p:ph type="body" sz="quarter" idx="16" hasCustomPrompt="1"/>
          </p:nvPr>
        </p:nvSpPr>
        <p:spPr>
          <a:xfrm>
            <a:off x="7125379" y="1620000"/>
            <a:ext cx="360363" cy="360363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sv-SE" dirty="0" smtClean="0"/>
              <a:t>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64522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ilder till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7C42-5E7F-498F-ABCF-3E458D4D840C}" type="datetimeFigureOut">
              <a:rPr lang="sv-SE" smtClean="0"/>
              <a:pPr/>
              <a:t>2015-06-22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4370-E208-4BAC-8FD3-27F0EB0645EC}" type="slidenum">
              <a:rPr lang="sv-SE" smtClean="0"/>
              <a:pPr/>
              <a:t>‹Nº›</a:t>
            </a:fld>
            <a:endParaRPr lang="sv-SE"/>
          </a:p>
        </p:txBody>
      </p:sp>
      <p:sp>
        <p:nvSpPr>
          <p:cNvPr id="6" name="Platshållare för bild 9"/>
          <p:cNvSpPr>
            <a:spLocks noGrp="1"/>
          </p:cNvSpPr>
          <p:nvPr>
            <p:ph type="pic" sz="quarter" idx="13" hasCustomPrompt="1"/>
          </p:nvPr>
        </p:nvSpPr>
        <p:spPr>
          <a:xfrm>
            <a:off x="5508350" y="1617663"/>
            <a:ext cx="2880000" cy="3240000"/>
          </a:xfrm>
        </p:spPr>
        <p:txBody>
          <a:bodyPr/>
          <a:lstStyle>
            <a:lvl1pPr marL="36000" indent="0">
              <a:buNone/>
              <a:defRPr baseline="0"/>
            </a:lvl1pPr>
          </a:lstStyle>
          <a:p>
            <a:r>
              <a:rPr lang="sv-SE" dirty="0" smtClean="0"/>
              <a:t>Klicka här för att lägga till en bild storlek medium</a:t>
            </a:r>
            <a:endParaRPr lang="sv-SE" dirty="0"/>
          </a:p>
        </p:txBody>
      </p:sp>
      <p:sp>
        <p:nvSpPr>
          <p:cNvPr id="8" name="Platshållare för innehåll 2"/>
          <p:cNvSpPr>
            <a:spLocks noGrp="1"/>
          </p:cNvSpPr>
          <p:nvPr>
            <p:ph sz="half" idx="1"/>
          </p:nvPr>
        </p:nvSpPr>
        <p:spPr>
          <a:xfrm>
            <a:off x="755650" y="1620000"/>
            <a:ext cx="4248398" cy="4320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10" name="Platshållare för text 9"/>
          <p:cNvSpPr>
            <a:spLocks noGrp="1"/>
          </p:cNvSpPr>
          <p:nvPr>
            <p:ph type="body" sz="quarter" idx="14" hasCustomPrompt="1"/>
          </p:nvPr>
        </p:nvSpPr>
        <p:spPr>
          <a:xfrm>
            <a:off x="5076017" y="4497300"/>
            <a:ext cx="360363" cy="360363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sv-SE" dirty="0" smtClean="0"/>
              <a:t>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6689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237" y="6049713"/>
            <a:ext cx="553960" cy="493371"/>
          </a:xfrm>
          <a:prstGeom prst="rect">
            <a:avLst/>
          </a:prstGeom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756000" y="720000"/>
            <a:ext cx="7632000" cy="72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56000" y="1620000"/>
            <a:ext cx="7632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50684" y="6228000"/>
            <a:ext cx="129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fld id="{BA077C42-5E7F-498F-ABCF-3E458D4D840C}" type="datetimeFigureOut">
              <a:rPr lang="sv-SE" smtClean="0"/>
              <a:pPr/>
              <a:t>2015-06-22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5305935" y="6228000"/>
            <a:ext cx="2506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3960000" y="6228000"/>
            <a:ext cx="12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fld id="{87E64370-E208-4BAC-8FD3-27F0EB0645EC}" type="slidenum">
              <a:rPr lang="sv-SE" smtClean="0"/>
              <a:pPr/>
              <a:t>‹Nº›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4136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5" r:id="rId8"/>
    <p:sldLayoutId id="2147483676" r:id="rId9"/>
    <p:sldLayoutId id="2147483678" r:id="rId10"/>
    <p:sldLayoutId id="2147483656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Voluntary tax compliance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Cooperation between DIAN and </a:t>
            </a:r>
            <a:r>
              <a:rPr lang="en-GB" dirty="0" err="1" smtClean="0"/>
              <a:t>Skatteverket</a:t>
            </a:r>
            <a:endParaRPr lang="en-GB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Anders </a:t>
            </a:r>
            <a:r>
              <a:rPr lang="en-GB" smtClean="0"/>
              <a:t>Stridh &amp; </a:t>
            </a:r>
            <a:r>
              <a:rPr lang="en-GB" dirty="0" smtClean="0"/>
              <a:t>Lennart Wittberg, 1 – 5 June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40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/>
              <a:t>..one size does not fit all!</a:t>
            </a:r>
          </a:p>
        </p:txBody>
      </p:sp>
      <p:pic>
        <p:nvPicPr>
          <p:cNvPr id="50179" name="Picture 3" descr="one-size-fits-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5" y="1700213"/>
            <a:ext cx="5124450" cy="46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99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381000"/>
            <a:ext cx="813435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664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sv-SE" dirty="0" smtClean="0"/>
              <a:t>How we work with changes – as it has turned out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20E105-AFA2-46C6-B0D8-6E004C25CA9A}" type="slidenum">
              <a:rPr lang="sv-SE" smtClean="0"/>
              <a:pPr>
                <a:defRPr/>
              </a:pPr>
              <a:t>12</a:t>
            </a:fld>
            <a:endParaRPr lang="sv-SE"/>
          </a:p>
        </p:txBody>
      </p:sp>
      <p:sp>
        <p:nvSpPr>
          <p:cNvPr id="4" name="Rektangel med rundade hörn 3"/>
          <p:cNvSpPr/>
          <p:nvPr/>
        </p:nvSpPr>
        <p:spPr>
          <a:xfrm>
            <a:off x="395288" y="2420888"/>
            <a:ext cx="1800225" cy="108108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 smtClean="0">
                <a:solidFill>
                  <a:schemeClr val="tx2"/>
                </a:solidFill>
              </a:rPr>
              <a:t>Knowledge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5" name="Rektangel med rundade hörn 4"/>
          <p:cNvSpPr/>
          <p:nvPr/>
        </p:nvSpPr>
        <p:spPr>
          <a:xfrm>
            <a:off x="2555875" y="2427238"/>
            <a:ext cx="1800225" cy="10795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 smtClean="0">
                <a:solidFill>
                  <a:schemeClr val="tx2"/>
                </a:solidFill>
              </a:rPr>
              <a:t>Insights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6" name="Rektangel med rundade hörn 5"/>
          <p:cNvSpPr/>
          <p:nvPr/>
        </p:nvSpPr>
        <p:spPr>
          <a:xfrm>
            <a:off x="4716463" y="2427238"/>
            <a:ext cx="1800225" cy="10795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 smtClean="0">
                <a:solidFill>
                  <a:schemeClr val="tx2"/>
                </a:solidFill>
              </a:rPr>
              <a:t>Changed </a:t>
            </a:r>
            <a:r>
              <a:rPr lang="en-GB" b="1" dirty="0" err="1" smtClean="0">
                <a:solidFill>
                  <a:schemeClr val="tx2"/>
                </a:solidFill>
              </a:rPr>
              <a:t>mindset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7" name="Rektangel med rundade hörn 6"/>
          <p:cNvSpPr/>
          <p:nvPr/>
        </p:nvSpPr>
        <p:spPr>
          <a:xfrm>
            <a:off x="6875463" y="2420888"/>
            <a:ext cx="1800225" cy="108108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 smtClean="0">
                <a:solidFill>
                  <a:schemeClr val="tx2"/>
                </a:solidFill>
              </a:rPr>
              <a:t>Changed working methods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8" name="Höger 7"/>
          <p:cNvSpPr/>
          <p:nvPr/>
        </p:nvSpPr>
        <p:spPr>
          <a:xfrm>
            <a:off x="2192338" y="2697113"/>
            <a:ext cx="363537" cy="539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Höger 8"/>
          <p:cNvSpPr/>
          <p:nvPr/>
        </p:nvSpPr>
        <p:spPr>
          <a:xfrm>
            <a:off x="4356100" y="2697113"/>
            <a:ext cx="363538" cy="539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Höger 9"/>
          <p:cNvSpPr/>
          <p:nvPr/>
        </p:nvSpPr>
        <p:spPr>
          <a:xfrm>
            <a:off x="6511925" y="2692351"/>
            <a:ext cx="363538" cy="539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textruta 1"/>
          <p:cNvSpPr txBox="1"/>
          <p:nvPr/>
        </p:nvSpPr>
        <p:spPr>
          <a:xfrm>
            <a:off x="755650" y="4077072"/>
            <a:ext cx="7632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tx2"/>
                </a:solidFill>
              </a:rPr>
              <a:t>“The Road Ahead” is about us changing our view on the taxpayers and thus changing our way of working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7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/>
              <a:t>Moving from output to outcomes</a:t>
            </a:r>
          </a:p>
        </p:txBody>
      </p:sp>
      <p:grpSp>
        <p:nvGrpSpPr>
          <p:cNvPr id="5" name="Grupp 4"/>
          <p:cNvGrpSpPr/>
          <p:nvPr/>
        </p:nvGrpSpPr>
        <p:grpSpPr>
          <a:xfrm>
            <a:off x="685800" y="4077072"/>
            <a:ext cx="4953000" cy="2083277"/>
            <a:chOff x="685800" y="4077072"/>
            <a:chExt cx="4953000" cy="2083277"/>
          </a:xfrm>
        </p:grpSpPr>
        <p:sp>
          <p:nvSpPr>
            <p:cNvPr id="62474" name="Text Box 10"/>
            <p:cNvSpPr txBox="1">
              <a:spLocks noChangeArrowheads="1"/>
            </p:cNvSpPr>
            <p:nvPr/>
          </p:nvSpPr>
          <p:spPr bwMode="auto">
            <a:xfrm>
              <a:off x="1524000" y="5784111"/>
              <a:ext cx="3048000" cy="376238"/>
            </a:xfrm>
            <a:prstGeom prst="rect">
              <a:avLst/>
            </a:prstGeom>
            <a:solidFill>
              <a:srgbClr val="F8F8F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AU" altLang="en-US" sz="1800" dirty="0" smtClean="0">
                  <a:solidFill>
                    <a:srgbClr val="00006A"/>
                  </a:solidFill>
                  <a:latin typeface="Frutiger 55 Roman" pitchFamily="34" charset="0"/>
                </a:rPr>
                <a:t>“Do things right”</a:t>
              </a:r>
              <a:endParaRPr lang="en-AU" altLang="en-US" sz="1800" dirty="0">
                <a:solidFill>
                  <a:srgbClr val="00006A"/>
                </a:solidFill>
                <a:latin typeface="Frutiger 55 Roman" pitchFamily="34" charset="0"/>
              </a:endParaRPr>
            </a:p>
          </p:txBody>
        </p:sp>
        <p:sp>
          <p:nvSpPr>
            <p:cNvPr id="62476" name="Line 12"/>
            <p:cNvSpPr>
              <a:spLocks noChangeShapeType="1"/>
            </p:cNvSpPr>
            <p:nvPr/>
          </p:nvSpPr>
          <p:spPr bwMode="auto">
            <a:xfrm>
              <a:off x="685800" y="4077072"/>
              <a:ext cx="1752600" cy="1676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477" name="Line 13"/>
            <p:cNvSpPr>
              <a:spLocks noChangeShapeType="1"/>
            </p:cNvSpPr>
            <p:nvPr/>
          </p:nvSpPr>
          <p:spPr bwMode="auto">
            <a:xfrm flipH="1">
              <a:off x="3810000" y="4077072"/>
              <a:ext cx="1828800" cy="1676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upp 6"/>
          <p:cNvGrpSpPr/>
          <p:nvPr/>
        </p:nvGrpSpPr>
        <p:grpSpPr>
          <a:xfrm>
            <a:off x="914400" y="1832992"/>
            <a:ext cx="6858000" cy="1524000"/>
            <a:chOff x="914400" y="1832992"/>
            <a:chExt cx="6858000" cy="1524000"/>
          </a:xfrm>
        </p:grpSpPr>
        <p:sp>
          <p:nvSpPr>
            <p:cNvPr id="62478" name="Text Box 14"/>
            <p:cNvSpPr txBox="1">
              <a:spLocks noChangeArrowheads="1"/>
            </p:cNvSpPr>
            <p:nvPr/>
          </p:nvSpPr>
          <p:spPr bwMode="auto">
            <a:xfrm>
              <a:off x="3429000" y="1832992"/>
              <a:ext cx="2324100" cy="646331"/>
            </a:xfrm>
            <a:prstGeom prst="rect">
              <a:avLst/>
            </a:prstGeom>
            <a:solidFill>
              <a:srgbClr val="F8F8F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AU" altLang="en-US" sz="1800" dirty="0" smtClean="0">
                  <a:solidFill>
                    <a:srgbClr val="00006A"/>
                  </a:solidFill>
                  <a:latin typeface="Frutiger 55 Roman" pitchFamily="34" charset="0"/>
                </a:rPr>
                <a:t>“Do the right thing”</a:t>
              </a:r>
              <a:endParaRPr lang="en-AU" altLang="en-US" sz="1800" dirty="0">
                <a:solidFill>
                  <a:srgbClr val="00006A"/>
                </a:solidFill>
                <a:latin typeface="Frutiger 55 Roman" pitchFamily="34" charset="0"/>
              </a:endParaRPr>
            </a:p>
          </p:txBody>
        </p:sp>
        <p:sp>
          <p:nvSpPr>
            <p:cNvPr id="62479" name="Line 15"/>
            <p:cNvSpPr>
              <a:spLocks noChangeShapeType="1"/>
            </p:cNvSpPr>
            <p:nvPr/>
          </p:nvSpPr>
          <p:spPr bwMode="auto">
            <a:xfrm flipV="1">
              <a:off x="914400" y="2473548"/>
              <a:ext cx="2514600" cy="8834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480" name="Line 16"/>
            <p:cNvSpPr>
              <a:spLocks noChangeShapeType="1"/>
            </p:cNvSpPr>
            <p:nvPr/>
          </p:nvSpPr>
          <p:spPr bwMode="auto">
            <a:xfrm flipH="1" flipV="1">
              <a:off x="5753100" y="2479322"/>
              <a:ext cx="2019300" cy="87766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upp 5"/>
          <p:cNvGrpSpPr/>
          <p:nvPr/>
        </p:nvGrpSpPr>
        <p:grpSpPr>
          <a:xfrm>
            <a:off x="6781800" y="2012950"/>
            <a:ext cx="2597150" cy="2039938"/>
            <a:chOff x="6781800" y="2012950"/>
            <a:chExt cx="2597150" cy="2039938"/>
          </a:xfrm>
        </p:grpSpPr>
        <p:sp>
          <p:nvSpPr>
            <p:cNvPr id="62469" name="AutoShape 5"/>
            <p:cNvSpPr>
              <a:spLocks noChangeArrowheads="1"/>
            </p:cNvSpPr>
            <p:nvPr/>
          </p:nvSpPr>
          <p:spPr bwMode="auto">
            <a:xfrm>
              <a:off x="7315200" y="3367088"/>
              <a:ext cx="1371600" cy="685800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AU" altLang="en-US" sz="2000">
                  <a:solidFill>
                    <a:srgbClr val="00006A"/>
                  </a:solidFill>
                  <a:latin typeface="Frutiger 55 Roman" pitchFamily="34" charset="0"/>
                </a:rPr>
                <a:t>Outcome</a:t>
              </a:r>
            </a:p>
          </p:txBody>
        </p:sp>
        <p:sp>
          <p:nvSpPr>
            <p:cNvPr id="62472" name="AutoShape 8"/>
            <p:cNvSpPr>
              <a:spLocks noChangeArrowheads="1"/>
            </p:cNvSpPr>
            <p:nvPr/>
          </p:nvSpPr>
          <p:spPr bwMode="auto">
            <a:xfrm>
              <a:off x="6781800" y="3595688"/>
              <a:ext cx="533400" cy="22860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66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62483" name="Text Box 19"/>
            <p:cNvSpPr txBox="1">
              <a:spLocks noChangeArrowheads="1"/>
            </p:cNvSpPr>
            <p:nvPr/>
          </p:nvSpPr>
          <p:spPr bwMode="auto">
            <a:xfrm>
              <a:off x="7092950" y="2908300"/>
              <a:ext cx="2286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AU" altLang="en-US" sz="1400" dirty="0">
                  <a:solidFill>
                    <a:srgbClr val="00006A"/>
                  </a:solidFill>
                  <a:latin typeface="Frutiger 55 Roman" pitchFamily="34" charset="0"/>
                </a:rPr>
                <a:t>Changed behaviour</a:t>
              </a:r>
            </a:p>
          </p:txBody>
        </p:sp>
        <p:sp>
          <p:nvSpPr>
            <p:cNvPr id="62484" name="Text Box 20"/>
            <p:cNvSpPr txBox="1">
              <a:spLocks noChangeArrowheads="1"/>
            </p:cNvSpPr>
            <p:nvPr/>
          </p:nvSpPr>
          <p:spPr bwMode="auto">
            <a:xfrm>
              <a:off x="7216775" y="2012950"/>
              <a:ext cx="12382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Indicators</a:t>
              </a:r>
            </a:p>
          </p:txBody>
        </p:sp>
        <p:sp>
          <p:nvSpPr>
            <p:cNvPr id="62485" name="Line 21"/>
            <p:cNvSpPr>
              <a:spLocks noChangeShapeType="1"/>
            </p:cNvSpPr>
            <p:nvPr/>
          </p:nvSpPr>
          <p:spPr bwMode="auto">
            <a:xfrm>
              <a:off x="7885113" y="2349500"/>
              <a:ext cx="0" cy="5032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" name="Grupp 1"/>
          <p:cNvGrpSpPr/>
          <p:nvPr/>
        </p:nvGrpSpPr>
        <p:grpSpPr>
          <a:xfrm>
            <a:off x="228600" y="2924944"/>
            <a:ext cx="1371600" cy="1127944"/>
            <a:chOff x="228600" y="2924944"/>
            <a:chExt cx="1371600" cy="1127944"/>
          </a:xfrm>
        </p:grpSpPr>
        <p:sp>
          <p:nvSpPr>
            <p:cNvPr id="62467" name="AutoShape 3"/>
            <p:cNvSpPr>
              <a:spLocks noChangeArrowheads="1"/>
            </p:cNvSpPr>
            <p:nvPr/>
          </p:nvSpPr>
          <p:spPr bwMode="auto">
            <a:xfrm>
              <a:off x="228600" y="3367088"/>
              <a:ext cx="1371600" cy="685800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AU" altLang="en-US" sz="2000">
                  <a:solidFill>
                    <a:srgbClr val="00006A"/>
                  </a:solidFill>
                  <a:latin typeface="Frutiger 55 Roman" pitchFamily="34" charset="0"/>
                </a:rPr>
                <a:t>Input</a:t>
              </a:r>
            </a:p>
          </p:txBody>
        </p:sp>
        <p:sp>
          <p:nvSpPr>
            <p:cNvPr id="23" name="Text Box 19"/>
            <p:cNvSpPr txBox="1">
              <a:spLocks noChangeArrowheads="1"/>
            </p:cNvSpPr>
            <p:nvPr/>
          </p:nvSpPr>
          <p:spPr bwMode="auto">
            <a:xfrm>
              <a:off x="323528" y="2924944"/>
              <a:ext cx="1143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AU" altLang="en-US" sz="1400" dirty="0" smtClean="0">
                  <a:solidFill>
                    <a:srgbClr val="00006A"/>
                  </a:solidFill>
                  <a:latin typeface="Frutiger 55 Roman" pitchFamily="34" charset="0"/>
                </a:rPr>
                <a:t>Auditors</a:t>
              </a:r>
              <a:endParaRPr lang="en-AU" altLang="en-US" sz="1400" dirty="0">
                <a:solidFill>
                  <a:srgbClr val="00006A"/>
                </a:solidFill>
                <a:latin typeface="Frutiger 55 Roman" pitchFamily="34" charset="0"/>
              </a:endParaRPr>
            </a:p>
          </p:txBody>
        </p:sp>
      </p:grpSp>
      <p:grpSp>
        <p:nvGrpSpPr>
          <p:cNvPr id="3" name="Grupp 2"/>
          <p:cNvGrpSpPr/>
          <p:nvPr/>
        </p:nvGrpSpPr>
        <p:grpSpPr>
          <a:xfrm>
            <a:off x="1752600" y="2924944"/>
            <a:ext cx="2514600" cy="1113656"/>
            <a:chOff x="1752600" y="2924944"/>
            <a:chExt cx="2514600" cy="1113656"/>
          </a:xfrm>
        </p:grpSpPr>
        <p:sp>
          <p:nvSpPr>
            <p:cNvPr id="62470" name="Rectangle 6"/>
            <p:cNvSpPr>
              <a:spLocks noChangeArrowheads="1"/>
            </p:cNvSpPr>
            <p:nvPr/>
          </p:nvSpPr>
          <p:spPr bwMode="auto">
            <a:xfrm>
              <a:off x="2438400" y="3352800"/>
              <a:ext cx="1828800" cy="68580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AU" altLang="en-US" sz="2000">
                  <a:solidFill>
                    <a:srgbClr val="00006A"/>
                  </a:solidFill>
                  <a:latin typeface="Frutiger 55 Roman" pitchFamily="34" charset="0"/>
                </a:rPr>
                <a:t>Activities</a:t>
              </a:r>
            </a:p>
          </p:txBody>
        </p:sp>
        <p:sp>
          <p:nvSpPr>
            <p:cNvPr id="62471" name="AutoShape 7"/>
            <p:cNvSpPr>
              <a:spLocks noChangeArrowheads="1"/>
            </p:cNvSpPr>
            <p:nvPr/>
          </p:nvSpPr>
          <p:spPr bwMode="auto">
            <a:xfrm>
              <a:off x="1752600" y="3595688"/>
              <a:ext cx="533400" cy="22860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66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4" name="Text Box 19"/>
            <p:cNvSpPr txBox="1">
              <a:spLocks noChangeArrowheads="1"/>
            </p:cNvSpPr>
            <p:nvPr/>
          </p:nvSpPr>
          <p:spPr bwMode="auto">
            <a:xfrm>
              <a:off x="2564904" y="2924944"/>
              <a:ext cx="1143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AU" altLang="en-US" sz="1400" dirty="0" smtClean="0">
                  <a:solidFill>
                    <a:srgbClr val="00006A"/>
                  </a:solidFill>
                  <a:latin typeface="Frutiger 55 Roman" pitchFamily="34" charset="0"/>
                </a:rPr>
                <a:t>Do Audits</a:t>
              </a:r>
              <a:endParaRPr lang="en-AU" altLang="en-US" sz="1400" dirty="0">
                <a:solidFill>
                  <a:srgbClr val="00006A"/>
                </a:solidFill>
                <a:latin typeface="Frutiger 55 Roman" pitchFamily="34" charset="0"/>
              </a:endParaRPr>
            </a:p>
          </p:txBody>
        </p:sp>
      </p:grpSp>
      <p:grpSp>
        <p:nvGrpSpPr>
          <p:cNvPr id="4" name="Grupp 3"/>
          <p:cNvGrpSpPr/>
          <p:nvPr/>
        </p:nvGrpSpPr>
        <p:grpSpPr>
          <a:xfrm>
            <a:off x="4343400" y="2780928"/>
            <a:ext cx="2362200" cy="1257672"/>
            <a:chOff x="4343400" y="2780928"/>
            <a:chExt cx="2362200" cy="1257672"/>
          </a:xfrm>
        </p:grpSpPr>
        <p:sp>
          <p:nvSpPr>
            <p:cNvPr id="62468" name="AutoShape 4"/>
            <p:cNvSpPr>
              <a:spLocks noChangeArrowheads="1"/>
            </p:cNvSpPr>
            <p:nvPr/>
          </p:nvSpPr>
          <p:spPr bwMode="auto">
            <a:xfrm>
              <a:off x="4953000" y="3367088"/>
              <a:ext cx="1752600" cy="671512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sv-SE" altLang="en-US" sz="2000">
                  <a:solidFill>
                    <a:srgbClr val="00006A"/>
                  </a:solidFill>
                  <a:latin typeface="Frutiger 55 Roman" pitchFamily="34" charset="0"/>
                </a:rPr>
                <a:t>Output</a:t>
              </a:r>
            </a:p>
          </p:txBody>
        </p:sp>
        <p:sp>
          <p:nvSpPr>
            <p:cNvPr id="62473" name="AutoShape 9"/>
            <p:cNvSpPr>
              <a:spLocks noChangeArrowheads="1"/>
            </p:cNvSpPr>
            <p:nvPr/>
          </p:nvSpPr>
          <p:spPr bwMode="auto">
            <a:xfrm>
              <a:off x="4343400" y="3595688"/>
              <a:ext cx="533400" cy="22860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66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5" name="Text Box 19"/>
            <p:cNvSpPr txBox="1">
              <a:spLocks noChangeArrowheads="1"/>
            </p:cNvSpPr>
            <p:nvPr/>
          </p:nvSpPr>
          <p:spPr bwMode="auto">
            <a:xfrm>
              <a:off x="5085184" y="2780928"/>
              <a:ext cx="1143000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Wingdings" pitchFamily="2" charset="2"/>
                <a:buChar char="§"/>
                <a:defRPr sz="2400" b="1">
                  <a:solidFill>
                    <a:srgbClr val="033577"/>
                  </a:solidFill>
                  <a:latin typeface="Frutiger 45 Light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b="1">
                  <a:solidFill>
                    <a:srgbClr val="033577"/>
                  </a:solidFill>
                  <a:latin typeface="Frutiger 45 Light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006A"/>
                  </a:solidFill>
                  <a:latin typeface="Frutiger 45 Light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AU" altLang="en-US" sz="1400" dirty="0" smtClean="0">
                  <a:solidFill>
                    <a:srgbClr val="00006A"/>
                  </a:solidFill>
                  <a:latin typeface="Frutiger 55 Roman" pitchFamily="34" charset="0"/>
                </a:rPr>
                <a:t>Revenue</a:t>
              </a:r>
              <a:r>
                <a:rPr lang="en-AU" altLang="en-US" sz="1400" dirty="0">
                  <a:solidFill>
                    <a:srgbClr val="00006A"/>
                  </a:solidFill>
                  <a:latin typeface="Frutiger 55 Roman" pitchFamily="34" charset="0"/>
                </a:rPr>
                <a:t> </a:t>
              </a:r>
              <a:r>
                <a:rPr lang="en-AU" altLang="en-US" sz="1400" dirty="0" smtClean="0">
                  <a:solidFill>
                    <a:srgbClr val="00006A"/>
                  </a:solidFill>
                  <a:latin typeface="Frutiger 55 Roman" pitchFamily="34" charset="0"/>
                </a:rPr>
                <a:t>collected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480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Measuring if the tax gap is increasing or decreasing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Tax information map</a:t>
            </a:r>
          </a:p>
          <a:p>
            <a:pPr marL="857250" lvl="1" indent="-457200"/>
            <a:r>
              <a:rPr lang="en-GB" dirty="0" smtClean="0"/>
              <a:t>Determining how secure the tax base is</a:t>
            </a:r>
          </a:p>
          <a:p>
            <a:pPr marL="857250" lvl="1" indent="-457200"/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How easy/difficult it is to comply</a:t>
            </a:r>
          </a:p>
          <a:p>
            <a:pPr marL="857250" lvl="1" indent="-457200"/>
            <a:r>
              <a:rPr lang="en-GB" dirty="0" smtClean="0"/>
              <a:t>Assessing what the tax agency does to make it easy to comply</a:t>
            </a:r>
          </a:p>
          <a:p>
            <a:pPr marL="857250" lvl="1" indent="-457200"/>
            <a:r>
              <a:rPr lang="en-GB" dirty="0" smtClean="0"/>
              <a:t>Assessing complexity of legislation</a:t>
            </a:r>
          </a:p>
          <a:p>
            <a:pPr marL="857250" lvl="1" indent="-457200"/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Measuring attitudes and norms</a:t>
            </a:r>
          </a:p>
          <a:p>
            <a:pPr marL="857250" lvl="1" indent="-457200"/>
            <a:r>
              <a:rPr lang="en-GB" dirty="0" smtClean="0"/>
              <a:t>Indicators from surveys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97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Information levels in the tax information map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6" t="20309" r="1776" b="12121"/>
          <a:stretch/>
        </p:blipFill>
        <p:spPr bwMode="auto">
          <a:xfrm>
            <a:off x="199810" y="1772816"/>
            <a:ext cx="8520223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3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Tax information map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93" t="19914" r="3183" b="16811"/>
          <a:stretch/>
        </p:blipFill>
        <p:spPr bwMode="auto">
          <a:xfrm>
            <a:off x="22097" y="1556793"/>
            <a:ext cx="9112188" cy="424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805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Combining different indicators</a:t>
            </a:r>
            <a:endParaRPr lang="en-GB" dirty="0"/>
          </a:p>
        </p:txBody>
      </p:sp>
      <p:sp>
        <p:nvSpPr>
          <p:cNvPr id="3" name="textruta 2"/>
          <p:cNvSpPr txBox="1"/>
          <p:nvPr/>
        </p:nvSpPr>
        <p:spPr>
          <a:xfrm>
            <a:off x="755650" y="2132856"/>
            <a:ext cx="5400526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Tax information map</a:t>
            </a:r>
            <a:endParaRPr lang="en-GB" sz="2400" dirty="0"/>
          </a:p>
        </p:txBody>
      </p:sp>
      <p:sp>
        <p:nvSpPr>
          <p:cNvPr id="4" name="textruta 3"/>
          <p:cNvSpPr txBox="1"/>
          <p:nvPr/>
        </p:nvSpPr>
        <p:spPr>
          <a:xfrm>
            <a:off x="755650" y="2967335"/>
            <a:ext cx="5400526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Easy/difficult to comply</a:t>
            </a:r>
            <a:endParaRPr lang="en-GB" sz="2400" dirty="0"/>
          </a:p>
        </p:txBody>
      </p:sp>
      <p:sp>
        <p:nvSpPr>
          <p:cNvPr id="5" name="textruta 4"/>
          <p:cNvSpPr txBox="1"/>
          <p:nvPr/>
        </p:nvSpPr>
        <p:spPr>
          <a:xfrm>
            <a:off x="755650" y="3789040"/>
            <a:ext cx="5400526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Attitudes and norms</a:t>
            </a:r>
            <a:endParaRPr lang="en-GB" sz="2400" dirty="0"/>
          </a:p>
        </p:txBody>
      </p:sp>
      <p:sp>
        <p:nvSpPr>
          <p:cNvPr id="6" name="textruta 5"/>
          <p:cNvSpPr txBox="1"/>
          <p:nvPr/>
        </p:nvSpPr>
        <p:spPr>
          <a:xfrm>
            <a:off x="755650" y="4653136"/>
            <a:ext cx="6624662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 smtClean="0"/>
              <a:t>Change in compliance behaviour</a:t>
            </a:r>
            <a:endParaRPr lang="en-GB" sz="2800" dirty="0"/>
          </a:p>
        </p:txBody>
      </p:sp>
      <p:sp>
        <p:nvSpPr>
          <p:cNvPr id="7" name="Höger 6"/>
          <p:cNvSpPr/>
          <p:nvPr/>
        </p:nvSpPr>
        <p:spPr>
          <a:xfrm rot="20716737">
            <a:off x="6372200" y="2191072"/>
            <a:ext cx="648072" cy="34523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Höger 7"/>
          <p:cNvSpPr/>
          <p:nvPr/>
        </p:nvSpPr>
        <p:spPr>
          <a:xfrm rot="20716737">
            <a:off x="6372199" y="2998344"/>
            <a:ext cx="648072" cy="34523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öger 8"/>
          <p:cNvSpPr/>
          <p:nvPr/>
        </p:nvSpPr>
        <p:spPr>
          <a:xfrm rot="19811817">
            <a:off x="6372199" y="3828798"/>
            <a:ext cx="648072" cy="34523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Höger 9"/>
          <p:cNvSpPr/>
          <p:nvPr/>
        </p:nvSpPr>
        <p:spPr>
          <a:xfrm rot="20716737">
            <a:off x="7543464" y="4626196"/>
            <a:ext cx="763984" cy="441167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88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890" name="Picture 2" descr="light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3891" name="Text Box 3"/>
          <p:cNvSpPr txBox="1">
            <a:spLocks noChangeArrowheads="1"/>
          </p:cNvSpPr>
          <p:nvPr/>
        </p:nvSpPr>
        <p:spPr bwMode="auto">
          <a:xfrm>
            <a:off x="746125" y="142875"/>
            <a:ext cx="7605713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sv-SE" sz="3600">
                <a:solidFill>
                  <a:srgbClr val="FFFF00"/>
                </a:solidFill>
              </a:rPr>
              <a:t>Creating a pro compliance environment</a:t>
            </a:r>
          </a:p>
          <a:p>
            <a:pPr algn="ctr">
              <a:spcBef>
                <a:spcPct val="50000"/>
              </a:spcBef>
            </a:pPr>
            <a:r>
              <a:rPr lang="en-US" altLang="sv-SE" sz="3600">
                <a:solidFill>
                  <a:srgbClr val="FFFF00"/>
                </a:solidFill>
              </a:rPr>
              <a:t>Preventing non-compliance</a:t>
            </a:r>
          </a:p>
        </p:txBody>
      </p:sp>
      <p:sp>
        <p:nvSpPr>
          <p:cNvPr id="293892" name="Text Box 4"/>
          <p:cNvSpPr txBox="1">
            <a:spLocks noChangeArrowheads="1"/>
          </p:cNvSpPr>
          <p:nvPr/>
        </p:nvSpPr>
        <p:spPr bwMode="auto">
          <a:xfrm>
            <a:off x="5651500" y="3563938"/>
            <a:ext cx="297021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sv-SE" sz="3600">
                <a:solidFill>
                  <a:srgbClr val="CC0000"/>
                </a:solidFill>
              </a:rPr>
              <a:t>Guiding the way</a:t>
            </a:r>
          </a:p>
        </p:txBody>
      </p:sp>
    </p:spTree>
    <p:extLst>
      <p:ext uri="{BB962C8B-B14F-4D97-AF65-F5344CB8AC3E}">
        <p14:creationId xmlns:p14="http://schemas.microsoft.com/office/powerpoint/2010/main" val="313577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404813"/>
            <a:ext cx="7772400" cy="1143000"/>
          </a:xfrm>
        </p:spPr>
        <p:txBody>
          <a:bodyPr/>
          <a:lstStyle/>
          <a:p>
            <a:r>
              <a:rPr lang="en-US" altLang="sv-SE"/>
              <a:t>Macro level</a:t>
            </a:r>
          </a:p>
        </p:txBody>
      </p:sp>
      <p:sp>
        <p:nvSpPr>
          <p:cNvPr id="84997" name="AutoShape 5"/>
          <p:cNvSpPr>
            <a:spLocks noChangeArrowheads="1"/>
          </p:cNvSpPr>
          <p:nvPr/>
        </p:nvSpPr>
        <p:spPr bwMode="auto">
          <a:xfrm rot="10800000">
            <a:off x="1116013" y="3573463"/>
            <a:ext cx="1728787" cy="1439862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4998" name="AutoShape 6"/>
          <p:cNvSpPr>
            <a:spLocks noChangeArrowheads="1"/>
          </p:cNvSpPr>
          <p:nvPr/>
        </p:nvSpPr>
        <p:spPr bwMode="auto">
          <a:xfrm>
            <a:off x="1116013" y="1773238"/>
            <a:ext cx="1728787" cy="1439862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2916238" y="2492375"/>
            <a:ext cx="3671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sv-SE"/>
              <a:t>Economic growth</a:t>
            </a:r>
          </a:p>
        </p:txBody>
      </p:sp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2916238" y="3860800"/>
            <a:ext cx="3671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sv-SE"/>
              <a:t>Tax evasion</a:t>
            </a:r>
          </a:p>
        </p:txBody>
      </p:sp>
      <p:sp>
        <p:nvSpPr>
          <p:cNvPr id="85001" name="Text Box 9"/>
          <p:cNvSpPr txBox="1">
            <a:spLocks noChangeArrowheads="1"/>
          </p:cNvSpPr>
          <p:nvPr/>
        </p:nvSpPr>
        <p:spPr bwMode="auto">
          <a:xfrm>
            <a:off x="900113" y="5661025"/>
            <a:ext cx="73437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sv-SE"/>
              <a:t>This is the long term correlation. The opposite can be true in the short term.</a:t>
            </a:r>
          </a:p>
        </p:txBody>
      </p:sp>
      <p:pic>
        <p:nvPicPr>
          <p:cNvPr id="85002" name="Picture 10" descr="j04358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773238"/>
            <a:ext cx="2073275" cy="155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003" name="Picture 11" descr="j04358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573463"/>
            <a:ext cx="2103438" cy="155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92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Intangible values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60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taxhea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941888"/>
            <a:ext cx="5087937" cy="175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IRS_T-shir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8" y="1412875"/>
            <a:ext cx="4862512" cy="521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569325" cy="1143000"/>
          </a:xfrm>
        </p:spPr>
        <p:txBody>
          <a:bodyPr/>
          <a:lstStyle/>
          <a:p>
            <a:r>
              <a:rPr lang="en-GB" altLang="sv-SE" sz="3200"/>
              <a:t>How do taxpayers perceive the Tax Agency?</a:t>
            </a:r>
          </a:p>
        </p:txBody>
      </p:sp>
      <p:pic>
        <p:nvPicPr>
          <p:cNvPr id="27653" name="Picture 5" descr="IR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975"/>
            <a:ext cx="3028950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tax-audit-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9" r="8694" b="20464"/>
          <a:stretch>
            <a:fillRect/>
          </a:stretch>
        </p:blipFill>
        <p:spPr bwMode="auto">
          <a:xfrm>
            <a:off x="1835150" y="2636838"/>
            <a:ext cx="2952750" cy="223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5" name="Picture 7" descr="j022749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860800"/>
            <a:ext cx="4002087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849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 txBox="1">
            <a:spLocks noGrp="1"/>
          </p:cNvSpPr>
          <p:nvPr/>
        </p:nvSpPr>
        <p:spPr bwMode="auto">
          <a:xfrm>
            <a:off x="0" y="6542088"/>
            <a:ext cx="457200" cy="3159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92DDEE3-3A20-4A22-B197-8D6678ED23B6}" type="slidenum">
              <a:rPr lang="en-US" sz="900" b="0">
                <a:solidFill>
                  <a:srgbClr val="336699"/>
                </a:solidFill>
                <a:latin typeface="Century Gothic" pitchFamily="34" charset="0"/>
              </a:rPr>
              <a:pPr algn="r">
                <a:defRPr/>
              </a:pPr>
              <a:t>4</a:t>
            </a:fld>
            <a:endParaRPr lang="en-US" sz="900" b="0">
              <a:solidFill>
                <a:srgbClr val="336699"/>
              </a:solidFill>
              <a:latin typeface="Century Gothic" pitchFamily="34" charset="0"/>
            </a:endParaRPr>
          </a:p>
        </p:txBody>
      </p:sp>
      <p:sp>
        <p:nvSpPr>
          <p:cNvPr id="414723" name="Rectangle 2"/>
          <p:cNvSpPr>
            <a:spLocks noChangeArrowheads="1"/>
          </p:cNvSpPr>
          <p:nvPr/>
        </p:nvSpPr>
        <p:spPr bwMode="auto">
          <a:xfrm>
            <a:off x="685800" y="20796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sv-SE" altLang="sv-SE" sz="3200" b="0">
                <a:solidFill>
                  <a:srgbClr val="2461AA"/>
                </a:solidFill>
                <a:latin typeface="Helvetica 65 Medium" pitchFamily="34" charset="0"/>
                <a:cs typeface="Arial" pitchFamily="34" charset="0"/>
              </a:rPr>
              <a:t>Proactive and useful communciation</a:t>
            </a:r>
          </a:p>
        </p:txBody>
      </p:sp>
      <p:sp>
        <p:nvSpPr>
          <p:cNvPr id="414724" name="Text Box 3"/>
          <p:cNvSpPr txBox="1">
            <a:spLocks noChangeArrowheads="1"/>
          </p:cNvSpPr>
          <p:nvPr/>
        </p:nvSpPr>
        <p:spPr bwMode="auto">
          <a:xfrm>
            <a:off x="1187450" y="2492375"/>
            <a:ext cx="6913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sv-SE" altLang="sv-SE">
              <a:solidFill>
                <a:srgbClr val="00006A"/>
              </a:solidFill>
              <a:latin typeface="Frutiger 45 Light" pitchFamily="34" charset="0"/>
              <a:cs typeface="Arial" pitchFamily="34" charset="0"/>
            </a:endParaRPr>
          </a:p>
        </p:txBody>
      </p:sp>
      <p:sp>
        <p:nvSpPr>
          <p:cNvPr id="414725" name="Text Box 4"/>
          <p:cNvSpPr txBox="1">
            <a:spLocks noChangeArrowheads="1"/>
          </p:cNvSpPr>
          <p:nvPr/>
        </p:nvSpPr>
        <p:spPr bwMode="auto">
          <a:xfrm>
            <a:off x="741363" y="3773488"/>
            <a:ext cx="23764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1800" b="0">
                <a:latin typeface="Arial" pitchFamily="34" charset="0"/>
                <a:cs typeface="Arial" pitchFamily="34" charset="0"/>
              </a:rPr>
              <a:t>Failure demand</a:t>
            </a:r>
          </a:p>
        </p:txBody>
      </p:sp>
      <p:sp>
        <p:nvSpPr>
          <p:cNvPr id="414726" name="Rectangle 5"/>
          <p:cNvSpPr>
            <a:spLocks noChangeArrowheads="1"/>
          </p:cNvSpPr>
          <p:nvPr/>
        </p:nvSpPr>
        <p:spPr bwMode="auto">
          <a:xfrm>
            <a:off x="827088" y="3068638"/>
            <a:ext cx="6119812" cy="503237"/>
          </a:xfrm>
          <a:prstGeom prst="rect">
            <a:avLst/>
          </a:prstGeom>
          <a:gradFill rotWithShape="1">
            <a:gsLst>
              <a:gs pos="0">
                <a:srgbClr val="F83702"/>
              </a:gs>
              <a:gs pos="100000">
                <a:srgbClr val="CCFFCC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sv-SE" altLang="sv-SE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414727" name="Text Box 6"/>
          <p:cNvSpPr txBox="1">
            <a:spLocks noChangeArrowheads="1"/>
          </p:cNvSpPr>
          <p:nvPr/>
        </p:nvSpPr>
        <p:spPr bwMode="auto">
          <a:xfrm>
            <a:off x="6700838" y="3773488"/>
            <a:ext cx="17700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1800" b="0">
                <a:latin typeface="Arial" pitchFamily="34" charset="0"/>
                <a:cs typeface="Arial" pitchFamily="34" charset="0"/>
              </a:rPr>
              <a:t>Value demand</a:t>
            </a:r>
          </a:p>
        </p:txBody>
      </p:sp>
      <p:sp>
        <p:nvSpPr>
          <p:cNvPr id="414728" name="Rectangle 7"/>
          <p:cNvSpPr>
            <a:spLocks noChangeArrowheads="1"/>
          </p:cNvSpPr>
          <p:nvPr/>
        </p:nvSpPr>
        <p:spPr bwMode="auto">
          <a:xfrm>
            <a:off x="6948488" y="3068638"/>
            <a:ext cx="1368425" cy="503237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sv-SE" altLang="sv-SE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414729" name="AutoShape 8"/>
          <p:cNvSpPr>
            <a:spLocks/>
          </p:cNvSpPr>
          <p:nvPr/>
        </p:nvSpPr>
        <p:spPr bwMode="auto">
          <a:xfrm rot="16200000" flipV="1">
            <a:off x="3690144" y="-226218"/>
            <a:ext cx="323850" cy="6049962"/>
          </a:xfrm>
          <a:prstGeom prst="rightBrace">
            <a:avLst>
              <a:gd name="adj1" fmla="val 155678"/>
              <a:gd name="adj2" fmla="val 4831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sv-SE" altLang="sv-SE" b="0">
              <a:cs typeface="Arial" pitchFamily="34" charset="0"/>
            </a:endParaRPr>
          </a:p>
        </p:txBody>
      </p:sp>
      <p:sp>
        <p:nvSpPr>
          <p:cNvPr id="414730" name="Text Box 9"/>
          <p:cNvSpPr txBox="1">
            <a:spLocks noChangeArrowheads="1"/>
          </p:cNvSpPr>
          <p:nvPr/>
        </p:nvSpPr>
        <p:spPr bwMode="auto">
          <a:xfrm>
            <a:off x="2549525" y="2000250"/>
            <a:ext cx="30162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1600">
                <a:latin typeface="Arial" pitchFamily="34" charset="0"/>
                <a:cs typeface="Arial" pitchFamily="34" charset="0"/>
              </a:rPr>
              <a:t>Taxpayers that contact the tax administration</a:t>
            </a:r>
          </a:p>
        </p:txBody>
      </p:sp>
      <p:sp>
        <p:nvSpPr>
          <p:cNvPr id="414731" name="Text Box 10"/>
          <p:cNvSpPr txBox="1">
            <a:spLocks noChangeArrowheads="1"/>
          </p:cNvSpPr>
          <p:nvPr/>
        </p:nvSpPr>
        <p:spPr bwMode="auto">
          <a:xfrm>
            <a:off x="6961188" y="1885950"/>
            <a:ext cx="2036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1600">
                <a:latin typeface="Arial" pitchFamily="34" charset="0"/>
                <a:cs typeface="Arial" pitchFamily="34" charset="0"/>
              </a:rPr>
              <a:t>Taxpayers that dont contact the tax administration</a:t>
            </a:r>
          </a:p>
        </p:txBody>
      </p:sp>
      <p:sp>
        <p:nvSpPr>
          <p:cNvPr id="414732" name="AutoShape 11"/>
          <p:cNvSpPr>
            <a:spLocks/>
          </p:cNvSpPr>
          <p:nvPr/>
        </p:nvSpPr>
        <p:spPr bwMode="auto">
          <a:xfrm rot="16200000" flipV="1">
            <a:off x="7470776" y="2114550"/>
            <a:ext cx="323850" cy="1368425"/>
          </a:xfrm>
          <a:prstGeom prst="rightBrace">
            <a:avLst>
              <a:gd name="adj1" fmla="val 35212"/>
              <a:gd name="adj2" fmla="val 4831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sv-SE" altLang="sv-SE" b="0">
              <a:cs typeface="Arial" pitchFamily="34" charset="0"/>
            </a:endParaRPr>
          </a:p>
        </p:txBody>
      </p:sp>
      <p:sp>
        <p:nvSpPr>
          <p:cNvPr id="414733" name="Rectangle 13"/>
          <p:cNvSpPr>
            <a:spLocks noChangeArrowheads="1"/>
          </p:cNvSpPr>
          <p:nvPr/>
        </p:nvSpPr>
        <p:spPr bwMode="auto">
          <a:xfrm>
            <a:off x="493713" y="4238625"/>
            <a:ext cx="3544887" cy="855663"/>
          </a:xfrm>
          <a:prstGeom prst="rect">
            <a:avLst/>
          </a:prstGeom>
          <a:solidFill>
            <a:srgbClr val="F8F8F8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altLang="sv-SE" sz="1600">
                <a:latin typeface="Helvetica 65 Medium" pitchFamily="34" charset="0"/>
                <a:cs typeface="Arial" pitchFamily="34" charset="0"/>
              </a:rPr>
              <a:t>Failure demand is created by the</a:t>
            </a:r>
          </a:p>
          <a:p>
            <a:pPr algn="ctr" eaLnBrk="1" hangingPunct="1"/>
            <a:r>
              <a:rPr lang="en-GB" altLang="sv-SE" sz="1600">
                <a:latin typeface="Helvetica 65 Medium" pitchFamily="34" charset="0"/>
                <a:cs typeface="Arial" pitchFamily="34" charset="0"/>
              </a:rPr>
              <a:t>organisation not working properly.</a:t>
            </a:r>
          </a:p>
          <a:p>
            <a:pPr algn="ctr" eaLnBrk="1" hangingPunct="1"/>
            <a:r>
              <a:rPr lang="en-GB" altLang="sv-SE" sz="1600">
                <a:latin typeface="Helvetica 65 Medium" pitchFamily="34" charset="0"/>
                <a:cs typeface="Arial" pitchFamily="34" charset="0"/>
              </a:rPr>
              <a:t>(often 40-50 % of all contacts)</a:t>
            </a:r>
          </a:p>
        </p:txBody>
      </p:sp>
      <p:sp>
        <p:nvSpPr>
          <p:cNvPr id="414734" name="Rectangle 14"/>
          <p:cNvSpPr>
            <a:spLocks noChangeArrowheads="1"/>
          </p:cNvSpPr>
          <p:nvPr/>
        </p:nvSpPr>
        <p:spPr bwMode="auto">
          <a:xfrm>
            <a:off x="4387850" y="4235450"/>
            <a:ext cx="4216400" cy="841375"/>
          </a:xfrm>
          <a:prstGeom prst="rect">
            <a:avLst/>
          </a:prstGeom>
          <a:solidFill>
            <a:srgbClr val="F8F8F8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altLang="sv-SE" sz="1600">
                <a:latin typeface="Helvetica 65 Medium" pitchFamily="34" charset="0"/>
                <a:cs typeface="Arial" pitchFamily="34" charset="0"/>
              </a:rPr>
              <a:t>Value demand is the demand the</a:t>
            </a:r>
          </a:p>
          <a:p>
            <a:pPr algn="ctr" eaLnBrk="1" hangingPunct="1"/>
            <a:r>
              <a:rPr lang="en-GB" altLang="sv-SE" sz="1600">
                <a:latin typeface="Helvetica 65 Medium" pitchFamily="34" charset="0"/>
                <a:cs typeface="Arial" pitchFamily="34" charset="0"/>
              </a:rPr>
              <a:t>administration wants. It reduces the </a:t>
            </a:r>
          </a:p>
          <a:p>
            <a:pPr algn="ctr" eaLnBrk="1" hangingPunct="1"/>
            <a:r>
              <a:rPr lang="en-GB" altLang="sv-SE" sz="1600">
                <a:latin typeface="Helvetica 65 Medium" pitchFamily="34" charset="0"/>
                <a:cs typeface="Arial" pitchFamily="34" charset="0"/>
              </a:rPr>
              <a:t>number of errors and increase compliance.</a:t>
            </a:r>
          </a:p>
        </p:txBody>
      </p:sp>
      <p:sp>
        <p:nvSpPr>
          <p:cNvPr id="414735" name="AutoShape 16"/>
          <p:cNvSpPr>
            <a:spLocks noChangeArrowheads="1"/>
          </p:cNvSpPr>
          <p:nvPr/>
        </p:nvSpPr>
        <p:spPr bwMode="auto">
          <a:xfrm>
            <a:off x="2633663" y="5435600"/>
            <a:ext cx="3240087" cy="649288"/>
          </a:xfrm>
          <a:prstGeom prst="wedgeRectCallout">
            <a:avLst>
              <a:gd name="adj1" fmla="val -66269"/>
              <a:gd name="adj2" fmla="val 13324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sv-SE" altLang="sv-SE" sz="1800" b="0">
                <a:latin typeface="Arial" pitchFamily="34" charset="0"/>
                <a:cs typeface="Arial" pitchFamily="34" charset="0"/>
              </a:rPr>
              <a:t>Were is my refund?</a:t>
            </a:r>
          </a:p>
        </p:txBody>
      </p:sp>
      <p:pic>
        <p:nvPicPr>
          <p:cNvPr id="414736" name="Picture 17" descr="MCj039669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5332413"/>
            <a:ext cx="1303338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1303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1908349" y="1773238"/>
            <a:ext cx="2232025" cy="9366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sv-SE" altLang="sv-SE" sz="1800" b="0">
                <a:solidFill>
                  <a:schemeClr val="tx1"/>
                </a:solidFill>
                <a:latin typeface="Arial" charset="0"/>
              </a:rPr>
              <a:t>Information</a:t>
            </a:r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1908349" y="2925763"/>
            <a:ext cx="2232025" cy="9366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sv-SE" altLang="sv-SE" sz="1800" b="0">
                <a:solidFill>
                  <a:schemeClr val="tx1"/>
                </a:solidFill>
                <a:latin typeface="Arial" charset="0"/>
              </a:rPr>
              <a:t>Interaction</a:t>
            </a: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1908349" y="4076700"/>
            <a:ext cx="2232025" cy="9366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sv-SE" altLang="sv-SE" sz="1800" b="0">
                <a:solidFill>
                  <a:schemeClr val="tx1"/>
                </a:solidFill>
                <a:latin typeface="Arial" charset="0"/>
              </a:rPr>
              <a:t>Transaction</a:t>
            </a:r>
          </a:p>
        </p:txBody>
      </p:sp>
      <p:sp>
        <p:nvSpPr>
          <p:cNvPr id="92165" name="AutoShape 5"/>
          <p:cNvSpPr>
            <a:spLocks noChangeArrowheads="1"/>
          </p:cNvSpPr>
          <p:nvPr/>
        </p:nvSpPr>
        <p:spPr bwMode="auto">
          <a:xfrm>
            <a:off x="4284836" y="2925763"/>
            <a:ext cx="1511300" cy="215900"/>
          </a:xfrm>
          <a:prstGeom prst="leftRightArrow">
            <a:avLst>
              <a:gd name="adj1" fmla="val 50000"/>
              <a:gd name="adj2" fmla="val 140000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2166" name="AutoShape 6"/>
          <p:cNvSpPr>
            <a:spLocks noChangeArrowheads="1"/>
          </p:cNvSpPr>
          <p:nvPr/>
        </p:nvSpPr>
        <p:spPr bwMode="auto">
          <a:xfrm>
            <a:off x="4284836" y="3213100"/>
            <a:ext cx="1511300" cy="215900"/>
          </a:xfrm>
          <a:prstGeom prst="leftRightArrow">
            <a:avLst>
              <a:gd name="adj1" fmla="val 50000"/>
              <a:gd name="adj2" fmla="val 140000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2167" name="AutoShape 7"/>
          <p:cNvSpPr>
            <a:spLocks noChangeArrowheads="1"/>
          </p:cNvSpPr>
          <p:nvPr/>
        </p:nvSpPr>
        <p:spPr bwMode="auto">
          <a:xfrm>
            <a:off x="4284836" y="3500438"/>
            <a:ext cx="1511300" cy="215900"/>
          </a:xfrm>
          <a:prstGeom prst="leftRightArrow">
            <a:avLst>
              <a:gd name="adj1" fmla="val 50000"/>
              <a:gd name="adj2" fmla="val 140000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2168" name="AutoShape 8"/>
          <p:cNvSpPr>
            <a:spLocks noChangeArrowheads="1"/>
          </p:cNvSpPr>
          <p:nvPr/>
        </p:nvSpPr>
        <p:spPr bwMode="auto">
          <a:xfrm>
            <a:off x="4284836" y="3789363"/>
            <a:ext cx="1511300" cy="215900"/>
          </a:xfrm>
          <a:prstGeom prst="leftRightArrow">
            <a:avLst>
              <a:gd name="adj1" fmla="val 50000"/>
              <a:gd name="adj2" fmla="val 140000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2169" name="AutoShape 9"/>
          <p:cNvSpPr>
            <a:spLocks noChangeArrowheads="1"/>
          </p:cNvSpPr>
          <p:nvPr/>
        </p:nvSpPr>
        <p:spPr bwMode="auto">
          <a:xfrm>
            <a:off x="4429299" y="1773238"/>
            <a:ext cx="1366837" cy="360362"/>
          </a:xfrm>
          <a:prstGeom prst="rightArrow">
            <a:avLst>
              <a:gd name="adj1" fmla="val 50000"/>
              <a:gd name="adj2" fmla="val 9482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2170" name="AutoShape 10"/>
          <p:cNvSpPr>
            <a:spLocks noChangeArrowheads="1"/>
          </p:cNvSpPr>
          <p:nvPr/>
        </p:nvSpPr>
        <p:spPr bwMode="auto">
          <a:xfrm>
            <a:off x="4356274" y="4221163"/>
            <a:ext cx="1223962" cy="792162"/>
          </a:xfrm>
          <a:prstGeom prst="can">
            <a:avLst>
              <a:gd name="adj" fmla="val 25000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2171" name="AutoShape 11"/>
          <p:cNvSpPr>
            <a:spLocks noChangeArrowheads="1"/>
          </p:cNvSpPr>
          <p:nvPr/>
        </p:nvSpPr>
        <p:spPr bwMode="auto">
          <a:xfrm>
            <a:off x="4429299" y="2205038"/>
            <a:ext cx="1366837" cy="360362"/>
          </a:xfrm>
          <a:prstGeom prst="rightArrow">
            <a:avLst>
              <a:gd name="adj1" fmla="val 50000"/>
              <a:gd name="adj2" fmla="val 9482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14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5"/>
          <p:cNvSpPr txBox="1">
            <a:spLocks noGrp="1"/>
          </p:cNvSpPr>
          <p:nvPr/>
        </p:nvSpPr>
        <p:spPr bwMode="auto">
          <a:xfrm>
            <a:off x="0" y="6542088"/>
            <a:ext cx="457200" cy="3159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A21A01FB-F013-4BE4-8D69-A211A7CE0D99}" type="slidenum">
              <a:rPr lang="en-US" sz="900" b="0">
                <a:solidFill>
                  <a:srgbClr val="336699"/>
                </a:solidFill>
                <a:latin typeface="Century Gothic" pitchFamily="34" charset="0"/>
              </a:rPr>
              <a:pPr algn="r">
                <a:defRPr/>
              </a:pPr>
              <a:t>6</a:t>
            </a:fld>
            <a:endParaRPr lang="en-US" sz="900" b="0">
              <a:solidFill>
                <a:srgbClr val="336699"/>
              </a:solidFill>
              <a:latin typeface="Century Gothic" pitchFamily="34" charset="0"/>
            </a:endParaRPr>
          </a:p>
        </p:txBody>
      </p:sp>
      <p:sp>
        <p:nvSpPr>
          <p:cNvPr id="42189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sv-SE"/>
              <a:t>Examples</a:t>
            </a:r>
          </a:p>
        </p:txBody>
      </p:sp>
      <p:sp>
        <p:nvSpPr>
          <p:cNvPr id="4218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66700" y="1989138"/>
            <a:ext cx="8609013" cy="4089400"/>
          </a:xfrm>
        </p:spPr>
        <p:txBody>
          <a:bodyPr/>
          <a:lstStyle/>
          <a:p>
            <a:pPr eaLnBrk="1" hangingPunct="1"/>
            <a:r>
              <a:rPr lang="en-US" altLang="sv-SE"/>
              <a:t>A brochure is sent to taxpayers that have sold shares or property</a:t>
            </a:r>
            <a:br>
              <a:rPr lang="en-US" altLang="sv-SE"/>
            </a:br>
            <a:endParaRPr lang="en-US" altLang="sv-SE"/>
          </a:p>
          <a:p>
            <a:pPr eaLnBrk="1" hangingPunct="1"/>
            <a:r>
              <a:rPr lang="en-US" altLang="sv-SE"/>
              <a:t>New businesses are invited to information meetings</a:t>
            </a:r>
            <a:br>
              <a:rPr lang="en-US" altLang="sv-SE"/>
            </a:br>
            <a:endParaRPr lang="en-US" altLang="sv-SE"/>
          </a:p>
          <a:p>
            <a:pPr eaLnBrk="1" hangingPunct="1"/>
            <a:r>
              <a:rPr lang="en-US" altLang="sv-SE"/>
              <a:t>We cooperate with industry associations and they educate their members</a:t>
            </a:r>
            <a:br>
              <a:rPr lang="en-US" altLang="sv-SE"/>
            </a:br>
            <a:endParaRPr lang="en-US" altLang="sv-SE"/>
          </a:p>
          <a:p>
            <a:pPr eaLnBrk="1" hangingPunct="1"/>
            <a:r>
              <a:rPr lang="en-US" altLang="sv-SE"/>
              <a:t>We advertise in media</a:t>
            </a:r>
          </a:p>
          <a:p>
            <a:pPr lvl="1" eaLnBrk="1" hangingPunct="1"/>
            <a:r>
              <a:rPr lang="en-US" altLang="sv-SE"/>
              <a:t>Day for filing tax return</a:t>
            </a:r>
          </a:p>
        </p:txBody>
      </p:sp>
      <p:pic>
        <p:nvPicPr>
          <p:cNvPr id="421893" name="Picture 4" descr="bs00627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868863"/>
            <a:ext cx="2008188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19862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 txBox="1">
            <a:spLocks noGrp="1"/>
          </p:cNvSpPr>
          <p:nvPr/>
        </p:nvSpPr>
        <p:spPr bwMode="auto">
          <a:xfrm>
            <a:off x="0" y="6542088"/>
            <a:ext cx="457200" cy="3159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EA8782E-005E-42B6-A815-F975D3889098}" type="slidenum">
              <a:rPr lang="en-US" sz="900" b="0">
                <a:solidFill>
                  <a:srgbClr val="336699"/>
                </a:solidFill>
                <a:latin typeface="Century Gothic" pitchFamily="34" charset="0"/>
              </a:rPr>
              <a:pPr algn="r">
                <a:defRPr/>
              </a:pPr>
              <a:t>7</a:t>
            </a:fld>
            <a:endParaRPr lang="en-US" sz="900" b="0">
              <a:solidFill>
                <a:srgbClr val="336699"/>
              </a:solidFill>
              <a:latin typeface="Century Gothic" pitchFamily="34" charset="0"/>
            </a:endParaRP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v-SE" altLang="sv-SE" sz="3200" b="1">
                <a:solidFill>
                  <a:srgbClr val="B20022"/>
                </a:solidFill>
              </a:rPr>
              <a:t>Summary, our strategic approach</a:t>
            </a:r>
          </a:p>
        </p:txBody>
      </p:sp>
      <p:sp>
        <p:nvSpPr>
          <p:cNvPr id="557060" name="Rectangle 4"/>
          <p:cNvSpPr>
            <a:spLocks noGrp="1" noChangeArrowheads="1"/>
          </p:cNvSpPr>
          <p:nvPr>
            <p:ph type="body" idx="4294967295"/>
          </p:nvPr>
        </p:nvSpPr>
        <p:spPr>
          <a:solidFill>
            <a:srgbClr val="EAEAEA"/>
          </a:solidFill>
          <a:ln>
            <a:solidFill>
              <a:schemeClr val="tx1"/>
            </a:solidFill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en-GB" altLang="sv-SE">
                <a:solidFill>
                  <a:srgbClr val="000066"/>
                </a:solidFill>
              </a:rPr>
              <a:t>Focus on the result of the contact and not the channels per se, but have a range of different channels</a:t>
            </a:r>
            <a:br>
              <a:rPr lang="en-GB" altLang="sv-SE">
                <a:solidFill>
                  <a:srgbClr val="000066"/>
                </a:solidFill>
              </a:rPr>
            </a:br>
            <a:endParaRPr lang="en-GB" altLang="sv-SE">
              <a:solidFill>
                <a:srgbClr val="000066"/>
              </a:solidFill>
            </a:endParaRPr>
          </a:p>
          <a:p>
            <a:pPr eaLnBrk="1" hangingPunct="1"/>
            <a:r>
              <a:rPr lang="en-GB" altLang="sv-SE">
                <a:solidFill>
                  <a:srgbClr val="000066"/>
                </a:solidFill>
              </a:rPr>
              <a:t>Proactive information, reduce failure demand</a:t>
            </a:r>
            <a:br>
              <a:rPr lang="en-GB" altLang="sv-SE">
                <a:solidFill>
                  <a:srgbClr val="000066"/>
                </a:solidFill>
              </a:rPr>
            </a:br>
            <a:endParaRPr lang="en-GB" altLang="sv-SE">
              <a:solidFill>
                <a:srgbClr val="000066"/>
              </a:solidFill>
            </a:endParaRPr>
          </a:p>
          <a:p>
            <a:pPr eaLnBrk="1" hangingPunct="1"/>
            <a:r>
              <a:rPr lang="en-GB" altLang="sv-SE">
                <a:solidFill>
                  <a:srgbClr val="000066"/>
                </a:solidFill>
              </a:rPr>
              <a:t>Building community confidence</a:t>
            </a:r>
          </a:p>
          <a:p>
            <a:pPr lvl="1" eaLnBrk="1" hangingPunct="1"/>
            <a:r>
              <a:rPr lang="en-GB" altLang="sv-SE">
                <a:solidFill>
                  <a:srgbClr val="000066"/>
                </a:solidFill>
              </a:rPr>
              <a:t>In every contact</a:t>
            </a:r>
          </a:p>
          <a:p>
            <a:pPr lvl="1" eaLnBrk="1" hangingPunct="1">
              <a:buFontTx/>
              <a:buNone/>
            </a:pPr>
            <a:endParaRPr lang="en-GB" altLang="sv-SE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397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Line 2"/>
          <p:cNvSpPr>
            <a:spLocks noChangeShapeType="1"/>
          </p:cNvSpPr>
          <p:nvPr/>
        </p:nvSpPr>
        <p:spPr bwMode="auto">
          <a:xfrm flipV="1">
            <a:off x="2339975" y="2349500"/>
            <a:ext cx="6624638" cy="439261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555875" y="6078538"/>
            <a:ext cx="1081088" cy="519112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sv-SE" sz="2800" dirty="0">
                <a:solidFill>
                  <a:srgbClr val="033577"/>
                </a:solidFill>
                <a:latin typeface="+mj-lt"/>
              </a:rPr>
              <a:t>2002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292725" y="4278313"/>
            <a:ext cx="1079500" cy="519112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sv-SE" sz="2800" dirty="0">
                <a:solidFill>
                  <a:srgbClr val="033577"/>
                </a:solidFill>
                <a:latin typeface="+mj-lt"/>
              </a:rPr>
              <a:t>2008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6659563" y="3341688"/>
            <a:ext cx="1081087" cy="519112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sv-SE" sz="2800" dirty="0">
                <a:solidFill>
                  <a:srgbClr val="033577"/>
                </a:solidFill>
                <a:latin typeface="+mj-lt"/>
              </a:rPr>
              <a:t>2010</a:t>
            </a:r>
          </a:p>
        </p:txBody>
      </p:sp>
      <p:sp>
        <p:nvSpPr>
          <p:cNvPr id="23558" name="Text Box 16"/>
          <p:cNvSpPr txBox="1">
            <a:spLocks noChangeArrowheads="1"/>
          </p:cNvSpPr>
          <p:nvPr/>
        </p:nvSpPr>
        <p:spPr bwMode="auto">
          <a:xfrm>
            <a:off x="179388" y="476250"/>
            <a:ext cx="417671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sv-SE" sz="4000" dirty="0">
                <a:solidFill>
                  <a:schemeClr val="tx2"/>
                </a:solidFill>
                <a:latin typeface="+mj-lt"/>
              </a:rPr>
              <a:t>OECD developments</a:t>
            </a:r>
          </a:p>
        </p:txBody>
      </p:sp>
      <p:sp>
        <p:nvSpPr>
          <p:cNvPr id="23559" name="Text Box 18"/>
          <p:cNvSpPr txBox="1">
            <a:spLocks noChangeArrowheads="1"/>
          </p:cNvSpPr>
          <p:nvPr/>
        </p:nvSpPr>
        <p:spPr bwMode="auto">
          <a:xfrm>
            <a:off x="7813675" y="2565400"/>
            <a:ext cx="1079500" cy="51911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sv-SE" sz="2800" dirty="0">
                <a:solidFill>
                  <a:srgbClr val="033577"/>
                </a:solidFill>
                <a:latin typeface="+mj-lt"/>
              </a:rPr>
              <a:t>2012</a:t>
            </a:r>
          </a:p>
        </p:txBody>
      </p:sp>
      <p:sp>
        <p:nvSpPr>
          <p:cNvPr id="32776" name="Rectangle 23"/>
          <p:cNvSpPr>
            <a:spLocks noChangeArrowheads="1"/>
          </p:cNvSpPr>
          <p:nvPr/>
        </p:nvSpPr>
        <p:spPr bwMode="auto">
          <a:xfrm>
            <a:off x="684213" y="5157788"/>
            <a:ext cx="2087562" cy="7207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>
                <a:solidFill>
                  <a:srgbClr val="033577"/>
                </a:solidFill>
                <a:latin typeface="Frutiger 45 Light" pitchFamily="34" charset="0"/>
              </a:rPr>
              <a:t>Audits</a:t>
            </a:r>
          </a:p>
        </p:txBody>
      </p:sp>
      <p:sp>
        <p:nvSpPr>
          <p:cNvPr id="32777" name="Rectangle 24"/>
          <p:cNvSpPr>
            <a:spLocks noChangeArrowheads="1"/>
          </p:cNvSpPr>
          <p:nvPr/>
        </p:nvSpPr>
        <p:spPr bwMode="auto">
          <a:xfrm>
            <a:off x="1981200" y="4292600"/>
            <a:ext cx="2087563" cy="7207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>
                <a:solidFill>
                  <a:srgbClr val="033577"/>
                </a:solidFill>
                <a:latin typeface="Frutiger 45 Light" pitchFamily="34" charset="0"/>
              </a:rPr>
              <a:t>Risk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>
                <a:solidFill>
                  <a:srgbClr val="033577"/>
                </a:solidFill>
                <a:latin typeface="Frutiger 45 Light" pitchFamily="34" charset="0"/>
              </a:rPr>
              <a:t>management</a:t>
            </a:r>
          </a:p>
        </p:txBody>
      </p:sp>
      <p:sp>
        <p:nvSpPr>
          <p:cNvPr id="32778" name="Rectangle 25"/>
          <p:cNvSpPr>
            <a:spLocks noChangeArrowheads="1"/>
          </p:cNvSpPr>
          <p:nvPr/>
        </p:nvSpPr>
        <p:spPr bwMode="auto">
          <a:xfrm>
            <a:off x="3276600" y="3429000"/>
            <a:ext cx="2087563" cy="7207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>
                <a:solidFill>
                  <a:srgbClr val="033577"/>
                </a:solidFill>
                <a:latin typeface="Frutiger 45 Light" pitchFamily="34" charset="0"/>
              </a:rPr>
              <a:t>Innovative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>
                <a:solidFill>
                  <a:srgbClr val="033577"/>
                </a:solidFill>
                <a:latin typeface="Frutiger 45 Light" pitchFamily="34" charset="0"/>
              </a:rPr>
              <a:t>treatments</a:t>
            </a:r>
          </a:p>
        </p:txBody>
      </p:sp>
      <p:sp>
        <p:nvSpPr>
          <p:cNvPr id="32779" name="Rectangle 26"/>
          <p:cNvSpPr>
            <a:spLocks noChangeArrowheads="1"/>
          </p:cNvSpPr>
          <p:nvPr/>
        </p:nvSpPr>
        <p:spPr bwMode="auto">
          <a:xfrm>
            <a:off x="4572000" y="2565400"/>
            <a:ext cx="2087563" cy="7207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>
                <a:solidFill>
                  <a:srgbClr val="033577"/>
                </a:solidFill>
                <a:latin typeface="Frutiger 45 Light" pitchFamily="34" charset="0"/>
              </a:rPr>
              <a:t>Understanding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>
                <a:solidFill>
                  <a:srgbClr val="033577"/>
                </a:solidFill>
                <a:latin typeface="Frutiger 45 Light" pitchFamily="34" charset="0"/>
              </a:rPr>
              <a:t>behaviour</a:t>
            </a:r>
          </a:p>
        </p:txBody>
      </p:sp>
      <p:sp>
        <p:nvSpPr>
          <p:cNvPr id="32780" name="Rectangle 27"/>
          <p:cNvSpPr>
            <a:spLocks noChangeArrowheads="1"/>
          </p:cNvSpPr>
          <p:nvPr/>
        </p:nvSpPr>
        <p:spPr bwMode="auto">
          <a:xfrm>
            <a:off x="5868988" y="1700213"/>
            <a:ext cx="2087562" cy="7207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>
                <a:solidFill>
                  <a:srgbClr val="033577"/>
                </a:solidFill>
                <a:latin typeface="Frutiger 45 Light" pitchFamily="34" charset="0"/>
              </a:rPr>
              <a:t>Right from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>
                <a:solidFill>
                  <a:srgbClr val="033577"/>
                </a:solidFill>
                <a:latin typeface="Frutiger 45 Light" pitchFamily="34" charset="0"/>
              </a:rPr>
              <a:t>the start</a:t>
            </a:r>
          </a:p>
        </p:txBody>
      </p:sp>
      <p:sp>
        <p:nvSpPr>
          <p:cNvPr id="23565" name="Text Box 3"/>
          <p:cNvSpPr txBox="1">
            <a:spLocks noChangeArrowheads="1"/>
          </p:cNvSpPr>
          <p:nvPr/>
        </p:nvSpPr>
        <p:spPr bwMode="auto">
          <a:xfrm>
            <a:off x="3852863" y="5214938"/>
            <a:ext cx="1081087" cy="519112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sv-SE" sz="2800" dirty="0">
                <a:solidFill>
                  <a:srgbClr val="033577"/>
                </a:solidFill>
                <a:latin typeface="+mj-lt"/>
              </a:rPr>
              <a:t>2004</a:t>
            </a:r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107950" y="4437063"/>
            <a:ext cx="1368425" cy="576262"/>
          </a:xfrm>
          <a:prstGeom prst="wedgeRoundRectCallout">
            <a:avLst>
              <a:gd name="adj1" fmla="val 13458"/>
              <a:gd name="adj2" fmla="val 74241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v-SE" altLang="sv-SE" sz="1400">
                <a:solidFill>
                  <a:schemeClr val="tx1"/>
                </a:solidFill>
              </a:rPr>
              <a:t>Better selection</a:t>
            </a:r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1476375" y="3573463"/>
            <a:ext cx="1368425" cy="576262"/>
          </a:xfrm>
          <a:prstGeom prst="wedgeRoundRectCallout">
            <a:avLst>
              <a:gd name="adj1" fmla="val 8120"/>
              <a:gd name="adj2" fmla="val 67907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v-SE" altLang="sv-SE" sz="1400">
                <a:solidFill>
                  <a:schemeClr val="tx1"/>
                </a:solidFill>
              </a:rPr>
              <a:t>Holistic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v-SE" altLang="sv-SE" sz="1400">
                <a:solidFill>
                  <a:schemeClr val="tx1"/>
                </a:solidFill>
              </a:rPr>
              <a:t>view</a:t>
            </a:r>
          </a:p>
        </p:txBody>
      </p:sp>
      <p:sp>
        <p:nvSpPr>
          <p:cNvPr id="32784" name="AutoShape 16"/>
          <p:cNvSpPr>
            <a:spLocks noChangeArrowheads="1"/>
          </p:cNvSpPr>
          <p:nvPr/>
        </p:nvSpPr>
        <p:spPr bwMode="auto">
          <a:xfrm>
            <a:off x="2916238" y="2708275"/>
            <a:ext cx="1368425" cy="576263"/>
          </a:xfrm>
          <a:prstGeom prst="wedgeRoundRectCallout">
            <a:avLst>
              <a:gd name="adj1" fmla="val 6148"/>
              <a:gd name="adj2" fmla="val 75620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v-SE" altLang="sv-SE" sz="1400">
                <a:solidFill>
                  <a:schemeClr val="tx1"/>
                </a:solidFill>
              </a:rPr>
              <a:t>Other than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v-SE" altLang="sv-SE" sz="1400">
                <a:solidFill>
                  <a:schemeClr val="tx1"/>
                </a:solidFill>
              </a:rPr>
              <a:t>audits?</a:t>
            </a:r>
          </a:p>
        </p:txBody>
      </p:sp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4211638" y="1844675"/>
            <a:ext cx="1368425" cy="576263"/>
          </a:xfrm>
          <a:prstGeom prst="wedgeRoundRectCallout">
            <a:avLst>
              <a:gd name="adj1" fmla="val 3481"/>
              <a:gd name="adj2" fmla="val 73139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v-SE" altLang="sv-SE" sz="1400">
                <a:solidFill>
                  <a:schemeClr val="tx1"/>
                </a:solidFill>
              </a:rPr>
              <a:t>We need to know</a:t>
            </a:r>
          </a:p>
        </p:txBody>
      </p:sp>
      <p:sp>
        <p:nvSpPr>
          <p:cNvPr id="32786" name="AutoShape 18"/>
          <p:cNvSpPr>
            <a:spLocks noChangeArrowheads="1"/>
          </p:cNvSpPr>
          <p:nvPr/>
        </p:nvSpPr>
        <p:spPr bwMode="auto">
          <a:xfrm>
            <a:off x="6156325" y="908050"/>
            <a:ext cx="1368425" cy="576263"/>
          </a:xfrm>
          <a:prstGeom prst="wedgeRoundRectCallout">
            <a:avLst>
              <a:gd name="adj1" fmla="val -21579"/>
              <a:gd name="adj2" fmla="val 84713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v-SE" altLang="sv-SE" sz="1400">
                <a:solidFill>
                  <a:schemeClr val="tx1"/>
                </a:solidFill>
              </a:rPr>
              <a:t>Strategic approach</a:t>
            </a:r>
          </a:p>
        </p:txBody>
      </p:sp>
    </p:spTree>
    <p:extLst>
      <p:ext uri="{BB962C8B-B14F-4D97-AF65-F5344CB8AC3E}">
        <p14:creationId xmlns:p14="http://schemas.microsoft.com/office/powerpoint/2010/main" val="209620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ubrik 1"/>
          <p:cNvSpPr>
            <a:spLocks noGrp="1"/>
          </p:cNvSpPr>
          <p:nvPr>
            <p:ph type="title" idx="4294967295"/>
          </p:nvPr>
        </p:nvSpPr>
        <p:spPr>
          <a:xfrm>
            <a:off x="755650" y="1414463"/>
            <a:ext cx="7632700" cy="71913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sv-SE" altLang="sv-SE" sz="3600" dirty="0">
                <a:solidFill>
                  <a:srgbClr val="002060"/>
                </a:solidFill>
                <a:latin typeface="Frutiger 95 UltraBlack" pitchFamily="34" charset="0"/>
                <a:ea typeface="+mn-ea"/>
                <a:cs typeface="Arial" charset="0"/>
              </a:rPr>
              <a:t>Focus </a:t>
            </a:r>
            <a:r>
              <a:rPr lang="sv-SE" altLang="sv-SE" sz="3600" dirty="0" err="1">
                <a:solidFill>
                  <a:srgbClr val="002060"/>
                </a:solidFill>
                <a:latin typeface="Frutiger 95 UltraBlack" pitchFamily="34" charset="0"/>
                <a:ea typeface="+mn-ea"/>
                <a:cs typeface="Arial" charset="0"/>
              </a:rPr>
              <a:t>shift</a:t>
            </a:r>
            <a:endParaRPr lang="sv-SE" altLang="sv-SE" sz="3600" dirty="0">
              <a:solidFill>
                <a:srgbClr val="002060"/>
              </a:solidFill>
              <a:latin typeface="Frutiger 95 UltraBlack" pitchFamily="34" charset="0"/>
              <a:ea typeface="+mn-ea"/>
              <a:cs typeface="Arial" charset="0"/>
            </a:endParaRPr>
          </a:p>
        </p:txBody>
      </p:sp>
      <p:sp>
        <p:nvSpPr>
          <p:cNvPr id="17" name="Rektangel 16"/>
          <p:cNvSpPr/>
          <p:nvPr/>
        </p:nvSpPr>
        <p:spPr>
          <a:xfrm>
            <a:off x="228600" y="4437063"/>
            <a:ext cx="5280025" cy="12239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sv-SE" altLang="sv-SE" sz="2800" dirty="0">
                <a:solidFill>
                  <a:srgbClr val="000000"/>
                </a:solidFill>
                <a:latin typeface="+mn-lt"/>
              </a:rPr>
              <a:t>Focus on the </a:t>
            </a:r>
            <a:r>
              <a:rPr lang="sv-SE" altLang="sv-SE" sz="2800" dirty="0" err="1">
                <a:solidFill>
                  <a:srgbClr val="000000"/>
                </a:solidFill>
                <a:latin typeface="+mn-lt"/>
              </a:rPr>
              <a:t>taxpayer</a:t>
            </a:r>
            <a:endParaRPr lang="sv-SE" altLang="sv-SE" sz="2800" dirty="0">
              <a:solidFill>
                <a:srgbClr val="000000"/>
              </a:solidFill>
              <a:latin typeface="+mn-lt"/>
            </a:endParaRPr>
          </a:p>
          <a:p>
            <a:pPr algn="ctr">
              <a:defRPr/>
            </a:pPr>
            <a:r>
              <a:rPr lang="sv-SE" altLang="sv-SE" sz="2800" i="1" dirty="0">
                <a:solidFill>
                  <a:srgbClr val="000000"/>
                </a:solidFill>
                <a:latin typeface="+mn-lt"/>
              </a:rPr>
              <a:t>”</a:t>
            </a:r>
            <a:r>
              <a:rPr lang="sv-SE" altLang="sv-SE" sz="2800" i="1" dirty="0" err="1">
                <a:solidFill>
                  <a:srgbClr val="000000"/>
                </a:solidFill>
                <a:latin typeface="+mn-lt"/>
              </a:rPr>
              <a:t>We</a:t>
            </a:r>
            <a:r>
              <a:rPr lang="sv-SE" altLang="sv-SE" sz="2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sv-SE" altLang="sv-SE" sz="2800" i="1" dirty="0" err="1">
                <a:solidFill>
                  <a:srgbClr val="000000"/>
                </a:solidFill>
                <a:latin typeface="+mn-lt"/>
              </a:rPr>
              <a:t>need</a:t>
            </a:r>
            <a:r>
              <a:rPr lang="sv-SE" altLang="sv-SE" sz="2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sv-SE" altLang="sv-SE" sz="2800" i="1" dirty="0" err="1">
                <a:solidFill>
                  <a:srgbClr val="000000"/>
                </a:solidFill>
                <a:latin typeface="+mn-lt"/>
              </a:rPr>
              <a:t>to</a:t>
            </a:r>
            <a:r>
              <a:rPr lang="sv-SE" altLang="sv-SE" sz="2800" i="1" dirty="0">
                <a:solidFill>
                  <a:srgbClr val="000000"/>
                </a:solidFill>
                <a:latin typeface="+mn-lt"/>
              </a:rPr>
              <a:t> fix the </a:t>
            </a:r>
            <a:r>
              <a:rPr lang="sv-SE" altLang="sv-SE" sz="2800" i="1" dirty="0" err="1">
                <a:solidFill>
                  <a:srgbClr val="000000"/>
                </a:solidFill>
                <a:latin typeface="+mn-lt"/>
              </a:rPr>
              <a:t>taxpayer</a:t>
            </a:r>
            <a:r>
              <a:rPr lang="sv-SE" altLang="sv-SE" sz="2800" i="1" dirty="0">
                <a:solidFill>
                  <a:srgbClr val="000000"/>
                </a:solidFill>
                <a:latin typeface="+mn-lt"/>
              </a:rPr>
              <a:t>”</a:t>
            </a:r>
          </a:p>
        </p:txBody>
      </p:sp>
      <p:sp>
        <p:nvSpPr>
          <p:cNvPr id="18" name="Rektangel 17"/>
          <p:cNvSpPr/>
          <p:nvPr/>
        </p:nvSpPr>
        <p:spPr>
          <a:xfrm>
            <a:off x="5724525" y="4437063"/>
            <a:ext cx="3146425" cy="12239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sv-SE" altLang="sv-SE" sz="2800" dirty="0">
                <a:solidFill>
                  <a:srgbClr val="000000"/>
                </a:solidFill>
              </a:rPr>
              <a:t>Focus on the </a:t>
            </a:r>
            <a:r>
              <a:rPr lang="sv-SE" altLang="sv-SE" sz="2800" dirty="0" err="1">
                <a:solidFill>
                  <a:srgbClr val="000000"/>
                </a:solidFill>
              </a:rPr>
              <a:t>environment</a:t>
            </a:r>
            <a:endParaRPr lang="sv-SE" altLang="sv-SE" sz="2800" dirty="0">
              <a:solidFill>
                <a:srgbClr val="000000"/>
              </a:solidFill>
            </a:endParaRPr>
          </a:p>
        </p:txBody>
      </p:sp>
      <p:sp>
        <p:nvSpPr>
          <p:cNvPr id="2" name="Nedåtböjd 1"/>
          <p:cNvSpPr/>
          <p:nvPr/>
        </p:nvSpPr>
        <p:spPr>
          <a:xfrm>
            <a:off x="2124075" y="2852738"/>
            <a:ext cx="5472113" cy="158432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27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katteverket">
  <a:themeElements>
    <a:clrScheme name="SKV">
      <a:dk1>
        <a:sysClr val="windowText" lastClr="000000"/>
      </a:dk1>
      <a:lt1>
        <a:sysClr val="window" lastClr="FFFFFF"/>
      </a:lt1>
      <a:dk2>
        <a:srgbClr val="003366"/>
      </a:dk2>
      <a:lt2>
        <a:srgbClr val="FFCC00"/>
      </a:lt2>
      <a:accent1>
        <a:srgbClr val="8A7195"/>
      </a:accent1>
      <a:accent2>
        <a:srgbClr val="8BBEC8"/>
      </a:accent2>
      <a:accent3>
        <a:srgbClr val="DD9B36"/>
      </a:accent3>
      <a:accent4>
        <a:srgbClr val="A1C2E3"/>
      </a:accent4>
      <a:accent5>
        <a:srgbClr val="AE8453"/>
      </a:accent5>
      <a:accent6>
        <a:srgbClr val="168DC4"/>
      </a:accent6>
      <a:hlink>
        <a:srgbClr val="0000FF"/>
      </a:hlink>
      <a:folHlink>
        <a:srgbClr val="800080"/>
      </a:folHlink>
    </a:clrScheme>
    <a:fontScheme name="Skatteverket 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SKV Rosa">
      <a:srgbClr val="D390A0"/>
    </a:custClr>
  </a:custClrLst>
  <a:extLst>
    <a:ext uri="{05A4C25C-085E-4340-85A3-A5531E510DB2}">
      <thm15:themeFamily xmlns:thm15="http://schemas.microsoft.com/office/thememl/2012/main" xmlns="" name="Swedish Tax Agency.potx" id="{7387B637-8B2D-4618-904F-7B10A16A2BBB}" vid="{22A67225-3D82-466E-B4A7-208E3298713B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1130</TotalTime>
  <Words>385</Words>
  <Application>Microsoft Office PowerPoint</Application>
  <PresentationFormat>Presentación en pantalla (4:3)</PresentationFormat>
  <Paragraphs>118</Paragraphs>
  <Slides>19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Skatteverket</vt:lpstr>
      <vt:lpstr>Voluntary tax compliance</vt:lpstr>
      <vt:lpstr>Intangible values</vt:lpstr>
      <vt:lpstr>How do taxpayers perceive the Tax Agency?</vt:lpstr>
      <vt:lpstr>Presentación de PowerPoint</vt:lpstr>
      <vt:lpstr>Presentación de PowerPoint</vt:lpstr>
      <vt:lpstr>Examples</vt:lpstr>
      <vt:lpstr>Summary, our strategic approach</vt:lpstr>
      <vt:lpstr>Presentación de PowerPoint</vt:lpstr>
      <vt:lpstr>Focus shift</vt:lpstr>
      <vt:lpstr>..one size does not fit all!</vt:lpstr>
      <vt:lpstr>Presentación de PowerPoint</vt:lpstr>
      <vt:lpstr>How we work with changes – as it has turned out</vt:lpstr>
      <vt:lpstr>Moving from output to outcomes</vt:lpstr>
      <vt:lpstr>Measuring if the tax gap is increasing or decreasing</vt:lpstr>
      <vt:lpstr>Information levels in the tax information map</vt:lpstr>
      <vt:lpstr>Tax information map</vt:lpstr>
      <vt:lpstr>Combining different indicators</vt:lpstr>
      <vt:lpstr>Presentación de PowerPoint</vt:lpstr>
      <vt:lpstr>Macro level</vt:lpstr>
    </vt:vector>
  </TitlesOfParts>
  <Company>Skatteverket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Skatteverket</dc:creator>
  <cp:lastModifiedBy>Maria Luisa Dominguez Suarez</cp:lastModifiedBy>
  <cp:revision>78</cp:revision>
  <dcterms:created xsi:type="dcterms:W3CDTF">2013-02-19T11:46:49Z</dcterms:created>
  <dcterms:modified xsi:type="dcterms:W3CDTF">2015-06-22T15:57:25Z</dcterms:modified>
</cp:coreProperties>
</file>