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sldIdLst>
    <p:sldId id="256" r:id="rId2"/>
    <p:sldId id="257" r:id="rId3"/>
    <p:sldId id="274" r:id="rId4"/>
    <p:sldId id="258" r:id="rId5"/>
    <p:sldId id="259" r:id="rId6"/>
    <p:sldId id="260" r:id="rId7"/>
    <p:sldId id="261" r:id="rId8"/>
    <p:sldId id="27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2" r:id="rId19"/>
    <p:sldId id="273" r:id="rId20"/>
    <p:sldId id="275" r:id="rId21"/>
    <p:sldId id="276" r:id="rId2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77" d="100"/>
          <a:sy n="77" d="100"/>
        </p:scale>
        <p:origin x="-968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printerSettings" Target="printerSettings/printerSettings1.bin"/><Relationship Id="rId24" Type="http://schemas.openxmlformats.org/officeDocument/2006/relationships/presProps" Target="presProps.xml"/><Relationship Id="rId25" Type="http://schemas.openxmlformats.org/officeDocument/2006/relationships/viewProps" Target="viewProps.xml"/><Relationship Id="rId26" Type="http://schemas.openxmlformats.org/officeDocument/2006/relationships/theme" Target="theme/theme1.xml"/><Relationship Id="rId27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s-ES_tradnl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3FD794-C64D-A84A-B422-C298444915FB}" type="datetimeFigureOut">
              <a:rPr lang="en-US" smtClean="0"/>
              <a:t>16/11/14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57159-AAD3-C74E-A041-EF10A0B8AE0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3FD794-C64D-A84A-B422-C298444915FB}" type="datetimeFigureOut">
              <a:rPr lang="en-US" smtClean="0"/>
              <a:t>17/11/14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57159-AAD3-C74E-A041-EF10A0B8AE0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3FD794-C64D-A84A-B422-C298444915FB}" type="datetimeFigureOut">
              <a:rPr lang="en-US" smtClean="0"/>
              <a:t>17/11/14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57159-AAD3-C74E-A041-EF10A0B8AE0E}" type="slidenum">
              <a:rPr lang="en-US" smtClean="0"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s-ES_tradnl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3FD794-C64D-A84A-B422-C298444915FB}" type="datetimeFigureOut">
              <a:rPr lang="en-US" smtClean="0"/>
              <a:t>17/11/14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57159-AAD3-C74E-A041-EF10A0B8AE0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s-ES_tradnl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3FD794-C64D-A84A-B422-C298444915FB}" type="datetimeFigureOut">
              <a:rPr lang="en-US" smtClean="0"/>
              <a:t>17/11/14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57159-AAD3-C74E-A041-EF10A0B8AE0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3FD794-C64D-A84A-B422-C298444915FB}" type="datetimeFigureOut">
              <a:rPr lang="en-US" smtClean="0"/>
              <a:t>17/11/14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57159-AAD3-C74E-A041-EF10A0B8AE0E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3FD794-C64D-A84A-B422-C298444915FB}" type="datetimeFigureOut">
              <a:rPr lang="en-US" smtClean="0"/>
              <a:t>17/11/14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57159-AAD3-C74E-A041-EF10A0B8AE0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3FD794-C64D-A84A-B422-C298444915FB}" type="datetimeFigureOut">
              <a:rPr lang="en-US" smtClean="0"/>
              <a:t>17/11/14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57159-AAD3-C74E-A041-EF10A0B8AE0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3FD794-C64D-A84A-B422-C298444915FB}" type="datetimeFigureOut">
              <a:rPr lang="en-US" smtClean="0"/>
              <a:t>17/11/14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57159-AAD3-C74E-A041-EF10A0B8AE0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3FD794-C64D-A84A-B422-C298444915FB}" type="datetimeFigureOut">
              <a:rPr lang="en-US" smtClean="0"/>
              <a:t>17/11/14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57159-AAD3-C74E-A041-EF10A0B8AE0E}" type="slidenum">
              <a:rPr lang="en-US" smtClean="0"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s-ES_tradnl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s-ES_tradnl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3FD794-C64D-A84A-B422-C298444915FB}" type="datetimeFigureOut">
              <a:rPr lang="en-US" smtClean="0"/>
              <a:t>17/11/14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57159-AAD3-C74E-A041-EF10A0B8AE0E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_tradnl" smtClean="0"/>
              <a:t>Drag picture to placeholder or click icon to add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353FD794-C64D-A84A-B422-C298444915FB}" type="datetimeFigureOut">
              <a:rPr lang="en-US" smtClean="0"/>
              <a:t>16/11/14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07657159-AAD3-C74E-A041-EF10A0B8AE0E}" type="slidenum">
              <a:rPr lang="en-US" smtClean="0"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Est</a:t>
            </a:r>
            <a:r>
              <a:rPr lang="en-US" dirty="0" err="1" smtClean="0"/>
              <a:t>á</a:t>
            </a:r>
            <a:r>
              <a:rPr lang="en-US" dirty="0" err="1" smtClean="0"/>
              <a:t>ndares</a:t>
            </a:r>
            <a:r>
              <a:rPr lang="en-US" dirty="0" smtClean="0"/>
              <a:t> </a:t>
            </a:r>
            <a:r>
              <a:rPr lang="en-US" dirty="0" err="1" smtClean="0"/>
              <a:t>internacionales</a:t>
            </a:r>
            <a:r>
              <a:rPr lang="en-US" dirty="0" smtClean="0"/>
              <a:t> pueblos </a:t>
            </a:r>
            <a:r>
              <a:rPr lang="en-US" dirty="0" err="1" smtClean="0"/>
              <a:t>ind</a:t>
            </a:r>
            <a:r>
              <a:rPr lang="en-US" dirty="0" err="1" smtClean="0"/>
              <a:t>ígenas</a:t>
            </a:r>
            <a:r>
              <a:rPr lang="en-US" dirty="0" smtClean="0"/>
              <a:t>.</a:t>
            </a:r>
            <a:br>
              <a:rPr lang="en-US" dirty="0" smtClean="0"/>
            </a:br>
            <a:r>
              <a:rPr lang="en-US" dirty="0" err="1" smtClean="0"/>
              <a:t>Acceso</a:t>
            </a:r>
            <a:r>
              <a:rPr lang="en-US" dirty="0" smtClean="0"/>
              <a:t> a </a:t>
            </a:r>
            <a:r>
              <a:rPr lang="en-US" dirty="0" err="1" smtClean="0"/>
              <a:t>Justicia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Onajup-Eurosocial</a:t>
            </a:r>
            <a:endParaRPr lang="en-US" dirty="0" smtClean="0"/>
          </a:p>
          <a:p>
            <a:r>
              <a:rPr lang="en-US" dirty="0" err="1" smtClean="0"/>
              <a:t>Noviembre</a:t>
            </a:r>
            <a:r>
              <a:rPr lang="en-US" dirty="0" smtClean="0"/>
              <a:t> 2014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22273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Convenio</a:t>
            </a:r>
            <a:r>
              <a:rPr lang="en-US" dirty="0" smtClean="0"/>
              <a:t> No 169</a:t>
            </a:r>
          </a:p>
          <a:p>
            <a:pPr lvl="1"/>
            <a:r>
              <a:rPr lang="en-US" dirty="0" err="1" smtClean="0"/>
              <a:t>Pluralismo</a:t>
            </a:r>
            <a:r>
              <a:rPr lang="en-US" dirty="0" smtClean="0"/>
              <a:t> </a:t>
            </a:r>
            <a:r>
              <a:rPr lang="en-US" dirty="0" err="1" smtClean="0"/>
              <a:t>Jur</a:t>
            </a:r>
            <a:r>
              <a:rPr lang="en-US" dirty="0" err="1" smtClean="0"/>
              <a:t>ídico</a:t>
            </a:r>
            <a:endParaRPr lang="en-US" dirty="0" smtClean="0"/>
          </a:p>
          <a:p>
            <a:pPr lvl="2"/>
            <a:r>
              <a:rPr lang="en-US" dirty="0" smtClean="0"/>
              <a:t>Art. 8.2 (</a:t>
            </a:r>
            <a:r>
              <a:rPr lang="en-US" dirty="0" err="1" smtClean="0"/>
              <a:t>instituciones</a:t>
            </a:r>
            <a:r>
              <a:rPr lang="en-US" dirty="0" smtClean="0"/>
              <a:t> </a:t>
            </a:r>
            <a:r>
              <a:rPr lang="en-US" dirty="0" err="1" smtClean="0"/>
              <a:t>propias</a:t>
            </a:r>
            <a:r>
              <a:rPr lang="en-US" dirty="0" smtClean="0"/>
              <a:t>)</a:t>
            </a:r>
          </a:p>
          <a:p>
            <a:pPr lvl="2"/>
            <a:r>
              <a:rPr lang="en-US" dirty="0" smtClean="0"/>
              <a:t>Art. 9.1 (</a:t>
            </a:r>
            <a:r>
              <a:rPr lang="en-US" dirty="0" err="1" smtClean="0"/>
              <a:t>sistemas</a:t>
            </a:r>
            <a:r>
              <a:rPr lang="en-US" dirty="0" smtClean="0"/>
              <a:t> de </a:t>
            </a:r>
            <a:r>
              <a:rPr lang="en-US" dirty="0" err="1" smtClean="0"/>
              <a:t>justicia</a:t>
            </a:r>
            <a:r>
              <a:rPr lang="en-US" dirty="0" smtClean="0"/>
              <a:t>)</a:t>
            </a:r>
          </a:p>
          <a:p>
            <a:pPr lvl="1"/>
            <a:r>
              <a:rPr lang="en-US" dirty="0" err="1" smtClean="0"/>
              <a:t>Obligación</a:t>
            </a:r>
            <a:r>
              <a:rPr lang="en-US" dirty="0" smtClean="0"/>
              <a:t> de plan de </a:t>
            </a:r>
            <a:r>
              <a:rPr lang="en-US" dirty="0" err="1" smtClean="0"/>
              <a:t>salvaguardas</a:t>
            </a:r>
            <a:r>
              <a:rPr lang="en-US" dirty="0" smtClean="0"/>
              <a:t> e </a:t>
            </a:r>
            <a:r>
              <a:rPr lang="en-US" dirty="0" err="1" smtClean="0"/>
              <a:t>instituciones</a:t>
            </a:r>
            <a:r>
              <a:rPr lang="en-US" dirty="0" smtClean="0"/>
              <a:t> </a:t>
            </a:r>
            <a:r>
              <a:rPr lang="en-US" dirty="0" err="1" smtClean="0"/>
              <a:t>específicas</a:t>
            </a:r>
            <a:r>
              <a:rPr lang="en-US" dirty="0" smtClean="0"/>
              <a:t>. </a:t>
            </a:r>
          </a:p>
          <a:p>
            <a:pPr lvl="1"/>
            <a:r>
              <a:rPr lang="en-US" dirty="0" err="1" smtClean="0"/>
              <a:t>Flexibilidad</a:t>
            </a:r>
            <a:r>
              <a:rPr lang="en-US" dirty="0" smtClean="0"/>
              <a:t> en la </a:t>
            </a:r>
            <a:r>
              <a:rPr lang="en-US" dirty="0" err="1" smtClean="0"/>
              <a:t>aplicación</a:t>
            </a:r>
            <a:r>
              <a:rPr lang="en-US" dirty="0" smtClean="0"/>
              <a:t> de los </a:t>
            </a:r>
            <a:r>
              <a:rPr lang="en-US" dirty="0" err="1" smtClean="0"/>
              <a:t>mecanismos</a:t>
            </a:r>
            <a:r>
              <a:rPr lang="en-US" dirty="0" smtClean="0"/>
              <a:t>. 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Naciones</a:t>
            </a:r>
            <a:r>
              <a:rPr lang="en-US" dirty="0" smtClean="0"/>
              <a:t> </a:t>
            </a:r>
            <a:r>
              <a:rPr lang="en-US" dirty="0" err="1" smtClean="0"/>
              <a:t>Unidas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05207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sz="2800" dirty="0" err="1" smtClean="0"/>
              <a:t>Declaraci</a:t>
            </a:r>
            <a:r>
              <a:rPr lang="en-US" sz="2800" dirty="0" err="1" smtClean="0"/>
              <a:t>ón</a:t>
            </a:r>
            <a:r>
              <a:rPr lang="en-US" sz="2800" dirty="0"/>
              <a:t> </a:t>
            </a:r>
            <a:r>
              <a:rPr lang="en-US" sz="2800" dirty="0" err="1" smtClean="0"/>
              <a:t>sobre</a:t>
            </a:r>
            <a:r>
              <a:rPr lang="en-US" sz="2800" dirty="0" smtClean="0"/>
              <a:t> </a:t>
            </a:r>
            <a:r>
              <a:rPr lang="en-US" sz="2800" dirty="0" err="1" smtClean="0"/>
              <a:t>derechos</a:t>
            </a:r>
            <a:r>
              <a:rPr lang="en-US" sz="2800" dirty="0" smtClean="0"/>
              <a:t> de pueblos </a:t>
            </a:r>
            <a:r>
              <a:rPr lang="en-US" sz="2800" dirty="0" err="1" smtClean="0"/>
              <a:t>indígenas</a:t>
            </a:r>
            <a:endParaRPr lang="en-US" sz="2800" dirty="0" smtClean="0"/>
          </a:p>
          <a:p>
            <a:pPr lvl="1"/>
            <a:r>
              <a:rPr lang="en-US" sz="2400" dirty="0" smtClean="0"/>
              <a:t>Plasma la </a:t>
            </a:r>
            <a:r>
              <a:rPr lang="en-US" sz="2400" dirty="0" err="1" smtClean="0"/>
              <a:t>evolución</a:t>
            </a:r>
            <a:r>
              <a:rPr lang="en-US" sz="2400" dirty="0" smtClean="0"/>
              <a:t> del </a:t>
            </a:r>
            <a:r>
              <a:rPr lang="en-US" sz="2400" dirty="0" err="1" smtClean="0"/>
              <a:t>derecho</a:t>
            </a:r>
            <a:r>
              <a:rPr lang="en-US" sz="2400" dirty="0" smtClean="0"/>
              <a:t> </a:t>
            </a:r>
            <a:r>
              <a:rPr lang="en-US" sz="2400" dirty="0" err="1" smtClean="0"/>
              <a:t>desde</a:t>
            </a:r>
            <a:r>
              <a:rPr lang="en-US" sz="2400" dirty="0" smtClean="0"/>
              <a:t> 1989 hasta 2007. </a:t>
            </a:r>
          </a:p>
          <a:p>
            <a:pPr lvl="1"/>
            <a:r>
              <a:rPr lang="en-US" sz="2400" dirty="0" smtClean="0"/>
              <a:t>Solo 11 </a:t>
            </a:r>
            <a:r>
              <a:rPr lang="en-US" sz="2400" dirty="0" err="1" smtClean="0"/>
              <a:t>abstenciones</a:t>
            </a:r>
            <a:r>
              <a:rPr lang="en-US" sz="2400" dirty="0" smtClean="0"/>
              <a:t> en AG. </a:t>
            </a:r>
          </a:p>
          <a:p>
            <a:pPr lvl="2"/>
            <a:r>
              <a:rPr lang="en-US" dirty="0" smtClean="0"/>
              <a:t>En </a:t>
            </a:r>
            <a:r>
              <a:rPr lang="en-US" dirty="0" err="1" smtClean="0"/>
              <a:t>América</a:t>
            </a:r>
            <a:r>
              <a:rPr lang="en-US" dirty="0" smtClean="0"/>
              <a:t> Colombia. </a:t>
            </a:r>
            <a:endParaRPr lang="en-US" dirty="0"/>
          </a:p>
          <a:p>
            <a:pPr lvl="3"/>
            <a:r>
              <a:rPr lang="en-US" sz="2400" dirty="0" smtClean="0"/>
              <a:t>No </a:t>
            </a:r>
            <a:r>
              <a:rPr lang="en-US" sz="2400" dirty="0" err="1" smtClean="0"/>
              <a:t>aceptaba</a:t>
            </a:r>
            <a:r>
              <a:rPr lang="en-US" sz="2400" dirty="0" smtClean="0"/>
              <a:t> el </a:t>
            </a:r>
            <a:r>
              <a:rPr lang="en-US" sz="2400" dirty="0" err="1" smtClean="0"/>
              <a:t>consentimiento</a:t>
            </a:r>
            <a:endParaRPr lang="en-US" sz="2400" dirty="0" smtClean="0"/>
          </a:p>
          <a:p>
            <a:pPr lvl="3"/>
            <a:r>
              <a:rPr lang="en-US" sz="2400" dirty="0" smtClean="0"/>
              <a:t>No </a:t>
            </a:r>
            <a:r>
              <a:rPr lang="en-US" sz="2400" dirty="0" err="1" smtClean="0"/>
              <a:t>aceptaba</a:t>
            </a:r>
            <a:r>
              <a:rPr lang="en-US" sz="2400" dirty="0" smtClean="0"/>
              <a:t> </a:t>
            </a:r>
            <a:r>
              <a:rPr lang="en-US" sz="2400" dirty="0" err="1" smtClean="0"/>
              <a:t>limitación</a:t>
            </a:r>
            <a:r>
              <a:rPr lang="en-US" sz="2400" dirty="0" smtClean="0"/>
              <a:t> de la </a:t>
            </a:r>
            <a:r>
              <a:rPr lang="en-US" sz="2400" dirty="0" err="1" smtClean="0"/>
              <a:t>presencia</a:t>
            </a:r>
            <a:r>
              <a:rPr lang="en-US" sz="2400" dirty="0" smtClean="0"/>
              <a:t> </a:t>
            </a:r>
            <a:r>
              <a:rPr lang="en-US" sz="2400" dirty="0" err="1" smtClean="0"/>
              <a:t>militar</a:t>
            </a:r>
            <a:r>
              <a:rPr lang="en-US" sz="2400" dirty="0" smtClean="0"/>
              <a:t> en </a:t>
            </a:r>
            <a:r>
              <a:rPr lang="en-US" sz="2400" dirty="0" err="1" smtClean="0"/>
              <a:t>territorios</a:t>
            </a:r>
            <a:r>
              <a:rPr lang="en-US" sz="2400" dirty="0" smtClean="0"/>
              <a:t>. </a:t>
            </a:r>
          </a:p>
          <a:p>
            <a:pPr lvl="1"/>
            <a:r>
              <a:rPr lang="en-US" sz="2400" dirty="0" smtClean="0"/>
              <a:t>Los 4 </a:t>
            </a:r>
            <a:r>
              <a:rPr lang="en-US" sz="2400" dirty="0" err="1" smtClean="0"/>
              <a:t>votos</a:t>
            </a:r>
            <a:r>
              <a:rPr lang="en-US" sz="2400" dirty="0" smtClean="0"/>
              <a:t> en contra </a:t>
            </a:r>
            <a:r>
              <a:rPr lang="en-US" sz="2400" dirty="0" err="1" smtClean="0"/>
              <a:t>han</a:t>
            </a:r>
            <a:r>
              <a:rPr lang="en-US" sz="2400" dirty="0" smtClean="0"/>
              <a:t> </a:t>
            </a:r>
            <a:r>
              <a:rPr lang="en-US" sz="2400" dirty="0" err="1" smtClean="0"/>
              <a:t>rectificado</a:t>
            </a:r>
            <a:r>
              <a:rPr lang="en-US" sz="2400" dirty="0" smtClean="0"/>
              <a:t>.</a:t>
            </a:r>
          </a:p>
          <a:p>
            <a:pPr lvl="2"/>
            <a:r>
              <a:rPr lang="en-US" sz="2000" dirty="0" smtClean="0"/>
              <a:t>EEUU, </a:t>
            </a:r>
            <a:r>
              <a:rPr lang="en-US" sz="2000" dirty="0" err="1" smtClean="0"/>
              <a:t>Canadá</a:t>
            </a:r>
            <a:r>
              <a:rPr lang="en-US" sz="2000" dirty="0" smtClean="0"/>
              <a:t>, Australia y Nueva </a:t>
            </a:r>
            <a:r>
              <a:rPr lang="en-US" sz="2000" dirty="0" err="1" smtClean="0"/>
              <a:t>Zelanza</a:t>
            </a:r>
            <a:endParaRPr lang="en-US" sz="20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Naciones</a:t>
            </a:r>
            <a:r>
              <a:rPr lang="en-US" dirty="0" smtClean="0"/>
              <a:t> </a:t>
            </a:r>
            <a:r>
              <a:rPr lang="en-US" dirty="0" err="1" smtClean="0"/>
              <a:t>Unidas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89130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Declaración</a:t>
            </a:r>
            <a:r>
              <a:rPr lang="en-US" dirty="0" smtClean="0"/>
              <a:t> </a:t>
            </a:r>
            <a:r>
              <a:rPr lang="en-US" dirty="0" err="1" smtClean="0"/>
              <a:t>sobre</a:t>
            </a:r>
            <a:r>
              <a:rPr lang="en-US" dirty="0" smtClean="0"/>
              <a:t> </a:t>
            </a:r>
            <a:r>
              <a:rPr lang="en-US" dirty="0" err="1" smtClean="0"/>
              <a:t>derechos</a:t>
            </a:r>
            <a:r>
              <a:rPr lang="en-US" dirty="0" smtClean="0"/>
              <a:t> de pueblos </a:t>
            </a:r>
            <a:r>
              <a:rPr lang="en-US" dirty="0" err="1" smtClean="0"/>
              <a:t>indígenas</a:t>
            </a:r>
            <a:endParaRPr lang="en-US" dirty="0" smtClean="0"/>
          </a:p>
          <a:p>
            <a:pPr lvl="1"/>
            <a:r>
              <a:rPr lang="en-US" dirty="0" err="1" smtClean="0"/>
              <a:t>Importante</a:t>
            </a:r>
            <a:r>
              <a:rPr lang="en-US" dirty="0" smtClean="0"/>
              <a:t> </a:t>
            </a:r>
            <a:r>
              <a:rPr lang="en-US" dirty="0" err="1" smtClean="0"/>
              <a:t>avance</a:t>
            </a:r>
            <a:r>
              <a:rPr lang="en-US" dirty="0" smtClean="0"/>
              <a:t> en </a:t>
            </a:r>
            <a:r>
              <a:rPr lang="en-US" dirty="0" err="1" smtClean="0"/>
              <a:t>derechos</a:t>
            </a:r>
            <a:endParaRPr lang="en-US" dirty="0" smtClean="0"/>
          </a:p>
          <a:p>
            <a:pPr lvl="2"/>
            <a:r>
              <a:rPr lang="en-US" dirty="0" err="1" smtClean="0"/>
              <a:t>Autodeterminación</a:t>
            </a:r>
            <a:endParaRPr lang="en-US" dirty="0" smtClean="0"/>
          </a:p>
          <a:p>
            <a:pPr lvl="2"/>
            <a:r>
              <a:rPr lang="en-US" dirty="0" err="1" smtClean="0"/>
              <a:t>Propiedad</a:t>
            </a:r>
            <a:r>
              <a:rPr lang="en-US" dirty="0" smtClean="0"/>
              <a:t> </a:t>
            </a:r>
            <a:r>
              <a:rPr lang="en-US" dirty="0" err="1" smtClean="0"/>
              <a:t>territorios</a:t>
            </a:r>
            <a:r>
              <a:rPr lang="en-US" dirty="0" smtClean="0"/>
              <a:t> y </a:t>
            </a:r>
            <a:r>
              <a:rPr lang="en-US" dirty="0" err="1" smtClean="0"/>
              <a:t>recursos</a:t>
            </a:r>
            <a:r>
              <a:rPr lang="en-US" dirty="0" smtClean="0"/>
              <a:t> </a:t>
            </a:r>
            <a:r>
              <a:rPr lang="en-US" dirty="0" err="1" smtClean="0"/>
              <a:t>naturales</a:t>
            </a:r>
            <a:endParaRPr lang="en-US" dirty="0" smtClean="0"/>
          </a:p>
          <a:p>
            <a:pPr lvl="2"/>
            <a:r>
              <a:rPr lang="en-US" dirty="0" err="1" smtClean="0"/>
              <a:t>Consulta</a:t>
            </a:r>
            <a:r>
              <a:rPr lang="en-US" dirty="0" smtClean="0"/>
              <a:t> y </a:t>
            </a:r>
            <a:r>
              <a:rPr lang="en-US" dirty="0" err="1" smtClean="0"/>
              <a:t>consentimiento</a:t>
            </a:r>
            <a:endParaRPr lang="en-US" dirty="0"/>
          </a:p>
          <a:p>
            <a:pPr lvl="2"/>
            <a:r>
              <a:rPr lang="en-US" dirty="0" err="1" smtClean="0"/>
              <a:t>Desarrollo</a:t>
            </a:r>
            <a:r>
              <a:rPr lang="en-US" dirty="0" smtClean="0"/>
              <a:t> </a:t>
            </a:r>
            <a:r>
              <a:rPr lang="en-US" dirty="0" err="1" smtClean="0"/>
              <a:t>propio</a:t>
            </a:r>
            <a:endParaRPr lang="en-US" dirty="0" smtClean="0"/>
          </a:p>
          <a:p>
            <a:pPr lvl="1"/>
            <a:r>
              <a:rPr lang="en-US" dirty="0" err="1" smtClean="0"/>
              <a:t>Pluralismo</a:t>
            </a:r>
            <a:r>
              <a:rPr lang="en-US" dirty="0" smtClean="0"/>
              <a:t> </a:t>
            </a:r>
            <a:r>
              <a:rPr lang="en-US" dirty="0" err="1" smtClean="0"/>
              <a:t>Jurídico</a:t>
            </a:r>
            <a:r>
              <a:rPr lang="en-US" dirty="0" smtClean="0"/>
              <a:t> </a:t>
            </a:r>
            <a:r>
              <a:rPr lang="en-US" dirty="0" err="1" smtClean="0"/>
              <a:t>fortalecido</a:t>
            </a:r>
            <a:r>
              <a:rPr lang="en-US" dirty="0" smtClean="0"/>
              <a:t> con </a:t>
            </a:r>
            <a:r>
              <a:rPr lang="en-US" dirty="0" err="1" smtClean="0"/>
              <a:t>autodeterminación</a:t>
            </a:r>
            <a:r>
              <a:rPr lang="en-US" dirty="0" smtClean="0"/>
              <a:t> </a:t>
            </a:r>
          </a:p>
          <a:p>
            <a:pPr lvl="2"/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Naciones</a:t>
            </a:r>
            <a:r>
              <a:rPr lang="en-US" dirty="0" smtClean="0"/>
              <a:t> </a:t>
            </a:r>
            <a:r>
              <a:rPr lang="en-US" dirty="0" err="1" smtClean="0"/>
              <a:t>Unidas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06468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Declaración</a:t>
            </a:r>
            <a:r>
              <a:rPr lang="en-US" dirty="0" smtClean="0"/>
              <a:t> </a:t>
            </a:r>
            <a:r>
              <a:rPr lang="en-US" dirty="0" err="1" smtClean="0"/>
              <a:t>sobre</a:t>
            </a:r>
            <a:r>
              <a:rPr lang="en-US" dirty="0" smtClean="0"/>
              <a:t> </a:t>
            </a:r>
            <a:r>
              <a:rPr lang="en-US" dirty="0" err="1" smtClean="0"/>
              <a:t>derechos</a:t>
            </a:r>
            <a:r>
              <a:rPr lang="en-US" dirty="0" smtClean="0"/>
              <a:t> de pueblos </a:t>
            </a:r>
            <a:r>
              <a:rPr lang="en-US" dirty="0" err="1" smtClean="0"/>
              <a:t>indígenas</a:t>
            </a:r>
            <a:endParaRPr lang="en-US" dirty="0" smtClean="0"/>
          </a:p>
          <a:p>
            <a:pPr lvl="1"/>
            <a:r>
              <a:rPr lang="en-US" dirty="0" smtClean="0"/>
              <a:t>¿</a:t>
            </a:r>
            <a:r>
              <a:rPr lang="en-US" dirty="0" err="1" smtClean="0"/>
              <a:t>Es</a:t>
            </a:r>
            <a:r>
              <a:rPr lang="en-US" dirty="0" smtClean="0"/>
              <a:t> </a:t>
            </a:r>
            <a:r>
              <a:rPr lang="en-US" dirty="0" err="1" smtClean="0"/>
              <a:t>Vinculante</a:t>
            </a:r>
            <a:r>
              <a:rPr lang="en-US" dirty="0" smtClean="0"/>
              <a:t> </a:t>
            </a:r>
            <a:r>
              <a:rPr lang="en-US" dirty="0" err="1" smtClean="0"/>
              <a:t>jur</a:t>
            </a:r>
            <a:r>
              <a:rPr lang="en-US" dirty="0" err="1" smtClean="0"/>
              <a:t>ídicamente</a:t>
            </a:r>
            <a:r>
              <a:rPr lang="en-US" dirty="0" smtClean="0"/>
              <a:t>?</a:t>
            </a:r>
          </a:p>
          <a:p>
            <a:pPr lvl="2"/>
            <a:r>
              <a:rPr lang="en-US" dirty="0" smtClean="0"/>
              <a:t>Art. </a:t>
            </a:r>
            <a:r>
              <a:rPr lang="en-US" dirty="0" smtClean="0"/>
              <a:t>42. </a:t>
            </a:r>
          </a:p>
          <a:p>
            <a:pPr lvl="2"/>
            <a:r>
              <a:rPr lang="en-US" dirty="0" err="1" smtClean="0"/>
              <a:t>Declaraciones</a:t>
            </a:r>
            <a:r>
              <a:rPr lang="en-US" dirty="0" smtClean="0"/>
              <a:t> del Relator</a:t>
            </a:r>
          </a:p>
          <a:p>
            <a:pPr lvl="2"/>
            <a:r>
              <a:rPr lang="en-US" dirty="0" err="1" smtClean="0"/>
              <a:t>Sentencia</a:t>
            </a:r>
            <a:r>
              <a:rPr lang="en-US" dirty="0" smtClean="0"/>
              <a:t> </a:t>
            </a:r>
            <a:r>
              <a:rPr lang="en-US" dirty="0" err="1" smtClean="0"/>
              <a:t>Saramaka</a:t>
            </a:r>
            <a:r>
              <a:rPr lang="en-US" dirty="0" smtClean="0"/>
              <a:t> (2007) Corte </a:t>
            </a:r>
            <a:r>
              <a:rPr lang="en-US" dirty="0" err="1" smtClean="0"/>
              <a:t>Interamericana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Naciones</a:t>
            </a:r>
            <a:r>
              <a:rPr lang="en-US" dirty="0" smtClean="0"/>
              <a:t> </a:t>
            </a:r>
            <a:r>
              <a:rPr lang="en-US" dirty="0" err="1" smtClean="0"/>
              <a:t>Unidas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39596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Ha </a:t>
            </a:r>
            <a:r>
              <a:rPr lang="en-US" dirty="0" err="1" smtClean="0"/>
              <a:t>jugado</a:t>
            </a:r>
            <a:r>
              <a:rPr lang="en-US" dirty="0" smtClean="0"/>
              <a:t> un </a:t>
            </a:r>
            <a:r>
              <a:rPr lang="en-US" dirty="0" err="1" smtClean="0"/>
              <a:t>papel</a:t>
            </a:r>
            <a:r>
              <a:rPr lang="en-US" dirty="0" smtClean="0"/>
              <a:t> </a:t>
            </a:r>
            <a:r>
              <a:rPr lang="en-US" dirty="0" err="1" smtClean="0"/>
              <a:t>muy</a:t>
            </a:r>
            <a:r>
              <a:rPr lang="en-US" dirty="0" smtClean="0"/>
              <a:t> </a:t>
            </a:r>
            <a:r>
              <a:rPr lang="en-US" dirty="0" err="1" smtClean="0"/>
              <a:t>relevante</a:t>
            </a:r>
            <a:r>
              <a:rPr lang="en-US" dirty="0" smtClean="0"/>
              <a:t> </a:t>
            </a:r>
            <a:r>
              <a:rPr lang="en-US" dirty="0" err="1" smtClean="0"/>
              <a:t>desde</a:t>
            </a:r>
            <a:r>
              <a:rPr lang="en-US" dirty="0" smtClean="0"/>
              <a:t> </a:t>
            </a:r>
            <a:r>
              <a:rPr lang="en-US" dirty="0" err="1" smtClean="0"/>
              <a:t>su</a:t>
            </a:r>
            <a:r>
              <a:rPr lang="en-US" dirty="0" smtClean="0"/>
              <a:t> </a:t>
            </a:r>
            <a:r>
              <a:rPr lang="en-US" dirty="0" err="1" smtClean="0"/>
              <a:t>creaci</a:t>
            </a:r>
            <a:r>
              <a:rPr lang="en-US" dirty="0" err="1" smtClean="0"/>
              <a:t>ón</a:t>
            </a:r>
            <a:endParaRPr lang="en-US" dirty="0" smtClean="0"/>
          </a:p>
          <a:p>
            <a:r>
              <a:rPr lang="en-US" dirty="0" err="1" smtClean="0"/>
              <a:t>Especialmente</a:t>
            </a:r>
            <a:r>
              <a:rPr lang="en-US" dirty="0" smtClean="0"/>
              <a:t> en:</a:t>
            </a:r>
          </a:p>
          <a:p>
            <a:pPr lvl="1"/>
            <a:r>
              <a:rPr lang="en-US" dirty="0" err="1" smtClean="0"/>
              <a:t>Derechos</a:t>
            </a:r>
            <a:r>
              <a:rPr lang="en-US" dirty="0" smtClean="0"/>
              <a:t> </a:t>
            </a:r>
            <a:r>
              <a:rPr lang="en-US" dirty="0" err="1" smtClean="0"/>
              <a:t>territoriales</a:t>
            </a:r>
            <a:endParaRPr lang="en-US" dirty="0" smtClean="0"/>
          </a:p>
          <a:p>
            <a:pPr lvl="1"/>
            <a:r>
              <a:rPr lang="en-US" dirty="0" err="1" smtClean="0"/>
              <a:t>Consulta</a:t>
            </a:r>
            <a:r>
              <a:rPr lang="en-US" dirty="0"/>
              <a:t> </a:t>
            </a:r>
            <a:r>
              <a:rPr lang="en-US" dirty="0" smtClean="0"/>
              <a:t>y </a:t>
            </a:r>
            <a:r>
              <a:rPr lang="en-US" dirty="0" err="1" smtClean="0"/>
              <a:t>participación</a:t>
            </a:r>
            <a:endParaRPr lang="en-US" dirty="0" smtClean="0"/>
          </a:p>
          <a:p>
            <a:pPr lvl="1"/>
            <a:r>
              <a:rPr lang="en-US" dirty="0" err="1" smtClean="0"/>
              <a:t>Violencia</a:t>
            </a:r>
            <a:r>
              <a:rPr lang="en-US" dirty="0" smtClean="0"/>
              <a:t> e </a:t>
            </a:r>
            <a:r>
              <a:rPr lang="en-US" dirty="0" err="1" smtClean="0"/>
              <a:t>impunidad</a:t>
            </a:r>
            <a:endParaRPr lang="en-US" dirty="0" smtClean="0"/>
          </a:p>
          <a:p>
            <a:pPr lvl="1"/>
            <a:r>
              <a:rPr lang="en-US" dirty="0" err="1" smtClean="0"/>
              <a:t>Participación</a:t>
            </a:r>
            <a:r>
              <a:rPr lang="en-US" dirty="0" smtClean="0"/>
              <a:t> </a:t>
            </a:r>
            <a:r>
              <a:rPr lang="en-US" dirty="0" err="1" smtClean="0"/>
              <a:t>política</a:t>
            </a:r>
            <a:endParaRPr lang="en-US" dirty="0" smtClean="0"/>
          </a:p>
          <a:p>
            <a:pPr lvl="1"/>
            <a:r>
              <a:rPr lang="en-US" dirty="0" err="1" smtClean="0"/>
              <a:t>Desarrollo</a:t>
            </a:r>
            <a:r>
              <a:rPr lang="en-US" dirty="0" smtClean="0"/>
              <a:t> de </a:t>
            </a:r>
            <a:r>
              <a:rPr lang="en-US" dirty="0" err="1" smtClean="0"/>
              <a:t>Jurisprudencia</a:t>
            </a:r>
            <a:r>
              <a:rPr lang="en-US" dirty="0" smtClean="0"/>
              <a:t>. </a:t>
            </a:r>
          </a:p>
          <a:p>
            <a:pPr lvl="2"/>
            <a:r>
              <a:rPr lang="en-US" dirty="0" err="1" smtClean="0"/>
              <a:t>Clausula</a:t>
            </a:r>
            <a:r>
              <a:rPr lang="en-US" dirty="0" smtClean="0"/>
              <a:t> de </a:t>
            </a:r>
            <a:r>
              <a:rPr lang="en-US" dirty="0" err="1" smtClean="0"/>
              <a:t>Competencia</a:t>
            </a:r>
            <a:r>
              <a:rPr lang="en-US" dirty="0" smtClean="0"/>
              <a:t>. 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Sistema</a:t>
            </a:r>
            <a:r>
              <a:rPr lang="en-US" dirty="0" smtClean="0"/>
              <a:t> </a:t>
            </a:r>
            <a:r>
              <a:rPr lang="en-US" dirty="0" err="1" smtClean="0"/>
              <a:t>Interamericano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92860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just"/>
            <a:r>
              <a:rPr lang="es-ES_tradnl" sz="2400" baseline="30000" dirty="0" smtClean="0"/>
              <a:t>La CIDH establece “</a:t>
            </a:r>
            <a:r>
              <a:rPr lang="es-ES_tradnl" sz="2400" i="1" baseline="30000" dirty="0" smtClean="0"/>
              <a:t>los principios jurídicos internacionales generales aplicables en el contexto de los derechos humanos de los indígenas: </a:t>
            </a:r>
          </a:p>
          <a:p>
            <a:pPr marL="0" indent="0" algn="just">
              <a:buNone/>
            </a:pPr>
            <a:endParaRPr lang="es-ES_tradnl" sz="2400" i="1" baseline="30000" dirty="0" smtClean="0"/>
          </a:p>
          <a:p>
            <a:pPr lvl="1" algn="just"/>
            <a:r>
              <a:rPr lang="es-ES_tradnl" sz="2400" i="1" baseline="30000" dirty="0" smtClean="0"/>
              <a:t>el derecho al reconocimiento legal de sus formas de control, propiedad, uso y usufructo de los territorios y bienes;  </a:t>
            </a:r>
          </a:p>
          <a:p>
            <a:pPr lvl="1" algn="just"/>
            <a:r>
              <a:rPr lang="es-ES_tradnl" sz="2400" i="1" baseline="30000" dirty="0" smtClean="0"/>
              <a:t>el reconocimiento de su derecho de propiedad y posesión con respecto a tierras, territorios y recursos que han ocupado históricamente</a:t>
            </a:r>
          </a:p>
          <a:p>
            <a:pPr lvl="1" algn="just"/>
            <a:r>
              <a:rPr lang="es-ES_tradnl" sz="2400" i="1" baseline="30000" dirty="0" smtClean="0"/>
              <a:t> el reconocimiento por los Estados de los títulos permanentes e inalienables de los</a:t>
            </a:r>
            <a:r>
              <a:rPr lang="es-ES_tradnl" sz="2400" baseline="30000" dirty="0" smtClean="0"/>
              <a:t> </a:t>
            </a:r>
            <a:r>
              <a:rPr lang="es-ES_tradnl" sz="2400" i="1" baseline="30000" dirty="0" smtClean="0"/>
              <a:t>pueblos indígenas y a que ese título sea modificado únicamente por consentimiento mutuo entre el Estado y el pueblo indígena respectivo cuando</a:t>
            </a:r>
          </a:p>
          <a:p>
            <a:pPr marL="457200" lvl="1" indent="0" algn="just">
              <a:buNone/>
            </a:pPr>
            <a:endParaRPr lang="es-ES_tradnl" sz="2400" i="1" baseline="30000" dirty="0" smtClean="0"/>
          </a:p>
          <a:p>
            <a:pPr marL="457200" lvl="1" indent="0" algn="just">
              <a:buNone/>
            </a:pPr>
            <a:endParaRPr lang="es-ES_tradnl" sz="2400" i="1" baseline="30000" dirty="0" smtClean="0"/>
          </a:p>
          <a:p>
            <a:pPr marL="457200" lvl="1" indent="0" algn="just">
              <a:buNone/>
            </a:pPr>
            <a:r>
              <a:rPr lang="es-ES_tradnl" sz="2400" i="1" baseline="30000" dirty="0" smtClean="0"/>
              <a:t> </a:t>
            </a:r>
            <a:r>
              <a:rPr lang="es-ES_tradnl" sz="2400" baseline="30000" dirty="0" smtClean="0"/>
              <a:t>CIDH </a:t>
            </a:r>
            <a:r>
              <a:rPr lang="es-ES_tradnl" sz="2400" i="1" baseline="30000" dirty="0" smtClean="0"/>
              <a:t>Mary y </a:t>
            </a:r>
            <a:r>
              <a:rPr lang="es-ES_tradnl" sz="2400" i="1" baseline="30000" dirty="0" err="1" smtClean="0"/>
              <a:t>Carrie</a:t>
            </a:r>
            <a:r>
              <a:rPr lang="es-ES_tradnl" sz="2400" i="1" baseline="30000" dirty="0" smtClean="0"/>
              <a:t> </a:t>
            </a:r>
            <a:r>
              <a:rPr lang="es-ES_tradnl" sz="2400" i="1" baseline="30000" dirty="0" err="1" smtClean="0"/>
              <a:t>Dann</a:t>
            </a:r>
            <a:r>
              <a:rPr lang="es-ES_tradnl" sz="2400" baseline="30000" dirty="0" smtClean="0"/>
              <a:t>, Caso 11.140 (Estados Unidos), Informe No. 75/02, decisión sobre el fondo de 27 de diciembre de 2002, OEA/Ser./L/V/II.114 Doc. 5 </a:t>
            </a:r>
            <a:r>
              <a:rPr lang="es-ES_tradnl" sz="2400" baseline="30000" dirty="0" err="1" smtClean="0"/>
              <a:t>rev.</a:t>
            </a:r>
            <a:r>
              <a:rPr lang="es-ES_tradnl" sz="2400" baseline="30000" dirty="0" smtClean="0"/>
              <a:t> (2003) 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Sistema</a:t>
            </a:r>
            <a:r>
              <a:rPr lang="en-US" dirty="0" smtClean="0"/>
              <a:t> </a:t>
            </a:r>
            <a:r>
              <a:rPr lang="en-US" dirty="0" err="1" smtClean="0"/>
              <a:t>Interamericano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70140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s-ES_tradnl" dirty="0" smtClean="0"/>
              <a:t>Sentencias de la Corte Interamericana</a:t>
            </a:r>
          </a:p>
          <a:p>
            <a:pPr lvl="1" algn="just"/>
            <a:r>
              <a:rPr lang="es-ES_tradnl" sz="2400" dirty="0" err="1" smtClean="0"/>
              <a:t>Awas</a:t>
            </a:r>
            <a:r>
              <a:rPr lang="es-ES_tradnl" sz="2400" dirty="0" smtClean="0"/>
              <a:t> </a:t>
            </a:r>
            <a:r>
              <a:rPr lang="es-ES_tradnl" sz="2400" dirty="0" err="1" smtClean="0"/>
              <a:t>Tingni</a:t>
            </a:r>
            <a:r>
              <a:rPr lang="es-ES_tradnl" sz="2400" dirty="0" smtClean="0"/>
              <a:t> Vs Nicaragua</a:t>
            </a:r>
          </a:p>
          <a:p>
            <a:pPr lvl="1" algn="just"/>
            <a:r>
              <a:rPr lang="es-ES_tradnl" sz="2400" dirty="0" err="1" smtClean="0"/>
              <a:t>Yakye</a:t>
            </a:r>
            <a:r>
              <a:rPr lang="es-ES_tradnl" sz="2400" dirty="0" smtClean="0"/>
              <a:t> </a:t>
            </a:r>
            <a:r>
              <a:rPr lang="es-ES_tradnl" sz="2400" dirty="0" err="1" smtClean="0"/>
              <a:t>Sxa</a:t>
            </a:r>
            <a:r>
              <a:rPr lang="es-ES_tradnl" sz="2400" dirty="0" smtClean="0"/>
              <a:t> Vs. Paraguay</a:t>
            </a:r>
          </a:p>
          <a:p>
            <a:pPr lvl="1" algn="just"/>
            <a:r>
              <a:rPr lang="es-ES_tradnl" sz="2400" i="1" dirty="0" err="1" smtClean="0"/>
              <a:t>Sawhoyamaxa</a:t>
            </a:r>
            <a:r>
              <a:rPr lang="es-ES_tradnl" sz="2400" dirty="0" smtClean="0">
                <a:effectLst/>
              </a:rPr>
              <a:t> Vs. Paraguay </a:t>
            </a:r>
          </a:p>
          <a:p>
            <a:pPr lvl="1" algn="just"/>
            <a:r>
              <a:rPr lang="es-ES_tradnl" sz="2400" dirty="0" err="1" smtClean="0"/>
              <a:t>Xakmok</a:t>
            </a:r>
            <a:r>
              <a:rPr lang="es-ES_tradnl" sz="2400" dirty="0" smtClean="0"/>
              <a:t> </a:t>
            </a:r>
            <a:r>
              <a:rPr lang="es-ES_tradnl" sz="2400" dirty="0" err="1" smtClean="0"/>
              <a:t>khase</a:t>
            </a:r>
            <a:r>
              <a:rPr lang="es-ES_tradnl" sz="2400" dirty="0" smtClean="0"/>
              <a:t> Vs. Paraguay </a:t>
            </a:r>
          </a:p>
          <a:p>
            <a:pPr lvl="1" algn="just"/>
            <a:r>
              <a:rPr lang="es-ES_tradnl" sz="2400" dirty="0" err="1" smtClean="0"/>
              <a:t>Moniwana</a:t>
            </a:r>
            <a:r>
              <a:rPr lang="es-ES_tradnl" sz="2400" dirty="0" smtClean="0"/>
              <a:t> Vs. Surinam </a:t>
            </a:r>
          </a:p>
          <a:p>
            <a:pPr lvl="1" algn="just"/>
            <a:r>
              <a:rPr lang="es-ES_tradnl" sz="2400" dirty="0" err="1" smtClean="0"/>
              <a:t>Saramaka</a:t>
            </a:r>
            <a:r>
              <a:rPr lang="es-ES_tradnl" sz="2400" dirty="0" smtClean="0"/>
              <a:t> Vs. Surinam </a:t>
            </a:r>
          </a:p>
          <a:p>
            <a:pPr lvl="1" algn="just"/>
            <a:r>
              <a:rPr lang="es-ES_tradnl" sz="2400" dirty="0" err="1" smtClean="0"/>
              <a:t>Sarayaku</a:t>
            </a:r>
            <a:r>
              <a:rPr lang="es-ES_tradnl" sz="2400" dirty="0" smtClean="0"/>
              <a:t> Vs. Ecuador </a:t>
            </a:r>
          </a:p>
          <a:p>
            <a:pPr lvl="1" algn="just"/>
            <a:r>
              <a:rPr lang="es-ES_tradnl" sz="2400" dirty="0" err="1" smtClean="0"/>
              <a:t>Yatama</a:t>
            </a:r>
            <a:r>
              <a:rPr lang="es-ES_tradnl" sz="2400" dirty="0" smtClean="0"/>
              <a:t> Vs. Nicaragua</a:t>
            </a:r>
          </a:p>
          <a:p>
            <a:pPr lvl="1" algn="just"/>
            <a:r>
              <a:rPr lang="es-ES_tradnl" sz="2400" dirty="0" smtClean="0"/>
              <a:t>Masacre Plan </a:t>
            </a:r>
            <a:r>
              <a:rPr lang="es-ES_tradnl" sz="2400" dirty="0" err="1" smtClean="0"/>
              <a:t>Sanchez</a:t>
            </a:r>
            <a:r>
              <a:rPr lang="es-ES_tradnl" sz="2400" dirty="0" smtClean="0"/>
              <a:t> Vs. Guatemala</a:t>
            </a:r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Sistema</a:t>
            </a:r>
            <a:r>
              <a:rPr lang="en-US" dirty="0" smtClean="0"/>
              <a:t> </a:t>
            </a:r>
            <a:r>
              <a:rPr lang="en-US" dirty="0" err="1" smtClean="0"/>
              <a:t>Interamericano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66392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Derecho</a:t>
            </a:r>
            <a:r>
              <a:rPr lang="en-US" dirty="0" smtClean="0"/>
              <a:t> universal </a:t>
            </a:r>
            <a:r>
              <a:rPr lang="en-US" dirty="0" err="1" smtClean="0"/>
              <a:t>dentro</a:t>
            </a:r>
            <a:r>
              <a:rPr lang="en-US" dirty="0" smtClean="0"/>
              <a:t> de la </a:t>
            </a:r>
            <a:r>
              <a:rPr lang="en-US" dirty="0" err="1" smtClean="0"/>
              <a:t>tutela</a:t>
            </a:r>
            <a:r>
              <a:rPr lang="en-US" dirty="0" smtClean="0"/>
              <a:t> judicial </a:t>
            </a:r>
            <a:r>
              <a:rPr lang="en-US" dirty="0" err="1" smtClean="0"/>
              <a:t>efectiva</a:t>
            </a:r>
            <a:endParaRPr lang="en-US" dirty="0" smtClean="0"/>
          </a:p>
          <a:p>
            <a:r>
              <a:rPr lang="en-US" dirty="0" err="1" smtClean="0"/>
              <a:t>Reconocimiento</a:t>
            </a:r>
            <a:r>
              <a:rPr lang="en-US" dirty="0" smtClean="0"/>
              <a:t> </a:t>
            </a:r>
            <a:r>
              <a:rPr lang="en-US" dirty="0" err="1" smtClean="0"/>
              <a:t>instituciones</a:t>
            </a:r>
            <a:r>
              <a:rPr lang="en-US" dirty="0" smtClean="0"/>
              <a:t> </a:t>
            </a:r>
            <a:r>
              <a:rPr lang="en-US" dirty="0" err="1" smtClean="0"/>
              <a:t>propias</a:t>
            </a:r>
            <a:r>
              <a:rPr lang="en-US" dirty="0" smtClean="0"/>
              <a:t>.</a:t>
            </a:r>
          </a:p>
          <a:p>
            <a:r>
              <a:rPr lang="en-US" dirty="0" err="1" smtClean="0"/>
              <a:t>Reconocimiento</a:t>
            </a:r>
            <a:r>
              <a:rPr lang="en-US" dirty="0" smtClean="0"/>
              <a:t> </a:t>
            </a:r>
            <a:r>
              <a:rPr lang="en-US" dirty="0" err="1" smtClean="0"/>
              <a:t>Sistemas</a:t>
            </a:r>
            <a:r>
              <a:rPr lang="en-US" dirty="0" smtClean="0"/>
              <a:t> </a:t>
            </a:r>
            <a:r>
              <a:rPr lang="en-US" dirty="0" err="1" smtClean="0"/>
              <a:t>propios</a:t>
            </a:r>
            <a:r>
              <a:rPr lang="en-US" dirty="0" smtClean="0"/>
              <a:t> de </a:t>
            </a:r>
            <a:r>
              <a:rPr lang="en-US" dirty="0" err="1" smtClean="0"/>
              <a:t>Justicia</a:t>
            </a:r>
            <a:r>
              <a:rPr lang="en-US" dirty="0" smtClean="0"/>
              <a:t>.</a:t>
            </a:r>
          </a:p>
          <a:p>
            <a:r>
              <a:rPr lang="en-US" dirty="0" err="1" smtClean="0"/>
              <a:t>Creaci</a:t>
            </a:r>
            <a:r>
              <a:rPr lang="en-US" dirty="0" err="1" smtClean="0"/>
              <a:t>ón</a:t>
            </a:r>
            <a:r>
              <a:rPr lang="en-US" dirty="0" smtClean="0"/>
              <a:t> de </a:t>
            </a:r>
            <a:r>
              <a:rPr lang="en-US" dirty="0" err="1" smtClean="0"/>
              <a:t>sistemas</a:t>
            </a:r>
            <a:r>
              <a:rPr lang="en-US" dirty="0" smtClean="0"/>
              <a:t> de </a:t>
            </a:r>
            <a:r>
              <a:rPr lang="en-US" dirty="0" err="1" smtClean="0"/>
              <a:t>pluralismo</a:t>
            </a:r>
            <a:r>
              <a:rPr lang="en-US" dirty="0" smtClean="0"/>
              <a:t> </a:t>
            </a:r>
            <a:r>
              <a:rPr lang="en-US" dirty="0" err="1" smtClean="0"/>
              <a:t>jurídico</a:t>
            </a:r>
            <a:endParaRPr lang="en-US" dirty="0" smtClean="0"/>
          </a:p>
          <a:p>
            <a:pPr lvl="1"/>
            <a:r>
              <a:rPr lang="en-US" dirty="0" smtClean="0"/>
              <a:t>¿</a:t>
            </a:r>
            <a:r>
              <a:rPr lang="en-US" dirty="0" err="1" smtClean="0"/>
              <a:t>Igualdad</a:t>
            </a:r>
            <a:r>
              <a:rPr lang="en-US" dirty="0" smtClean="0"/>
              <a:t> de </a:t>
            </a:r>
            <a:r>
              <a:rPr lang="en-US" dirty="0" err="1" smtClean="0"/>
              <a:t>sistemas</a:t>
            </a:r>
            <a:r>
              <a:rPr lang="en-US" dirty="0" smtClean="0"/>
              <a:t>?</a:t>
            </a:r>
            <a:endParaRPr lang="en-US" dirty="0" smtClean="0"/>
          </a:p>
          <a:p>
            <a:r>
              <a:rPr lang="en-US" dirty="0" err="1" smtClean="0"/>
              <a:t>Limites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Compatible </a:t>
            </a:r>
            <a:r>
              <a:rPr lang="en-US" dirty="0" err="1" smtClean="0"/>
              <a:t>sistema</a:t>
            </a:r>
            <a:r>
              <a:rPr lang="en-US" dirty="0" smtClean="0"/>
              <a:t> de </a:t>
            </a:r>
            <a:r>
              <a:rPr lang="en-US" dirty="0" err="1" smtClean="0"/>
              <a:t>justicia</a:t>
            </a:r>
            <a:endParaRPr lang="en-US" dirty="0" smtClean="0"/>
          </a:p>
          <a:p>
            <a:pPr lvl="1"/>
            <a:r>
              <a:rPr lang="en-US" dirty="0" err="1" smtClean="0"/>
              <a:t>Derechos</a:t>
            </a:r>
            <a:r>
              <a:rPr lang="en-US" dirty="0" smtClean="0"/>
              <a:t> </a:t>
            </a:r>
            <a:r>
              <a:rPr lang="en-US" dirty="0" err="1" smtClean="0"/>
              <a:t>Humanos</a:t>
            </a:r>
            <a:r>
              <a:rPr lang="en-US" dirty="0" smtClean="0"/>
              <a:t>. 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Acceso</a:t>
            </a:r>
            <a:r>
              <a:rPr lang="en-US" dirty="0" smtClean="0"/>
              <a:t> a la </a:t>
            </a:r>
            <a:r>
              <a:rPr lang="en-US" dirty="0" err="1" smtClean="0"/>
              <a:t>Justicia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25364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s-ES" dirty="0" smtClean="0"/>
              <a:t>Problemas del acceso a la justicia. </a:t>
            </a:r>
            <a:r>
              <a:rPr lang="es-ES" dirty="0" smtClean="0"/>
              <a:t>Informe del Relator Especial sobre la situación de los derechos humanos y las libertades fundamentales de los indígenas, Rodolfo </a:t>
            </a:r>
            <a:r>
              <a:rPr lang="es-ES" dirty="0" err="1" smtClean="0"/>
              <a:t>Stavenhagen</a:t>
            </a:r>
            <a:r>
              <a:rPr lang="es-ES" dirty="0" smtClean="0"/>
              <a:t>, E/CN.4/2004/80, 26 de enero de 2004: </a:t>
            </a:r>
            <a:endParaRPr lang="es-ES" dirty="0" smtClean="0"/>
          </a:p>
          <a:p>
            <a:pPr lvl="1"/>
            <a:r>
              <a:rPr lang="es-ES" i="1" dirty="0"/>
              <a:t>H</a:t>
            </a:r>
            <a:r>
              <a:rPr lang="es-ES" i="1" dirty="0" smtClean="0"/>
              <a:t>ay </a:t>
            </a:r>
            <a:r>
              <a:rPr lang="es-ES" i="1" dirty="0"/>
              <a:t>una disparidad en la protección de los derechos humanos de los pueblos indígenas </a:t>
            </a:r>
            <a:r>
              <a:rPr lang="es-ES" i="1" dirty="0" smtClean="0"/>
              <a:t>con respecto al resto de poblaci</a:t>
            </a:r>
            <a:r>
              <a:rPr lang="es-ES" i="1" dirty="0" smtClean="0"/>
              <a:t>ón</a:t>
            </a:r>
            <a:endParaRPr lang="es-ES" i="1" dirty="0" smtClean="0"/>
          </a:p>
          <a:p>
            <a:pPr lvl="1"/>
            <a:r>
              <a:rPr lang="es-ES" i="1" dirty="0" smtClean="0"/>
              <a:t>deficiencias </a:t>
            </a:r>
            <a:r>
              <a:rPr lang="es-ES" i="1" dirty="0"/>
              <a:t>operacionales del sistema de justicia, particularmente en la esfera de la justicia penal</a:t>
            </a:r>
            <a:r>
              <a:rPr lang="es-ES" i="1" dirty="0" smtClean="0"/>
              <a:t>,</a:t>
            </a:r>
          </a:p>
          <a:p>
            <a:pPr lvl="1"/>
            <a:r>
              <a:rPr lang="es-ES" i="1" dirty="0" smtClean="0"/>
              <a:t> </a:t>
            </a:r>
            <a:r>
              <a:rPr lang="es-ES" i="1" dirty="0"/>
              <a:t>la generalizada falta de confianza que muestran los pueblos indígenas respecto de sus sistemas nacionales de administración de justicia. </a:t>
            </a:r>
            <a:endParaRPr lang="es-ES" dirty="0"/>
          </a:p>
          <a:p>
            <a:pPr lvl="1"/>
            <a:r>
              <a:rPr lang="es-ES" i="1" dirty="0" smtClean="0"/>
              <a:t>la </a:t>
            </a:r>
            <a:r>
              <a:rPr lang="es-ES" i="1" dirty="0"/>
              <a:t>"injusticia" del sistema de justicia no es más que una expresión de una situación más generalizada de discriminación y exclusión social, que sólo se resolverá si se respetan todos los derechos de los pueblos indígenas, incluido el derecho a la libre determinación</a:t>
            </a:r>
            <a:r>
              <a:rPr lang="es-ES" dirty="0"/>
              <a:t>.</a:t>
            </a:r>
          </a:p>
          <a:p>
            <a:pPr marL="0" indent="0">
              <a:buNone/>
            </a:pPr>
            <a:endParaRPr lang="es-ES" dirty="0"/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Acceso</a:t>
            </a:r>
            <a:r>
              <a:rPr lang="en-US" dirty="0" smtClean="0"/>
              <a:t> a la </a:t>
            </a:r>
            <a:r>
              <a:rPr lang="en-US" dirty="0" err="1" smtClean="0"/>
              <a:t>Justicia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87909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s-ES" dirty="0" smtClean="0"/>
              <a:t>Recomendaciones Relator </a:t>
            </a:r>
            <a:r>
              <a:rPr lang="es-ES" dirty="0"/>
              <a:t>Especial para hacer efectivo el Pluralismo Jurídico que formula con ocasión del informe que realizó en 2010 sobre su visita a Ecuador en 2010. </a:t>
            </a:r>
            <a:r>
              <a:rPr lang="en-GB" dirty="0" smtClean="0"/>
              <a:t>, A/HRC/15/37/Add.7, Parr 6-18 (13 de </a:t>
            </a:r>
            <a:r>
              <a:rPr lang="en-GB" dirty="0" err="1" smtClean="0"/>
              <a:t>septiembre</a:t>
            </a:r>
            <a:r>
              <a:rPr lang="en-GB" dirty="0" smtClean="0"/>
              <a:t> de 2010).</a:t>
            </a:r>
            <a:endParaRPr lang="es-ES" dirty="0"/>
          </a:p>
          <a:p>
            <a:pPr lvl="1"/>
            <a:r>
              <a:rPr lang="es-ES" dirty="0"/>
              <a:t>Los pueblos indígenas deben participar en la elaboración de la legislación.</a:t>
            </a:r>
          </a:p>
          <a:p>
            <a:pPr lvl="1"/>
            <a:r>
              <a:rPr lang="es-ES" dirty="0"/>
              <a:t>Tiene que haber un intercambio libre y abierto de información entre las autoridades indígenas y las autoridades estatales que permitan una coordinación eficaz en el establecimiento y operación de sus respectivos ámbitos de competencia jurisdiccional.</a:t>
            </a:r>
          </a:p>
          <a:p>
            <a:pPr lvl="1"/>
            <a:r>
              <a:rPr lang="es-ES" dirty="0"/>
              <a:t>El Estado debe hacer esfuerzos para fortalecer y desarrollar los sistemas indígenas de justicia que cumplen con las normas internacionales de derechos humanos.</a:t>
            </a:r>
          </a:p>
          <a:p>
            <a:pPr lvl="0"/>
            <a:endParaRPr lang="es-E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Acceso</a:t>
            </a:r>
            <a:r>
              <a:rPr lang="en-US" dirty="0" smtClean="0"/>
              <a:t> a la </a:t>
            </a:r>
            <a:r>
              <a:rPr lang="en-US" dirty="0" err="1" smtClean="0"/>
              <a:t>justica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60190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Introducci</a:t>
            </a:r>
            <a:r>
              <a:rPr lang="en-US" dirty="0" err="1" smtClean="0"/>
              <a:t>ón</a:t>
            </a:r>
            <a:endParaRPr lang="en-US" dirty="0" smtClean="0"/>
          </a:p>
          <a:p>
            <a:r>
              <a:rPr lang="en-US" dirty="0" smtClean="0"/>
              <a:t>El </a:t>
            </a:r>
            <a:r>
              <a:rPr lang="en-US" dirty="0" err="1" smtClean="0"/>
              <a:t>Sistema</a:t>
            </a:r>
            <a:r>
              <a:rPr lang="en-US" dirty="0" smtClean="0"/>
              <a:t> de </a:t>
            </a:r>
            <a:r>
              <a:rPr lang="en-US" dirty="0" err="1" smtClean="0"/>
              <a:t>Naciones</a:t>
            </a:r>
            <a:r>
              <a:rPr lang="en-US" dirty="0" smtClean="0"/>
              <a:t> </a:t>
            </a:r>
            <a:r>
              <a:rPr lang="en-US" dirty="0" err="1" smtClean="0"/>
              <a:t>Unidas</a:t>
            </a:r>
            <a:endParaRPr lang="en-US" dirty="0" smtClean="0"/>
          </a:p>
          <a:p>
            <a:pPr lvl="1"/>
            <a:r>
              <a:rPr lang="en-US" dirty="0" smtClean="0"/>
              <a:t>Los </a:t>
            </a:r>
            <a:r>
              <a:rPr lang="en-US" dirty="0" err="1" smtClean="0"/>
              <a:t>Organos</a:t>
            </a:r>
            <a:r>
              <a:rPr lang="en-US" dirty="0" smtClean="0"/>
              <a:t> de los </a:t>
            </a:r>
            <a:r>
              <a:rPr lang="en-US" dirty="0" err="1" smtClean="0"/>
              <a:t>Tratados</a:t>
            </a:r>
            <a:endParaRPr lang="en-US" dirty="0" smtClean="0"/>
          </a:p>
          <a:p>
            <a:pPr lvl="1"/>
            <a:r>
              <a:rPr lang="en-US" dirty="0" smtClean="0"/>
              <a:t>El </a:t>
            </a:r>
            <a:r>
              <a:rPr lang="en-US" dirty="0" err="1" smtClean="0"/>
              <a:t>Convenio</a:t>
            </a:r>
            <a:r>
              <a:rPr lang="en-US" dirty="0" smtClean="0"/>
              <a:t> No 169 de la OIT</a:t>
            </a:r>
          </a:p>
          <a:p>
            <a:pPr lvl="1"/>
            <a:r>
              <a:rPr lang="en-US" dirty="0" smtClean="0"/>
              <a:t>La </a:t>
            </a:r>
            <a:r>
              <a:rPr lang="en-US" dirty="0" err="1" smtClean="0"/>
              <a:t>Declaración</a:t>
            </a:r>
            <a:r>
              <a:rPr lang="en-US" dirty="0" smtClean="0"/>
              <a:t> de </a:t>
            </a:r>
            <a:r>
              <a:rPr lang="en-US" dirty="0" err="1" smtClean="0"/>
              <a:t>Naciones</a:t>
            </a:r>
            <a:r>
              <a:rPr lang="en-US" dirty="0" smtClean="0"/>
              <a:t> </a:t>
            </a:r>
            <a:r>
              <a:rPr lang="en-US" dirty="0" err="1" smtClean="0"/>
              <a:t>Unidas</a:t>
            </a:r>
            <a:r>
              <a:rPr lang="en-US" dirty="0" smtClean="0"/>
              <a:t> </a:t>
            </a:r>
            <a:r>
              <a:rPr lang="en-US" dirty="0" err="1" smtClean="0"/>
              <a:t>sobre</a:t>
            </a:r>
            <a:r>
              <a:rPr lang="en-US" dirty="0" smtClean="0"/>
              <a:t> los </a:t>
            </a:r>
            <a:r>
              <a:rPr lang="en-US" dirty="0" err="1" smtClean="0"/>
              <a:t>derechos</a:t>
            </a:r>
            <a:r>
              <a:rPr lang="en-US" dirty="0" smtClean="0"/>
              <a:t> de los pueblos </a:t>
            </a:r>
            <a:r>
              <a:rPr lang="en-US" dirty="0" err="1" smtClean="0"/>
              <a:t>indígenas</a:t>
            </a:r>
            <a:r>
              <a:rPr lang="en-US" dirty="0" smtClean="0"/>
              <a:t>. </a:t>
            </a:r>
          </a:p>
          <a:p>
            <a:r>
              <a:rPr lang="en-US" dirty="0" smtClean="0"/>
              <a:t>El </a:t>
            </a:r>
            <a:r>
              <a:rPr lang="en-US" dirty="0" err="1" smtClean="0"/>
              <a:t>Sistema</a:t>
            </a:r>
            <a:r>
              <a:rPr lang="en-US" dirty="0" smtClean="0"/>
              <a:t> </a:t>
            </a:r>
            <a:r>
              <a:rPr lang="en-US" dirty="0" err="1" smtClean="0"/>
              <a:t>Interamericano</a:t>
            </a:r>
            <a:endParaRPr lang="en-US" dirty="0" smtClean="0"/>
          </a:p>
          <a:p>
            <a:r>
              <a:rPr lang="en-US" dirty="0" err="1" smtClean="0"/>
              <a:t>Acceso</a:t>
            </a:r>
            <a:r>
              <a:rPr lang="en-US" dirty="0" smtClean="0"/>
              <a:t> a la </a:t>
            </a:r>
            <a:r>
              <a:rPr lang="en-US" dirty="0" err="1" smtClean="0"/>
              <a:t>Justicia</a:t>
            </a:r>
            <a:r>
              <a:rPr lang="en-US" dirty="0" smtClean="0"/>
              <a:t>.</a:t>
            </a:r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Esquema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9711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s-ES" dirty="0" smtClean="0"/>
              <a:t>Recomendaciones Relator Especial para hacer efectivo el Pluralismo Jurídico que formula con ocasión del informe que realizó en 2010 sobre su visita a Ecuador en 2010. </a:t>
            </a:r>
            <a:r>
              <a:rPr lang="en-GB" dirty="0" smtClean="0"/>
              <a:t>, A/HRC/15/37/Add.7, Parr 6-18 (13 de </a:t>
            </a:r>
            <a:r>
              <a:rPr lang="en-GB" dirty="0" err="1" smtClean="0"/>
              <a:t>septiembre</a:t>
            </a:r>
            <a:r>
              <a:rPr lang="en-GB" dirty="0" smtClean="0"/>
              <a:t> de 2010). </a:t>
            </a:r>
            <a:r>
              <a:rPr lang="en-GB" dirty="0" err="1" smtClean="0"/>
              <a:t>Cont</a:t>
            </a:r>
            <a:r>
              <a:rPr lang="en-GB" dirty="0" smtClean="0"/>
              <a:t>…</a:t>
            </a:r>
          </a:p>
          <a:p>
            <a:pPr lvl="1"/>
            <a:r>
              <a:rPr lang="es-ES" dirty="0" smtClean="0"/>
              <a:t>La legislación debe crear un sistema lo suficientemente flexible para dar cabida a la diversidad de las leyes consuetudinarias de los pueblos indígenas.</a:t>
            </a:r>
          </a:p>
          <a:p>
            <a:pPr lvl="1"/>
            <a:r>
              <a:rPr lang="es-ES" dirty="0" smtClean="0"/>
              <a:t>La legislación no debe limitar la jurisdicción indígena a los conflictos exclusivamente internos que tienen lugar en los territorios indígenas, sino que debe transmitir la necesaria amplitud de la jurisdicción para promover un amplio reconocimiento y respeto a las leyes consuetudinarias de los pueblos indígenas en el contexto de un sistema flexible, judicial legalmente plural y cooperativo.</a:t>
            </a:r>
            <a:endParaRPr lang="en-GB" dirty="0" smtClean="0"/>
          </a:p>
          <a:p>
            <a:pPr lvl="1"/>
            <a:r>
              <a:rPr lang="es-ES" dirty="0" smtClean="0"/>
              <a:t>La legislación debería crear un mecanismo para la resolución de conflictos legales y jurisdiccionales que sirva para fomentar la cooperación y el respeto mutuo entre las autoridades indígenas y estatales.</a:t>
            </a:r>
          </a:p>
          <a:p>
            <a:endParaRPr lang="es-ES" dirty="0" smtClean="0"/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Acceso</a:t>
            </a:r>
            <a:r>
              <a:rPr lang="en-US" dirty="0" smtClean="0"/>
              <a:t> a la </a:t>
            </a:r>
            <a:r>
              <a:rPr lang="en-US" dirty="0" err="1" smtClean="0"/>
              <a:t>Justicia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81660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s-ES" dirty="0" smtClean="0"/>
              <a:t>Recomendaciones Relator Especial para hacer efectivo el Pluralismo Jurídico que formula con ocasión del informe que realizó en 2010 sobre su visita a Ecuador en 2010. </a:t>
            </a:r>
            <a:r>
              <a:rPr lang="en-GB" dirty="0" smtClean="0"/>
              <a:t>, A/HRC/15/37/Add.7, Parr 6-18 (13 de </a:t>
            </a:r>
            <a:r>
              <a:rPr lang="en-GB" dirty="0" err="1" smtClean="0"/>
              <a:t>septiembre</a:t>
            </a:r>
            <a:r>
              <a:rPr lang="en-GB" dirty="0" smtClean="0"/>
              <a:t> de 2010). </a:t>
            </a:r>
            <a:r>
              <a:rPr lang="en-GB" dirty="0" err="1" smtClean="0"/>
              <a:t>Cont</a:t>
            </a:r>
            <a:r>
              <a:rPr lang="en-GB" dirty="0" smtClean="0"/>
              <a:t>…</a:t>
            </a:r>
          </a:p>
          <a:p>
            <a:pPr lvl="1"/>
            <a:r>
              <a:rPr lang="es-ES" dirty="0" smtClean="0"/>
              <a:t>La legislación debe garantizar que los derechos humanos internacionales proporcionan un marco de referencia para las autoridades judiciales, tanto indígenas como del Estado.</a:t>
            </a:r>
          </a:p>
          <a:p>
            <a:pPr lvl="1"/>
            <a:r>
              <a:rPr lang="es-ES" dirty="0" smtClean="0"/>
              <a:t>En el caso de que exista una cuestión de aplicación del derecho internacional de los derechos humanos, debe existir un mecanismo de revisión (preferentemente un mecanismo de adjudicación ínter-cultural pero también podría ser la Corte Constitucional).</a:t>
            </a:r>
          </a:p>
          <a:p>
            <a:pPr lvl="1"/>
            <a:r>
              <a:rPr lang="es-ES" dirty="0" smtClean="0"/>
              <a:t>Los redactores de la legislación debe tener en cuenta las prácticas estatales vigentes en materia de reconocimiento del derecho consuetudinario a fin de crear un proyecto de ley flexible, funcional y eficiente, que cumpla las normas jurídicas internacionales.</a:t>
            </a:r>
          </a:p>
          <a:p>
            <a:endParaRPr lang="en-GB" dirty="0" smtClean="0"/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Acceso</a:t>
            </a:r>
            <a:r>
              <a:rPr lang="en-US" dirty="0" smtClean="0"/>
              <a:t> a la </a:t>
            </a:r>
            <a:r>
              <a:rPr lang="en-US" dirty="0" err="1" smtClean="0"/>
              <a:t>Justicia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05003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s-ES" i="1" dirty="0"/>
              <a:t>El problema principal, sin embargo, es la “brecha de la implementación,” es decir, el vacío entre la legislación existente y la práctica administrativa, jurídica y política. Este hueco entre el nivel formal y  el nivel real constituye una violación de los derechos humanos de los indígenas. Cerrar el hueco, colmar la brecha, constituye un desafío y deberá plantearse como un programa de acción de derechos humanos indígenas en el futuro</a:t>
            </a:r>
            <a:r>
              <a:rPr lang="es-ES" i="1" dirty="0" smtClean="0"/>
              <a:t>.</a:t>
            </a:r>
          </a:p>
          <a:p>
            <a:endParaRPr lang="es-ES" dirty="0"/>
          </a:p>
          <a:p>
            <a:r>
              <a:rPr lang="es-ES" sz="2300" dirty="0"/>
              <a:t>Informe del Relator Especial sobre la situación de los derechos humanos y las libertades fundamentales de los indígenas, Sr. Rodolfo </a:t>
            </a:r>
            <a:r>
              <a:rPr lang="es-ES" sz="2300" dirty="0" err="1"/>
              <a:t>Stavenhagen</a:t>
            </a:r>
            <a:r>
              <a:rPr lang="es-ES" sz="2300" dirty="0"/>
              <a:t>, “Los derechos humanos y las cuestiones indígenas” E/CN.4/2006/78. </a:t>
            </a:r>
            <a:r>
              <a:rPr lang="es-ES" sz="2300" dirty="0" err="1"/>
              <a:t>Parr</a:t>
            </a:r>
            <a:r>
              <a:rPr lang="es-ES" sz="2300" dirty="0"/>
              <a:t> 83. </a:t>
            </a:r>
            <a:r>
              <a:rPr lang="es-ES" sz="2300" dirty="0" err="1"/>
              <a:t>Pag</a:t>
            </a:r>
            <a:r>
              <a:rPr lang="es-ES" sz="2300" dirty="0"/>
              <a:t> 20. 16 de febrero de 2006. </a:t>
            </a:r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Introducci</a:t>
            </a:r>
            <a:r>
              <a:rPr lang="en-US" dirty="0" err="1" smtClean="0"/>
              <a:t>ó</a:t>
            </a:r>
            <a:r>
              <a:rPr lang="en-US" dirty="0" err="1"/>
              <a:t>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94010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err="1" smtClean="0"/>
              <a:t>Fuerte</a:t>
            </a:r>
            <a:r>
              <a:rPr lang="en-US" dirty="0" smtClean="0"/>
              <a:t> </a:t>
            </a:r>
            <a:r>
              <a:rPr lang="en-US" dirty="0" err="1" smtClean="0"/>
              <a:t>evoluci</a:t>
            </a:r>
            <a:r>
              <a:rPr lang="en-US" dirty="0" err="1" smtClean="0"/>
              <a:t>ón</a:t>
            </a:r>
            <a:r>
              <a:rPr lang="en-US" dirty="0" smtClean="0"/>
              <a:t> en el </a:t>
            </a:r>
            <a:r>
              <a:rPr lang="en-US" dirty="0" err="1" smtClean="0"/>
              <a:t>derecho</a:t>
            </a:r>
            <a:r>
              <a:rPr lang="en-US" dirty="0" smtClean="0"/>
              <a:t> </a:t>
            </a:r>
            <a:r>
              <a:rPr lang="en-US" dirty="0" err="1" smtClean="0"/>
              <a:t>internacional</a:t>
            </a:r>
            <a:r>
              <a:rPr lang="en-US" dirty="0" smtClean="0"/>
              <a:t> </a:t>
            </a:r>
          </a:p>
          <a:p>
            <a:pPr lvl="1"/>
            <a:r>
              <a:rPr lang="en-US" dirty="0" err="1" smtClean="0"/>
              <a:t>Desde</a:t>
            </a:r>
            <a:r>
              <a:rPr lang="en-US" dirty="0" smtClean="0"/>
              <a:t> 1971 hasta 2014. </a:t>
            </a:r>
            <a:r>
              <a:rPr lang="en-US" dirty="0" err="1" smtClean="0"/>
              <a:t>Conferencia</a:t>
            </a:r>
            <a:r>
              <a:rPr lang="en-US" dirty="0" smtClean="0"/>
              <a:t> Mundial. </a:t>
            </a:r>
          </a:p>
          <a:p>
            <a:r>
              <a:rPr lang="en-US" dirty="0" err="1" smtClean="0"/>
              <a:t>Reconocimientos</a:t>
            </a:r>
            <a:r>
              <a:rPr lang="en-US" dirty="0" smtClean="0"/>
              <a:t> </a:t>
            </a:r>
            <a:r>
              <a:rPr lang="en-US" dirty="0" err="1" smtClean="0"/>
              <a:t>importantes</a:t>
            </a:r>
            <a:r>
              <a:rPr lang="en-US" dirty="0" smtClean="0"/>
              <a:t>.</a:t>
            </a:r>
          </a:p>
          <a:p>
            <a:pPr lvl="1"/>
            <a:r>
              <a:rPr lang="en-US" dirty="0" err="1" smtClean="0"/>
              <a:t>Sujeto</a:t>
            </a:r>
            <a:r>
              <a:rPr lang="en-US" dirty="0" smtClean="0"/>
              <a:t> </a:t>
            </a:r>
            <a:r>
              <a:rPr lang="en-US" dirty="0" err="1" smtClean="0"/>
              <a:t>Político</a:t>
            </a:r>
            <a:endParaRPr lang="en-US" dirty="0" smtClean="0"/>
          </a:p>
          <a:p>
            <a:pPr lvl="1"/>
            <a:r>
              <a:rPr lang="en-US" dirty="0" err="1" smtClean="0"/>
              <a:t>Derechos</a:t>
            </a:r>
            <a:r>
              <a:rPr lang="en-US" dirty="0" smtClean="0"/>
              <a:t> </a:t>
            </a:r>
            <a:r>
              <a:rPr lang="en-US" dirty="0" err="1" smtClean="0"/>
              <a:t>Colectivos</a:t>
            </a:r>
            <a:endParaRPr lang="en-US" dirty="0" smtClean="0"/>
          </a:p>
          <a:p>
            <a:pPr lvl="2"/>
            <a:r>
              <a:rPr lang="en-US" dirty="0" err="1" smtClean="0"/>
              <a:t>Autodeterminación</a:t>
            </a:r>
            <a:endParaRPr lang="en-US" dirty="0" smtClean="0"/>
          </a:p>
          <a:p>
            <a:pPr lvl="2"/>
            <a:r>
              <a:rPr lang="en-US" dirty="0" err="1" smtClean="0"/>
              <a:t>Territorios</a:t>
            </a:r>
            <a:endParaRPr lang="en-US" dirty="0" smtClean="0"/>
          </a:p>
          <a:p>
            <a:pPr lvl="2"/>
            <a:r>
              <a:rPr lang="en-US" dirty="0" err="1" smtClean="0"/>
              <a:t>Consulta</a:t>
            </a:r>
            <a:endParaRPr lang="en-US" dirty="0" smtClean="0"/>
          </a:p>
          <a:p>
            <a:pPr lvl="2"/>
            <a:r>
              <a:rPr lang="en-US" dirty="0" err="1" smtClean="0"/>
              <a:t>Cultura</a:t>
            </a:r>
            <a:endParaRPr lang="en-US" dirty="0" smtClean="0"/>
          </a:p>
          <a:p>
            <a:pPr lvl="2"/>
            <a:r>
              <a:rPr lang="en-US" dirty="0" err="1" smtClean="0"/>
              <a:t>Pluralismo</a:t>
            </a:r>
            <a:r>
              <a:rPr lang="en-US" dirty="0" smtClean="0"/>
              <a:t> </a:t>
            </a:r>
            <a:r>
              <a:rPr lang="en-US" dirty="0" err="1" smtClean="0"/>
              <a:t>jurídico</a:t>
            </a: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Introducci</a:t>
            </a:r>
            <a:r>
              <a:rPr lang="en-US" dirty="0" err="1" smtClean="0"/>
              <a:t>ón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34801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Creaci</a:t>
            </a:r>
            <a:r>
              <a:rPr lang="en-US" dirty="0" err="1" smtClean="0"/>
              <a:t>ón</a:t>
            </a:r>
            <a:r>
              <a:rPr lang="en-US" dirty="0" smtClean="0"/>
              <a:t> de </a:t>
            </a:r>
            <a:r>
              <a:rPr lang="en-US" dirty="0" err="1" smtClean="0"/>
              <a:t>mecanismos</a:t>
            </a:r>
            <a:r>
              <a:rPr lang="en-US" dirty="0" smtClean="0"/>
              <a:t> </a:t>
            </a:r>
            <a:r>
              <a:rPr lang="en-US" dirty="0" err="1" smtClean="0"/>
              <a:t>específicos</a:t>
            </a:r>
            <a:endParaRPr lang="en-US" dirty="0" smtClean="0"/>
          </a:p>
          <a:p>
            <a:pPr lvl="1"/>
            <a:r>
              <a:rPr lang="en-US" dirty="0" err="1" smtClean="0"/>
              <a:t>Foro</a:t>
            </a:r>
            <a:r>
              <a:rPr lang="en-US" dirty="0" smtClean="0"/>
              <a:t> Permanente </a:t>
            </a:r>
            <a:r>
              <a:rPr lang="en-US" dirty="0" err="1" smtClean="0"/>
              <a:t>sobre</a:t>
            </a:r>
            <a:r>
              <a:rPr lang="en-US" dirty="0" smtClean="0"/>
              <a:t> </a:t>
            </a:r>
            <a:r>
              <a:rPr lang="en-US" dirty="0" err="1" smtClean="0"/>
              <a:t>Cuestiones</a:t>
            </a:r>
            <a:r>
              <a:rPr lang="en-US" dirty="0" smtClean="0"/>
              <a:t> </a:t>
            </a:r>
            <a:r>
              <a:rPr lang="en-US" dirty="0" err="1" smtClean="0"/>
              <a:t>Indígenas</a:t>
            </a:r>
            <a:endParaRPr lang="en-US" dirty="0" smtClean="0"/>
          </a:p>
          <a:p>
            <a:pPr lvl="1"/>
            <a:r>
              <a:rPr lang="en-US" dirty="0" err="1" smtClean="0"/>
              <a:t>Relatores</a:t>
            </a:r>
            <a:r>
              <a:rPr lang="en-US" dirty="0" smtClean="0"/>
              <a:t> </a:t>
            </a:r>
            <a:r>
              <a:rPr lang="en-US" dirty="0" err="1" smtClean="0"/>
              <a:t>Especiales</a:t>
            </a:r>
            <a:endParaRPr lang="en-US" dirty="0" smtClean="0"/>
          </a:p>
          <a:p>
            <a:pPr lvl="1"/>
            <a:r>
              <a:rPr lang="en-US" dirty="0" err="1" smtClean="0"/>
              <a:t>Mecanismo</a:t>
            </a:r>
            <a:r>
              <a:rPr lang="en-US" dirty="0" smtClean="0"/>
              <a:t> de </a:t>
            </a:r>
            <a:r>
              <a:rPr lang="en-US" dirty="0" err="1" smtClean="0"/>
              <a:t>Expertos</a:t>
            </a:r>
            <a:endParaRPr lang="en-US" dirty="0"/>
          </a:p>
          <a:p>
            <a:pPr marL="457200" lvl="1" indent="0">
              <a:buNone/>
            </a:pPr>
            <a:endParaRPr lang="en-US" dirty="0" smtClean="0"/>
          </a:p>
          <a:p>
            <a:r>
              <a:rPr lang="en-US" dirty="0" err="1" smtClean="0"/>
              <a:t>Importante</a:t>
            </a:r>
            <a:r>
              <a:rPr lang="en-US" dirty="0" smtClean="0"/>
              <a:t> </a:t>
            </a:r>
            <a:r>
              <a:rPr lang="en-US" dirty="0" err="1" smtClean="0"/>
              <a:t>desarrollo</a:t>
            </a:r>
            <a:r>
              <a:rPr lang="en-US" dirty="0" smtClean="0"/>
              <a:t> </a:t>
            </a:r>
            <a:r>
              <a:rPr lang="en-US" dirty="0" err="1" smtClean="0"/>
              <a:t>Jurisprudencial</a:t>
            </a:r>
            <a:endParaRPr lang="en-US" dirty="0" smtClean="0"/>
          </a:p>
          <a:p>
            <a:pPr lvl="1"/>
            <a:r>
              <a:rPr lang="en-US" dirty="0" err="1" smtClean="0"/>
              <a:t>Comités</a:t>
            </a:r>
            <a:r>
              <a:rPr lang="en-US" dirty="0" smtClean="0"/>
              <a:t> </a:t>
            </a:r>
            <a:r>
              <a:rPr lang="en-US" dirty="0" err="1" smtClean="0"/>
              <a:t>Tratados</a:t>
            </a:r>
            <a:r>
              <a:rPr lang="en-US" dirty="0" smtClean="0"/>
              <a:t> ONU</a:t>
            </a:r>
          </a:p>
          <a:p>
            <a:pPr lvl="1"/>
            <a:r>
              <a:rPr lang="en-US" dirty="0" err="1" smtClean="0"/>
              <a:t>Sistema</a:t>
            </a:r>
            <a:r>
              <a:rPr lang="en-US" dirty="0" smtClean="0"/>
              <a:t> </a:t>
            </a:r>
            <a:r>
              <a:rPr lang="en-US" dirty="0" err="1" smtClean="0"/>
              <a:t>Interamericano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Introducci</a:t>
            </a:r>
            <a:r>
              <a:rPr lang="en-US" dirty="0" err="1" smtClean="0"/>
              <a:t>ón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7987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s-ES" dirty="0"/>
              <a:t>El derecho internacional de los derechos humanos resulta de obligado cumplimiento en Perú, </a:t>
            </a:r>
            <a:r>
              <a:rPr lang="es-ES" dirty="0" smtClean="0"/>
              <a:t> </a:t>
            </a:r>
            <a:r>
              <a:rPr lang="es-ES" dirty="0"/>
              <a:t>¨bloque de constitucionalidad¨, </a:t>
            </a:r>
            <a:endParaRPr lang="es-ES" dirty="0" smtClean="0"/>
          </a:p>
          <a:p>
            <a:r>
              <a:rPr lang="es-ES" dirty="0" smtClean="0"/>
              <a:t>el </a:t>
            </a:r>
            <a:r>
              <a:rPr lang="es-ES" dirty="0"/>
              <a:t>Tribunal Constitucional </a:t>
            </a:r>
            <a:r>
              <a:rPr lang="es-ES" dirty="0" smtClean="0"/>
              <a:t>ha ratificado la obligatoriedad </a:t>
            </a:r>
          </a:p>
          <a:p>
            <a:pPr lvl="1"/>
            <a:r>
              <a:rPr lang="es-ES" dirty="0" smtClean="0"/>
              <a:t>principio </a:t>
            </a:r>
            <a:r>
              <a:rPr lang="es-ES" dirty="0"/>
              <a:t>general según el cual toda actividad pública debe sujetarse imperativamente a los estándares establecidos por el Derecho Internacional de los Derechos Humanos. Estos </a:t>
            </a:r>
            <a:r>
              <a:rPr lang="es-ES" dirty="0" smtClean="0"/>
              <a:t>est</a:t>
            </a:r>
            <a:r>
              <a:rPr lang="es-ES" dirty="0" smtClean="0"/>
              <a:t>ándares </a:t>
            </a:r>
            <a:r>
              <a:rPr lang="es-ES" dirty="0" smtClean="0"/>
              <a:t>incluyen </a:t>
            </a:r>
            <a:r>
              <a:rPr lang="es-ES" dirty="0"/>
              <a:t>también la jurisprudencia que sobre tales tratados ha sido proferida por los órganos internacionales de protección de los derechos humanos. </a:t>
            </a:r>
          </a:p>
          <a:p>
            <a:r>
              <a:rPr lang="es-ES" dirty="0" smtClean="0"/>
              <a:t>Diversas sentencias del TC: </a:t>
            </a:r>
          </a:p>
          <a:p>
            <a:pPr lvl="1"/>
            <a:r>
              <a:rPr lang="es-ES" dirty="0" smtClean="0"/>
              <a:t>Del </a:t>
            </a:r>
            <a:r>
              <a:rPr lang="es-ES" dirty="0"/>
              <a:t>29 de noviembre de 2005, recaída en el expediente Nro. 04587-2004-AA, FJ.44; Sentencia del TC Nº 0047-2004-AI/TC; Sentencia del TC Nº 0025-2005-PI/TC; Ex. Nº 2798-04-HC7TC, emitido el 9 de diciembre del 2004; Ex. Nº 00007-2007-PI/TC, fs. 36</a:t>
            </a:r>
          </a:p>
          <a:p>
            <a:r>
              <a:rPr lang="es-ES_tradnl" dirty="0"/>
              <a:t> </a:t>
            </a:r>
            <a:endParaRPr lang="es-ES" dirty="0"/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Introducci</a:t>
            </a:r>
            <a:r>
              <a:rPr lang="en-US" dirty="0" err="1" smtClean="0"/>
              <a:t>ón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1667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La </a:t>
            </a:r>
            <a:r>
              <a:rPr lang="en-US" dirty="0" err="1" smtClean="0"/>
              <a:t>evoluci</a:t>
            </a:r>
            <a:r>
              <a:rPr lang="en-US" dirty="0" err="1" smtClean="0"/>
              <a:t>ón</a:t>
            </a:r>
            <a:r>
              <a:rPr lang="en-US" dirty="0" smtClean="0"/>
              <a:t> en </a:t>
            </a:r>
            <a:r>
              <a:rPr lang="en-US" dirty="0" err="1" smtClean="0"/>
              <a:t>Naciones</a:t>
            </a:r>
            <a:r>
              <a:rPr lang="en-US" dirty="0" smtClean="0"/>
              <a:t> </a:t>
            </a:r>
            <a:r>
              <a:rPr lang="en-US" dirty="0" err="1" smtClean="0"/>
              <a:t>Unidas</a:t>
            </a:r>
            <a:r>
              <a:rPr lang="en-US" dirty="0" smtClean="0"/>
              <a:t> ha </a:t>
            </a:r>
            <a:r>
              <a:rPr lang="en-US" dirty="0" err="1" smtClean="0"/>
              <a:t>sido</a:t>
            </a:r>
            <a:r>
              <a:rPr lang="en-US" dirty="0" smtClean="0"/>
              <a:t> </a:t>
            </a:r>
            <a:r>
              <a:rPr lang="en-US" dirty="0" err="1" smtClean="0"/>
              <a:t>espectacular</a:t>
            </a:r>
            <a:r>
              <a:rPr lang="en-US" dirty="0" smtClean="0"/>
              <a:t>. </a:t>
            </a:r>
          </a:p>
          <a:p>
            <a:r>
              <a:rPr lang="en-US" dirty="0" err="1" smtClean="0"/>
              <a:t>Desde</a:t>
            </a:r>
            <a:r>
              <a:rPr lang="en-US" dirty="0" smtClean="0"/>
              <a:t> 1971 hasta 2014.</a:t>
            </a:r>
          </a:p>
          <a:p>
            <a:pPr lvl="1"/>
            <a:r>
              <a:rPr lang="en-US" dirty="0" err="1" smtClean="0"/>
              <a:t>Conferencia</a:t>
            </a:r>
            <a:r>
              <a:rPr lang="en-US" dirty="0" smtClean="0"/>
              <a:t> Mundial</a:t>
            </a:r>
          </a:p>
          <a:p>
            <a:pPr lvl="1"/>
            <a:r>
              <a:rPr lang="en-US" dirty="0" err="1" smtClean="0"/>
              <a:t>Creación</a:t>
            </a:r>
            <a:r>
              <a:rPr lang="en-US" dirty="0" smtClean="0"/>
              <a:t> de </a:t>
            </a:r>
            <a:r>
              <a:rPr lang="en-US" dirty="0" err="1" smtClean="0"/>
              <a:t>mecanismos</a:t>
            </a:r>
            <a:r>
              <a:rPr lang="en-US" dirty="0" smtClean="0"/>
              <a:t> (</a:t>
            </a:r>
            <a:r>
              <a:rPr lang="en-US" dirty="0" err="1" smtClean="0"/>
              <a:t>Foro</a:t>
            </a:r>
            <a:r>
              <a:rPr lang="en-US" dirty="0" smtClean="0"/>
              <a:t>, Relator,…)</a:t>
            </a:r>
          </a:p>
          <a:p>
            <a:pPr lvl="1"/>
            <a:r>
              <a:rPr lang="en-US" dirty="0" err="1" smtClean="0"/>
              <a:t>Décadas</a:t>
            </a:r>
            <a:r>
              <a:rPr lang="en-US" dirty="0" smtClean="0"/>
              <a:t> </a:t>
            </a:r>
            <a:r>
              <a:rPr lang="en-US" dirty="0" err="1" smtClean="0"/>
              <a:t>Internacionales</a:t>
            </a:r>
            <a:endParaRPr lang="en-US" dirty="0" smtClean="0"/>
          </a:p>
          <a:p>
            <a:pPr lvl="1"/>
            <a:r>
              <a:rPr lang="en-US" dirty="0" err="1" smtClean="0"/>
              <a:t>Convenio</a:t>
            </a:r>
            <a:r>
              <a:rPr lang="en-US" dirty="0" smtClean="0"/>
              <a:t> No 169 y </a:t>
            </a:r>
            <a:r>
              <a:rPr lang="en-US" dirty="0" err="1" smtClean="0"/>
              <a:t>Declaración</a:t>
            </a:r>
            <a:endParaRPr lang="en-US" dirty="0" smtClean="0"/>
          </a:p>
          <a:p>
            <a:pPr lvl="1"/>
            <a:r>
              <a:rPr lang="en-US" dirty="0" err="1" smtClean="0"/>
              <a:t>Importante</a:t>
            </a:r>
            <a:r>
              <a:rPr lang="en-US" dirty="0" smtClean="0"/>
              <a:t> </a:t>
            </a:r>
            <a:r>
              <a:rPr lang="en-US" dirty="0" err="1" smtClean="0"/>
              <a:t>Jurísprudencia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Naciones</a:t>
            </a:r>
            <a:r>
              <a:rPr lang="en-US" dirty="0" smtClean="0"/>
              <a:t> </a:t>
            </a:r>
            <a:r>
              <a:rPr lang="en-US" dirty="0" err="1" smtClean="0"/>
              <a:t>Unidas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40151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Importante</a:t>
            </a:r>
            <a:r>
              <a:rPr lang="en-US" dirty="0" smtClean="0"/>
              <a:t> </a:t>
            </a:r>
            <a:r>
              <a:rPr lang="en-US" dirty="0" err="1" smtClean="0"/>
              <a:t>Jurisprudencia</a:t>
            </a:r>
            <a:endParaRPr lang="en-US" dirty="0" smtClean="0"/>
          </a:p>
          <a:p>
            <a:pPr lvl="1"/>
            <a:r>
              <a:rPr lang="en-US" dirty="0" err="1" smtClean="0"/>
              <a:t>Comit</a:t>
            </a:r>
            <a:r>
              <a:rPr lang="en-US" dirty="0" err="1" smtClean="0"/>
              <a:t>és</a:t>
            </a:r>
            <a:r>
              <a:rPr lang="en-US" dirty="0" smtClean="0"/>
              <a:t> de los </a:t>
            </a:r>
            <a:r>
              <a:rPr lang="en-US" dirty="0" err="1" smtClean="0"/>
              <a:t>Tratados</a:t>
            </a:r>
            <a:endParaRPr lang="en-US" dirty="0" smtClean="0"/>
          </a:p>
          <a:p>
            <a:pPr lvl="2"/>
            <a:r>
              <a:rPr lang="en-US" dirty="0" err="1" smtClean="0"/>
              <a:t>Cerd</a:t>
            </a:r>
            <a:r>
              <a:rPr lang="en-US" dirty="0" smtClean="0"/>
              <a:t>, </a:t>
            </a:r>
            <a:r>
              <a:rPr lang="en-US" dirty="0" err="1" smtClean="0"/>
              <a:t>Comite</a:t>
            </a:r>
            <a:r>
              <a:rPr lang="en-US" dirty="0" smtClean="0"/>
              <a:t> DDHH</a:t>
            </a:r>
            <a:endParaRPr lang="en-US" dirty="0" smtClean="0"/>
          </a:p>
          <a:p>
            <a:pPr lvl="1"/>
            <a:r>
              <a:rPr lang="en-US" dirty="0" err="1" smtClean="0"/>
              <a:t>Comentario</a:t>
            </a:r>
            <a:r>
              <a:rPr lang="en-US" dirty="0" smtClean="0"/>
              <a:t> general 23 de ambos </a:t>
            </a:r>
            <a:r>
              <a:rPr lang="en-US" dirty="0" err="1" smtClean="0"/>
              <a:t>mecanismos</a:t>
            </a:r>
            <a:endParaRPr lang="en-US" dirty="0" smtClean="0"/>
          </a:p>
          <a:p>
            <a:pPr lvl="1"/>
            <a:r>
              <a:rPr lang="en-US" dirty="0" err="1"/>
              <a:t>C</a:t>
            </a:r>
            <a:r>
              <a:rPr lang="en-US" dirty="0" err="1" smtClean="0"/>
              <a:t>asos</a:t>
            </a:r>
            <a:r>
              <a:rPr lang="en-US" dirty="0" smtClean="0"/>
              <a:t> </a:t>
            </a:r>
            <a:r>
              <a:rPr lang="en-US" dirty="0" err="1" smtClean="0"/>
              <a:t>emblemáticos</a:t>
            </a:r>
            <a:endParaRPr lang="en-US" dirty="0" smtClean="0"/>
          </a:p>
          <a:p>
            <a:pPr lvl="1"/>
            <a:r>
              <a:rPr lang="en-US" dirty="0" smtClean="0"/>
              <a:t>Relator Especial</a:t>
            </a:r>
          </a:p>
          <a:p>
            <a:pPr lvl="2"/>
            <a:r>
              <a:rPr lang="en-US" dirty="0" err="1" smtClean="0"/>
              <a:t>Informe</a:t>
            </a:r>
            <a:r>
              <a:rPr lang="en-US" dirty="0" smtClean="0"/>
              <a:t> </a:t>
            </a:r>
            <a:r>
              <a:rPr lang="en-US" dirty="0" err="1" smtClean="0"/>
              <a:t>Justicia</a:t>
            </a:r>
            <a:r>
              <a:rPr lang="en-US" dirty="0" smtClean="0"/>
              <a:t> 2004. </a:t>
            </a:r>
          </a:p>
          <a:p>
            <a:pPr lvl="2"/>
            <a:r>
              <a:rPr lang="en-US" dirty="0" err="1" smtClean="0"/>
              <a:t>Informe</a:t>
            </a:r>
            <a:r>
              <a:rPr lang="en-US" dirty="0" smtClean="0"/>
              <a:t> </a:t>
            </a:r>
            <a:r>
              <a:rPr lang="en-US" dirty="0" err="1" smtClean="0"/>
              <a:t>visita</a:t>
            </a:r>
            <a:r>
              <a:rPr lang="en-US" dirty="0" smtClean="0"/>
              <a:t> </a:t>
            </a:r>
            <a:r>
              <a:rPr lang="en-US" dirty="0" err="1" smtClean="0"/>
              <a:t>Perú</a:t>
            </a:r>
            <a:r>
              <a:rPr lang="en-US" dirty="0" smtClean="0"/>
              <a:t> 2014. </a:t>
            </a:r>
          </a:p>
          <a:p>
            <a:pPr lvl="2"/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Naciones</a:t>
            </a:r>
            <a:r>
              <a:rPr lang="en-US" dirty="0" smtClean="0"/>
              <a:t> </a:t>
            </a:r>
            <a:r>
              <a:rPr lang="en-US" dirty="0" err="1" smtClean="0"/>
              <a:t>Unidas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30448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Convenio</a:t>
            </a:r>
            <a:r>
              <a:rPr lang="en-US" dirty="0" smtClean="0"/>
              <a:t> No 169 de la OIT</a:t>
            </a:r>
          </a:p>
          <a:p>
            <a:pPr lvl="1"/>
            <a:r>
              <a:rPr lang="en-US" dirty="0" err="1" smtClean="0"/>
              <a:t>Autoidentificaci</a:t>
            </a:r>
            <a:r>
              <a:rPr lang="en-US" dirty="0" err="1" smtClean="0"/>
              <a:t>ón</a:t>
            </a:r>
            <a:r>
              <a:rPr lang="en-US" dirty="0" smtClean="0"/>
              <a:t> </a:t>
            </a:r>
          </a:p>
          <a:p>
            <a:pPr lvl="2"/>
            <a:r>
              <a:rPr lang="en-US" dirty="0" smtClean="0"/>
              <a:t>¿</a:t>
            </a:r>
            <a:r>
              <a:rPr lang="en-US" dirty="0" err="1" smtClean="0"/>
              <a:t>Es</a:t>
            </a:r>
            <a:r>
              <a:rPr lang="en-US" dirty="0" smtClean="0"/>
              <a:t> compatible con </a:t>
            </a:r>
            <a:r>
              <a:rPr lang="en-US" dirty="0" err="1" smtClean="0"/>
              <a:t>una</a:t>
            </a:r>
            <a:r>
              <a:rPr lang="en-US" dirty="0" smtClean="0"/>
              <a:t> base de </a:t>
            </a:r>
            <a:r>
              <a:rPr lang="en-US" dirty="0" err="1" smtClean="0"/>
              <a:t>datos</a:t>
            </a:r>
            <a:r>
              <a:rPr lang="en-US" dirty="0"/>
              <a:t> </a:t>
            </a:r>
            <a:r>
              <a:rPr lang="en-US" dirty="0" smtClean="0"/>
              <a:t>de Pueblos?</a:t>
            </a:r>
          </a:p>
          <a:p>
            <a:pPr lvl="1"/>
            <a:r>
              <a:rPr lang="en-US" dirty="0" err="1" smtClean="0"/>
              <a:t>Consulta</a:t>
            </a:r>
            <a:endParaRPr lang="en-US" dirty="0" smtClean="0"/>
          </a:p>
          <a:p>
            <a:pPr lvl="2"/>
            <a:r>
              <a:rPr lang="en-US" dirty="0" smtClean="0"/>
              <a:t>¿La Ley y el </a:t>
            </a:r>
            <a:r>
              <a:rPr lang="en-US" dirty="0" err="1" smtClean="0"/>
              <a:t>reglamento</a:t>
            </a:r>
            <a:r>
              <a:rPr lang="en-US" dirty="0" smtClean="0"/>
              <a:t> </a:t>
            </a:r>
            <a:r>
              <a:rPr lang="en-US" dirty="0" err="1" smtClean="0"/>
              <a:t>peruanos</a:t>
            </a:r>
            <a:r>
              <a:rPr lang="en-US" dirty="0" smtClean="0"/>
              <a:t> se </a:t>
            </a:r>
            <a:r>
              <a:rPr lang="en-US" dirty="0" err="1" smtClean="0"/>
              <a:t>ajusta</a:t>
            </a:r>
            <a:r>
              <a:rPr lang="en-US" dirty="0" smtClean="0"/>
              <a:t> a los </a:t>
            </a:r>
            <a:r>
              <a:rPr lang="en-US" dirty="0" err="1" smtClean="0"/>
              <a:t>estándares</a:t>
            </a:r>
            <a:r>
              <a:rPr lang="en-US" dirty="0" smtClean="0"/>
              <a:t> del </a:t>
            </a:r>
            <a:r>
              <a:rPr lang="en-US" dirty="0" err="1" smtClean="0"/>
              <a:t>Convenio</a:t>
            </a:r>
            <a:r>
              <a:rPr lang="en-US" dirty="0" smtClean="0"/>
              <a:t>?</a:t>
            </a:r>
          </a:p>
          <a:p>
            <a:pPr lvl="1"/>
            <a:r>
              <a:rPr lang="en-US" dirty="0" err="1" smtClean="0"/>
              <a:t>Tierras</a:t>
            </a:r>
            <a:r>
              <a:rPr lang="en-US" dirty="0" smtClean="0"/>
              <a:t> y </a:t>
            </a:r>
            <a:r>
              <a:rPr lang="en-US" dirty="0" err="1" smtClean="0"/>
              <a:t>territorios</a:t>
            </a:r>
            <a:endParaRPr lang="en-US" dirty="0" smtClean="0"/>
          </a:p>
          <a:p>
            <a:pPr lvl="1"/>
            <a:r>
              <a:rPr lang="en-US" dirty="0" err="1" smtClean="0"/>
              <a:t>Autonomía</a:t>
            </a:r>
            <a:endParaRPr lang="en-US" dirty="0" smtClean="0"/>
          </a:p>
          <a:p>
            <a:pPr marL="457200" lvl="1" indent="0">
              <a:buNone/>
            </a:pPr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Naciones</a:t>
            </a:r>
            <a:r>
              <a:rPr lang="en-US" dirty="0" smtClean="0"/>
              <a:t> </a:t>
            </a:r>
            <a:r>
              <a:rPr lang="en-US" dirty="0" err="1" smtClean="0"/>
              <a:t>Unidas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80677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Waveform.thmx</Template>
  <TotalTime>74</TotalTime>
  <Words>1554</Words>
  <Application>Microsoft Macintosh PowerPoint</Application>
  <PresentationFormat>On-screen Show (4:3)</PresentationFormat>
  <Paragraphs>156</Paragraphs>
  <Slides>21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Waveform</vt:lpstr>
      <vt:lpstr>Estándares internacionales pueblos indígenas. Acceso a Justicia</vt:lpstr>
      <vt:lpstr>Esquema</vt:lpstr>
      <vt:lpstr>Introducción</vt:lpstr>
      <vt:lpstr>Introducción</vt:lpstr>
      <vt:lpstr>Introducción</vt:lpstr>
      <vt:lpstr>Introducción</vt:lpstr>
      <vt:lpstr>Naciones Unidas</vt:lpstr>
      <vt:lpstr>Naciones Unidas</vt:lpstr>
      <vt:lpstr>Naciones Unidas</vt:lpstr>
      <vt:lpstr>Naciones Unidas</vt:lpstr>
      <vt:lpstr>Naciones Unidas</vt:lpstr>
      <vt:lpstr>Naciones Unidas</vt:lpstr>
      <vt:lpstr>Naciones Unidas</vt:lpstr>
      <vt:lpstr>Sistema Interamericano</vt:lpstr>
      <vt:lpstr>Sistema Interamericano</vt:lpstr>
      <vt:lpstr>Sistema Interamericano</vt:lpstr>
      <vt:lpstr>Acceso a la Justicia</vt:lpstr>
      <vt:lpstr>Acceso a la Justicia</vt:lpstr>
      <vt:lpstr>Acceso a la justica</vt:lpstr>
      <vt:lpstr>Acceso a la Justicia</vt:lpstr>
      <vt:lpstr>Acceso a la Justicia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Estándares internacionales pueblos indígenas.</dc:title>
  <dc:creator>MIKEL BERRAONDO</dc:creator>
  <cp:lastModifiedBy>MIKEL BERRAONDO</cp:lastModifiedBy>
  <cp:revision>8</cp:revision>
  <dcterms:created xsi:type="dcterms:W3CDTF">2014-11-16T22:59:29Z</dcterms:created>
  <dcterms:modified xsi:type="dcterms:W3CDTF">2014-11-17T00:14:23Z</dcterms:modified>
</cp:coreProperties>
</file>