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  <p:sldMasterId id="2147483708" r:id="rId3"/>
    <p:sldMasterId id="2147483720" r:id="rId4"/>
    <p:sldMasterId id="2147483732" r:id="rId5"/>
  </p:sldMasterIdLst>
  <p:notesMasterIdLst>
    <p:notesMasterId r:id="rId18"/>
  </p:notesMasterIdLst>
  <p:sldIdLst>
    <p:sldId id="256" r:id="rId6"/>
    <p:sldId id="269" r:id="rId7"/>
    <p:sldId id="268" r:id="rId8"/>
    <p:sldId id="273" r:id="rId9"/>
    <p:sldId id="260" r:id="rId10"/>
    <p:sldId id="274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CCACF3-E87E-436C-AE11-720C7671B920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1A820B4-470B-454B-B1BE-2FDB27F6276D}">
      <dgm:prSet phldrT="[Texto]" custT="1"/>
      <dgm:spPr/>
      <dgm:t>
        <a:bodyPr/>
        <a:lstStyle/>
        <a:p>
          <a:r>
            <a:rPr lang="es-CO" sz="2000" b="1" dirty="0" smtClean="0">
              <a:solidFill>
                <a:schemeClr val="tx1"/>
              </a:solidFill>
            </a:rPr>
            <a:t>COMPLEMENTANDO LAS DEPENDENCIAS</a:t>
          </a:r>
          <a:endParaRPr lang="es-CO" sz="2000" b="1" dirty="0">
            <a:solidFill>
              <a:schemeClr val="tx1"/>
            </a:solidFill>
          </a:endParaRPr>
        </a:p>
      </dgm:t>
    </dgm:pt>
    <dgm:pt modelId="{A2079F8F-E0F6-4726-8C73-57E3E9167EA3}" type="parTrans" cxnId="{7CFD3428-28D4-4A8C-87ED-53CB2F2147A2}">
      <dgm:prSet/>
      <dgm:spPr/>
      <dgm:t>
        <a:bodyPr/>
        <a:lstStyle/>
        <a:p>
          <a:endParaRPr lang="es-CO"/>
        </a:p>
      </dgm:t>
    </dgm:pt>
    <dgm:pt modelId="{3AB664FC-B444-49A2-A72F-246E070E04E9}" type="sibTrans" cxnId="{7CFD3428-28D4-4A8C-87ED-53CB2F2147A2}">
      <dgm:prSet/>
      <dgm:spPr/>
      <dgm:t>
        <a:bodyPr/>
        <a:lstStyle/>
        <a:p>
          <a:endParaRPr lang="es-CO"/>
        </a:p>
      </dgm:t>
    </dgm:pt>
    <dgm:pt modelId="{B08CD1AE-05E6-46E3-8C7F-09B188D28014}" type="asst">
      <dgm:prSet phldrT="[Texto]"/>
      <dgm:spPr/>
      <dgm:t>
        <a:bodyPr/>
        <a:lstStyle/>
        <a:p>
          <a:r>
            <a:rPr lang="es-CO" dirty="0" smtClean="0"/>
            <a:t>MESAS DE TRABAJO CON PRINCIPALES ACTORES Y COMPROMISOS EXPLÍCITOS DE COHESIÓN INTERNA</a:t>
          </a:r>
          <a:endParaRPr lang="es-CO" dirty="0"/>
        </a:p>
      </dgm:t>
    </dgm:pt>
    <dgm:pt modelId="{0D51BD6F-62FE-441F-94AA-6DBB347524E6}" type="parTrans" cxnId="{66CD9CE7-2B84-47E5-83B8-12F4F409CF33}">
      <dgm:prSet/>
      <dgm:spPr/>
      <dgm:t>
        <a:bodyPr/>
        <a:lstStyle/>
        <a:p>
          <a:endParaRPr lang="es-CO"/>
        </a:p>
      </dgm:t>
    </dgm:pt>
    <dgm:pt modelId="{4908861D-FB0B-4B5D-A070-056EEAB6CE04}" type="sibTrans" cxnId="{66CD9CE7-2B84-47E5-83B8-12F4F409CF33}">
      <dgm:prSet/>
      <dgm:spPr/>
      <dgm:t>
        <a:bodyPr/>
        <a:lstStyle/>
        <a:p>
          <a:endParaRPr lang="es-CO"/>
        </a:p>
      </dgm:t>
    </dgm:pt>
    <dgm:pt modelId="{8AD97556-8B44-4AA7-9CBF-E8CE79D98F11}">
      <dgm:prSet phldrT="[Texto]"/>
      <dgm:spPr/>
      <dgm:t>
        <a:bodyPr/>
        <a:lstStyle/>
        <a:p>
          <a:r>
            <a:rPr lang="es-CO" dirty="0" smtClean="0"/>
            <a:t>PRIORIZAR </a:t>
          </a:r>
          <a:r>
            <a:rPr lang="es-CO" dirty="0" err="1" smtClean="0"/>
            <a:t>MIRs</a:t>
          </a:r>
          <a:r>
            <a:rPr lang="es-CO" dirty="0" smtClean="0"/>
            <a:t> QUE REQUIEREN TRABAJO EN PROFUNDIDAD</a:t>
          </a:r>
          <a:endParaRPr lang="es-CO" dirty="0"/>
        </a:p>
      </dgm:t>
    </dgm:pt>
    <dgm:pt modelId="{23F03A38-4F70-43B6-82AD-00515AC3F805}" type="parTrans" cxnId="{00EF1BB1-6CFA-4001-86B6-71C8F4EA7110}">
      <dgm:prSet/>
      <dgm:spPr/>
      <dgm:t>
        <a:bodyPr/>
        <a:lstStyle/>
        <a:p>
          <a:endParaRPr lang="es-CO"/>
        </a:p>
      </dgm:t>
    </dgm:pt>
    <dgm:pt modelId="{CDD088E5-7AD8-4AC4-A912-53110B4CE119}" type="sibTrans" cxnId="{00EF1BB1-6CFA-4001-86B6-71C8F4EA7110}">
      <dgm:prSet/>
      <dgm:spPr/>
      <dgm:t>
        <a:bodyPr/>
        <a:lstStyle/>
        <a:p>
          <a:endParaRPr lang="es-CO"/>
        </a:p>
      </dgm:t>
    </dgm:pt>
    <dgm:pt modelId="{B25AFE95-1E01-46D5-9869-85DC953E9C97}">
      <dgm:prSet phldrT="[Texto]"/>
      <dgm:spPr/>
      <dgm:t>
        <a:bodyPr/>
        <a:lstStyle/>
        <a:p>
          <a:r>
            <a:rPr lang="es-CO" dirty="0" smtClean="0"/>
            <a:t>EL RESTO DE LAS MIR, REGISTROS AUTOMATIZADOS </a:t>
          </a:r>
          <a:endParaRPr lang="es-CO" dirty="0"/>
        </a:p>
      </dgm:t>
    </dgm:pt>
    <dgm:pt modelId="{BC1D3146-038D-4983-BE4C-278E17574F4E}" type="parTrans" cxnId="{151F7C57-0749-433E-88F7-C9FBD50D0CD8}">
      <dgm:prSet/>
      <dgm:spPr/>
      <dgm:t>
        <a:bodyPr/>
        <a:lstStyle/>
        <a:p>
          <a:endParaRPr lang="es-CO"/>
        </a:p>
      </dgm:t>
    </dgm:pt>
    <dgm:pt modelId="{4F621625-12D0-4FC1-BBC6-088E460984F1}" type="sibTrans" cxnId="{151F7C57-0749-433E-88F7-C9FBD50D0CD8}">
      <dgm:prSet/>
      <dgm:spPr/>
      <dgm:t>
        <a:bodyPr/>
        <a:lstStyle/>
        <a:p>
          <a:endParaRPr lang="es-CO"/>
        </a:p>
      </dgm:t>
    </dgm:pt>
    <dgm:pt modelId="{42FF5A19-6227-4E3E-8883-4BD4BD40EE36}">
      <dgm:prSet phldrT="[Texto]"/>
      <dgm:spPr/>
      <dgm:t>
        <a:bodyPr/>
        <a:lstStyle/>
        <a:p>
          <a:r>
            <a:rPr lang="es-CO" dirty="0" smtClean="0"/>
            <a:t>MÁS ANÁLISIS (POR SECTOR, POR TERRITORIO, POR GRUPO DE POBLACIÓN)</a:t>
          </a:r>
          <a:endParaRPr lang="es-CO" dirty="0"/>
        </a:p>
      </dgm:t>
    </dgm:pt>
    <dgm:pt modelId="{9020E116-4503-41C5-8FC2-C66568C0300A}" type="parTrans" cxnId="{69B51B8A-464D-46CA-9B72-14657066B675}">
      <dgm:prSet/>
      <dgm:spPr/>
      <dgm:t>
        <a:bodyPr/>
        <a:lstStyle/>
        <a:p>
          <a:endParaRPr lang="es-CO"/>
        </a:p>
      </dgm:t>
    </dgm:pt>
    <dgm:pt modelId="{C733FB7C-EC97-4799-BAAD-DDE0337F3B89}" type="sibTrans" cxnId="{69B51B8A-464D-46CA-9B72-14657066B675}">
      <dgm:prSet/>
      <dgm:spPr/>
      <dgm:t>
        <a:bodyPr/>
        <a:lstStyle/>
        <a:p>
          <a:endParaRPr lang="es-CO"/>
        </a:p>
      </dgm:t>
    </dgm:pt>
    <dgm:pt modelId="{95710F62-DB1F-44F3-978F-34B57A2E30D7}">
      <dgm:prSet custT="1"/>
      <dgm:spPr/>
      <dgm:t>
        <a:bodyPr/>
        <a:lstStyle/>
        <a:p>
          <a:r>
            <a:rPr lang="es-CO" sz="2000" b="1" dirty="0" smtClean="0"/>
            <a:t>LIBERANDO CAPACIDAD PARA NUEVOS DESAFÍOS</a:t>
          </a:r>
          <a:endParaRPr lang="es-CO" sz="2000" b="1" dirty="0"/>
        </a:p>
      </dgm:t>
    </dgm:pt>
    <dgm:pt modelId="{454F7D06-4AA1-4660-B33C-ABDBD5426F0B}" type="parTrans" cxnId="{C3671BE1-F28A-47DE-9D35-0C399F887337}">
      <dgm:prSet/>
      <dgm:spPr/>
      <dgm:t>
        <a:bodyPr/>
        <a:lstStyle/>
        <a:p>
          <a:endParaRPr lang="es-CO"/>
        </a:p>
      </dgm:t>
    </dgm:pt>
    <dgm:pt modelId="{2D1459CE-B8F0-4D70-8BBE-1C37F504F9BB}" type="sibTrans" cxnId="{C3671BE1-F28A-47DE-9D35-0C399F887337}">
      <dgm:prSet/>
      <dgm:spPr/>
      <dgm:t>
        <a:bodyPr/>
        <a:lstStyle/>
        <a:p>
          <a:endParaRPr lang="es-CO"/>
        </a:p>
      </dgm:t>
    </dgm:pt>
    <dgm:pt modelId="{D303E4F6-32E5-4B51-8D46-0A8EC3DFACF7}" type="pres">
      <dgm:prSet presAssocID="{D3CCACF3-E87E-436C-AE11-720C7671B9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21138F3F-6250-4764-80EA-F5F06EBB8518}" type="pres">
      <dgm:prSet presAssocID="{41A820B4-470B-454B-B1BE-2FDB27F6276D}" presName="hierRoot1" presStyleCnt="0">
        <dgm:presLayoutVars>
          <dgm:hierBranch val="init"/>
        </dgm:presLayoutVars>
      </dgm:prSet>
      <dgm:spPr/>
    </dgm:pt>
    <dgm:pt modelId="{565FB120-3814-4199-9032-CE52DFDFB1BE}" type="pres">
      <dgm:prSet presAssocID="{41A820B4-470B-454B-B1BE-2FDB27F6276D}" presName="rootComposite1" presStyleCnt="0"/>
      <dgm:spPr/>
    </dgm:pt>
    <dgm:pt modelId="{93C43C97-2861-4116-8446-CA6C9661B7AE}" type="pres">
      <dgm:prSet presAssocID="{41A820B4-470B-454B-B1BE-2FDB27F6276D}" presName="rootText1" presStyleLbl="node0" presStyleIdx="0" presStyleCnt="1" custScaleX="13581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9CF2076-82ED-4A06-B5BA-FCC2D1F4CA3A}" type="pres">
      <dgm:prSet presAssocID="{41A820B4-470B-454B-B1BE-2FDB27F6276D}" presName="rootConnector1" presStyleLbl="node1" presStyleIdx="0" presStyleCnt="0"/>
      <dgm:spPr/>
      <dgm:t>
        <a:bodyPr/>
        <a:lstStyle/>
        <a:p>
          <a:endParaRPr lang="es-CO"/>
        </a:p>
      </dgm:t>
    </dgm:pt>
    <dgm:pt modelId="{CF8E1D20-B0B3-47FA-9C8A-B643DC16B9DC}" type="pres">
      <dgm:prSet presAssocID="{41A820B4-470B-454B-B1BE-2FDB27F6276D}" presName="hierChild2" presStyleCnt="0"/>
      <dgm:spPr/>
    </dgm:pt>
    <dgm:pt modelId="{8F8E8BC2-2BF0-4E6E-97E4-EFB3F960BD50}" type="pres">
      <dgm:prSet presAssocID="{23F03A38-4F70-43B6-82AD-00515AC3F805}" presName="Name37" presStyleLbl="parChTrans1D2" presStyleIdx="0" presStyleCnt="4"/>
      <dgm:spPr/>
      <dgm:t>
        <a:bodyPr/>
        <a:lstStyle/>
        <a:p>
          <a:endParaRPr lang="es-CO"/>
        </a:p>
      </dgm:t>
    </dgm:pt>
    <dgm:pt modelId="{FC4ABDFD-971D-463C-A2FF-172D8C1ECADA}" type="pres">
      <dgm:prSet presAssocID="{8AD97556-8B44-4AA7-9CBF-E8CE79D98F11}" presName="hierRoot2" presStyleCnt="0">
        <dgm:presLayoutVars>
          <dgm:hierBranch val="init"/>
        </dgm:presLayoutVars>
      </dgm:prSet>
      <dgm:spPr/>
    </dgm:pt>
    <dgm:pt modelId="{9015F413-F682-4FBB-85F5-3002E6A1CE17}" type="pres">
      <dgm:prSet presAssocID="{8AD97556-8B44-4AA7-9CBF-E8CE79D98F11}" presName="rootComposite" presStyleCnt="0"/>
      <dgm:spPr/>
    </dgm:pt>
    <dgm:pt modelId="{76DCA3E3-F9F5-4140-8313-D2B351D43B55}" type="pres">
      <dgm:prSet presAssocID="{8AD97556-8B44-4AA7-9CBF-E8CE79D98F11}" presName="rootText" presStyleLbl="node2" presStyleIdx="0" presStyleCnt="3" custLinFactNeighborX="29594" custLinFactNeighborY="-7399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51D3FFA-6913-4EE5-BF6F-36A6D074A8F2}" type="pres">
      <dgm:prSet presAssocID="{8AD97556-8B44-4AA7-9CBF-E8CE79D98F11}" presName="rootConnector" presStyleLbl="node2" presStyleIdx="0" presStyleCnt="3"/>
      <dgm:spPr/>
      <dgm:t>
        <a:bodyPr/>
        <a:lstStyle/>
        <a:p>
          <a:endParaRPr lang="es-CO"/>
        </a:p>
      </dgm:t>
    </dgm:pt>
    <dgm:pt modelId="{C7441DF8-6F5B-4E5E-9D87-84F3037D31B1}" type="pres">
      <dgm:prSet presAssocID="{8AD97556-8B44-4AA7-9CBF-E8CE79D98F11}" presName="hierChild4" presStyleCnt="0"/>
      <dgm:spPr/>
    </dgm:pt>
    <dgm:pt modelId="{56CFF71C-58FA-4362-A44B-CFC3176E37DE}" type="pres">
      <dgm:prSet presAssocID="{8AD97556-8B44-4AA7-9CBF-E8CE79D98F11}" presName="hierChild5" presStyleCnt="0"/>
      <dgm:spPr/>
    </dgm:pt>
    <dgm:pt modelId="{C941585B-58AB-455D-A3AA-5615D44AD6CD}" type="pres">
      <dgm:prSet presAssocID="{BC1D3146-038D-4983-BE4C-278E17574F4E}" presName="Name37" presStyleLbl="parChTrans1D2" presStyleIdx="1" presStyleCnt="4"/>
      <dgm:spPr/>
      <dgm:t>
        <a:bodyPr/>
        <a:lstStyle/>
        <a:p>
          <a:endParaRPr lang="es-CO"/>
        </a:p>
      </dgm:t>
    </dgm:pt>
    <dgm:pt modelId="{01E90EB6-1337-4A86-9917-222F53C37E06}" type="pres">
      <dgm:prSet presAssocID="{B25AFE95-1E01-46D5-9869-85DC953E9C97}" presName="hierRoot2" presStyleCnt="0">
        <dgm:presLayoutVars>
          <dgm:hierBranch val="init"/>
        </dgm:presLayoutVars>
      </dgm:prSet>
      <dgm:spPr/>
    </dgm:pt>
    <dgm:pt modelId="{9A42954B-994E-4D94-80A1-7CE695AC5882}" type="pres">
      <dgm:prSet presAssocID="{B25AFE95-1E01-46D5-9869-85DC953E9C97}" presName="rootComposite" presStyleCnt="0"/>
      <dgm:spPr/>
    </dgm:pt>
    <dgm:pt modelId="{C61EF450-3E49-4AC6-B6CE-D4FE3E3F7CC6}" type="pres">
      <dgm:prSet presAssocID="{B25AFE95-1E01-46D5-9869-85DC953E9C97}" presName="rootText" presStyleLbl="node2" presStyleIdx="1" presStyleCnt="3" custLinFactX="28856" custLinFactNeighborX="100000" custLinFactNeighborY="-493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CB805956-7185-437B-96CE-CD505F57A7C9}" type="pres">
      <dgm:prSet presAssocID="{B25AFE95-1E01-46D5-9869-85DC953E9C97}" presName="rootConnector" presStyleLbl="node2" presStyleIdx="1" presStyleCnt="3"/>
      <dgm:spPr/>
      <dgm:t>
        <a:bodyPr/>
        <a:lstStyle/>
        <a:p>
          <a:endParaRPr lang="es-CO"/>
        </a:p>
      </dgm:t>
    </dgm:pt>
    <dgm:pt modelId="{2BA0F3D0-5F16-4A2B-B880-ADCCA741AA14}" type="pres">
      <dgm:prSet presAssocID="{B25AFE95-1E01-46D5-9869-85DC953E9C97}" presName="hierChild4" presStyleCnt="0"/>
      <dgm:spPr/>
    </dgm:pt>
    <dgm:pt modelId="{5EB1AD9A-81DA-40F2-88AF-3D51701C960E}" type="pres">
      <dgm:prSet presAssocID="{B25AFE95-1E01-46D5-9869-85DC953E9C97}" presName="hierChild5" presStyleCnt="0"/>
      <dgm:spPr/>
    </dgm:pt>
    <dgm:pt modelId="{6A9C736C-08D4-46C2-BCBF-7E07D61B2B79}" type="pres">
      <dgm:prSet presAssocID="{9020E116-4503-41C5-8FC2-C66568C0300A}" presName="Name37" presStyleLbl="parChTrans1D2" presStyleIdx="2" presStyleCnt="4"/>
      <dgm:spPr/>
      <dgm:t>
        <a:bodyPr/>
        <a:lstStyle/>
        <a:p>
          <a:endParaRPr lang="es-CO"/>
        </a:p>
      </dgm:t>
    </dgm:pt>
    <dgm:pt modelId="{996FBF68-636E-4093-886A-5D188E51F3E9}" type="pres">
      <dgm:prSet presAssocID="{42FF5A19-6227-4E3E-8883-4BD4BD40EE36}" presName="hierRoot2" presStyleCnt="0">
        <dgm:presLayoutVars>
          <dgm:hierBranch val="init"/>
        </dgm:presLayoutVars>
      </dgm:prSet>
      <dgm:spPr/>
    </dgm:pt>
    <dgm:pt modelId="{8F5EDD93-9AA5-41B5-AB48-CEA14A5131D7}" type="pres">
      <dgm:prSet presAssocID="{42FF5A19-6227-4E3E-8883-4BD4BD40EE36}" presName="rootComposite" presStyleCnt="0"/>
      <dgm:spPr/>
    </dgm:pt>
    <dgm:pt modelId="{BC2CB6F0-7DBB-43AE-864C-DE83B28EEE94}" type="pres">
      <dgm:prSet presAssocID="{42FF5A19-6227-4E3E-8883-4BD4BD40EE36}" presName="rootText" presStyleLbl="node2" presStyleIdx="2" presStyleCnt="3" custLinFactX="-2962" custLinFactNeighborX="-100000" custLinFactNeighborY="-1233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7E5D218-9768-41B1-9390-92FFFB5EE6E1}" type="pres">
      <dgm:prSet presAssocID="{42FF5A19-6227-4E3E-8883-4BD4BD40EE36}" presName="rootConnector" presStyleLbl="node2" presStyleIdx="2" presStyleCnt="3"/>
      <dgm:spPr/>
      <dgm:t>
        <a:bodyPr/>
        <a:lstStyle/>
        <a:p>
          <a:endParaRPr lang="es-CO"/>
        </a:p>
      </dgm:t>
    </dgm:pt>
    <dgm:pt modelId="{D5D0C15A-0B9B-4407-8AA4-93DB6D5AE007}" type="pres">
      <dgm:prSet presAssocID="{42FF5A19-6227-4E3E-8883-4BD4BD40EE36}" presName="hierChild4" presStyleCnt="0"/>
      <dgm:spPr/>
    </dgm:pt>
    <dgm:pt modelId="{35AB9135-AA45-49D5-8BF3-E2CB9F8290B8}" type="pres">
      <dgm:prSet presAssocID="{454F7D06-4AA1-4660-B33C-ABDBD5426F0B}" presName="Name37" presStyleLbl="parChTrans1D3" presStyleIdx="0" presStyleCnt="1"/>
      <dgm:spPr/>
      <dgm:t>
        <a:bodyPr/>
        <a:lstStyle/>
        <a:p>
          <a:endParaRPr lang="es-CO"/>
        </a:p>
      </dgm:t>
    </dgm:pt>
    <dgm:pt modelId="{4CA63A26-BDA1-4189-A0A4-935DE54250FE}" type="pres">
      <dgm:prSet presAssocID="{95710F62-DB1F-44F3-978F-34B57A2E30D7}" presName="hierRoot2" presStyleCnt="0">
        <dgm:presLayoutVars>
          <dgm:hierBranch val="init"/>
        </dgm:presLayoutVars>
      </dgm:prSet>
      <dgm:spPr/>
    </dgm:pt>
    <dgm:pt modelId="{C436EC93-37F2-433C-98E7-AABB31FB0890}" type="pres">
      <dgm:prSet presAssocID="{95710F62-DB1F-44F3-978F-34B57A2E30D7}" presName="rootComposite" presStyleCnt="0"/>
      <dgm:spPr/>
    </dgm:pt>
    <dgm:pt modelId="{59F33F04-9DEF-4613-BF79-99EF2298BE60}" type="pres">
      <dgm:prSet presAssocID="{95710F62-DB1F-44F3-978F-34B57A2E30D7}" presName="rootText" presStyleLbl="node3" presStyleIdx="0" presStyleCnt="1" custScaleX="121305" custScaleY="119544" custLinFactNeighborY="-4289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CC7D5B16-2CF9-4823-8811-689CFAAEDB98}" type="pres">
      <dgm:prSet presAssocID="{95710F62-DB1F-44F3-978F-34B57A2E30D7}" presName="rootConnector" presStyleLbl="node3" presStyleIdx="0" presStyleCnt="1"/>
      <dgm:spPr/>
      <dgm:t>
        <a:bodyPr/>
        <a:lstStyle/>
        <a:p>
          <a:endParaRPr lang="es-CO"/>
        </a:p>
      </dgm:t>
    </dgm:pt>
    <dgm:pt modelId="{65E538DD-8C28-4DE2-9A27-629433E8D98D}" type="pres">
      <dgm:prSet presAssocID="{95710F62-DB1F-44F3-978F-34B57A2E30D7}" presName="hierChild4" presStyleCnt="0"/>
      <dgm:spPr/>
    </dgm:pt>
    <dgm:pt modelId="{D6B386A5-6759-49B0-800C-9092C5282D05}" type="pres">
      <dgm:prSet presAssocID="{95710F62-DB1F-44F3-978F-34B57A2E30D7}" presName="hierChild5" presStyleCnt="0"/>
      <dgm:spPr/>
    </dgm:pt>
    <dgm:pt modelId="{45A02296-0047-4D45-A6DE-8735EBCDD908}" type="pres">
      <dgm:prSet presAssocID="{42FF5A19-6227-4E3E-8883-4BD4BD40EE36}" presName="hierChild5" presStyleCnt="0"/>
      <dgm:spPr/>
    </dgm:pt>
    <dgm:pt modelId="{B07412F8-499B-4E67-A245-092E2F55658C}" type="pres">
      <dgm:prSet presAssocID="{41A820B4-470B-454B-B1BE-2FDB27F6276D}" presName="hierChild3" presStyleCnt="0"/>
      <dgm:spPr/>
    </dgm:pt>
    <dgm:pt modelId="{48E28080-1F49-4AF9-82D2-FDAAE574A0C6}" type="pres">
      <dgm:prSet presAssocID="{0D51BD6F-62FE-441F-94AA-6DBB347524E6}" presName="Name111" presStyleLbl="parChTrans1D2" presStyleIdx="3" presStyleCnt="4"/>
      <dgm:spPr/>
      <dgm:t>
        <a:bodyPr/>
        <a:lstStyle/>
        <a:p>
          <a:endParaRPr lang="es-CO"/>
        </a:p>
      </dgm:t>
    </dgm:pt>
    <dgm:pt modelId="{17D33737-C7ED-4F23-AE27-67D2C377573E}" type="pres">
      <dgm:prSet presAssocID="{B08CD1AE-05E6-46E3-8C7F-09B188D28014}" presName="hierRoot3" presStyleCnt="0">
        <dgm:presLayoutVars>
          <dgm:hierBranch val="init"/>
        </dgm:presLayoutVars>
      </dgm:prSet>
      <dgm:spPr/>
    </dgm:pt>
    <dgm:pt modelId="{911095CD-264F-4519-A5DF-273BE866B518}" type="pres">
      <dgm:prSet presAssocID="{B08CD1AE-05E6-46E3-8C7F-09B188D28014}" presName="rootComposite3" presStyleCnt="0"/>
      <dgm:spPr/>
    </dgm:pt>
    <dgm:pt modelId="{B2877865-1611-47E9-A0B0-5C7A5DF55170}" type="pres">
      <dgm:prSet presAssocID="{B08CD1AE-05E6-46E3-8C7F-09B188D28014}" presName="rootText3" presStyleLbl="asst1" presStyleIdx="0" presStyleCnt="1" custScaleX="11913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8C3F4B9E-A7ED-43EA-925B-3D0748123A77}" type="pres">
      <dgm:prSet presAssocID="{B08CD1AE-05E6-46E3-8C7F-09B188D28014}" presName="rootConnector3" presStyleLbl="asst1" presStyleIdx="0" presStyleCnt="1"/>
      <dgm:spPr/>
      <dgm:t>
        <a:bodyPr/>
        <a:lstStyle/>
        <a:p>
          <a:endParaRPr lang="es-CO"/>
        </a:p>
      </dgm:t>
    </dgm:pt>
    <dgm:pt modelId="{05CD0FFB-76FF-477C-A0B7-C5030B802B95}" type="pres">
      <dgm:prSet presAssocID="{B08CD1AE-05E6-46E3-8C7F-09B188D28014}" presName="hierChild6" presStyleCnt="0"/>
      <dgm:spPr/>
    </dgm:pt>
    <dgm:pt modelId="{B67F434B-DA3E-4418-ADC6-4EAD1322A0F2}" type="pres">
      <dgm:prSet presAssocID="{B08CD1AE-05E6-46E3-8C7F-09B188D28014}" presName="hierChild7" presStyleCnt="0"/>
      <dgm:spPr/>
    </dgm:pt>
  </dgm:ptLst>
  <dgm:cxnLst>
    <dgm:cxn modelId="{8CFE14C6-09D2-449C-997D-4E7369D7D68C}" type="presOf" srcId="{95710F62-DB1F-44F3-978F-34B57A2E30D7}" destId="{CC7D5B16-2CF9-4823-8811-689CFAAEDB98}" srcOrd="1" destOrd="0" presId="urn:microsoft.com/office/officeart/2005/8/layout/orgChart1"/>
    <dgm:cxn modelId="{7CFD3428-28D4-4A8C-87ED-53CB2F2147A2}" srcId="{D3CCACF3-E87E-436C-AE11-720C7671B920}" destId="{41A820B4-470B-454B-B1BE-2FDB27F6276D}" srcOrd="0" destOrd="0" parTransId="{A2079F8F-E0F6-4726-8C73-57E3E9167EA3}" sibTransId="{3AB664FC-B444-49A2-A72F-246E070E04E9}"/>
    <dgm:cxn modelId="{4CE0D37B-2CE9-429A-8889-A9406EA2475E}" type="presOf" srcId="{0D51BD6F-62FE-441F-94AA-6DBB347524E6}" destId="{48E28080-1F49-4AF9-82D2-FDAAE574A0C6}" srcOrd="0" destOrd="0" presId="urn:microsoft.com/office/officeart/2005/8/layout/orgChart1"/>
    <dgm:cxn modelId="{08D35C43-3993-4D13-8343-D473D38D3911}" type="presOf" srcId="{42FF5A19-6227-4E3E-8883-4BD4BD40EE36}" destId="{57E5D218-9768-41B1-9390-92FFFB5EE6E1}" srcOrd="1" destOrd="0" presId="urn:microsoft.com/office/officeart/2005/8/layout/orgChart1"/>
    <dgm:cxn modelId="{C3671BE1-F28A-47DE-9D35-0C399F887337}" srcId="{42FF5A19-6227-4E3E-8883-4BD4BD40EE36}" destId="{95710F62-DB1F-44F3-978F-34B57A2E30D7}" srcOrd="0" destOrd="0" parTransId="{454F7D06-4AA1-4660-B33C-ABDBD5426F0B}" sibTransId="{2D1459CE-B8F0-4D70-8BBE-1C37F504F9BB}"/>
    <dgm:cxn modelId="{F12B34D5-DDE2-46D9-97F9-128DF1B69244}" type="presOf" srcId="{B25AFE95-1E01-46D5-9869-85DC953E9C97}" destId="{C61EF450-3E49-4AC6-B6CE-D4FE3E3F7CC6}" srcOrd="0" destOrd="0" presId="urn:microsoft.com/office/officeart/2005/8/layout/orgChart1"/>
    <dgm:cxn modelId="{35EAD92A-8308-4BB4-9194-52E116E2C9B6}" type="presOf" srcId="{42FF5A19-6227-4E3E-8883-4BD4BD40EE36}" destId="{BC2CB6F0-7DBB-43AE-864C-DE83B28EEE94}" srcOrd="0" destOrd="0" presId="urn:microsoft.com/office/officeart/2005/8/layout/orgChart1"/>
    <dgm:cxn modelId="{9B3DEF19-01EA-498B-B539-E522423C907B}" type="presOf" srcId="{95710F62-DB1F-44F3-978F-34B57A2E30D7}" destId="{59F33F04-9DEF-4613-BF79-99EF2298BE60}" srcOrd="0" destOrd="0" presId="urn:microsoft.com/office/officeart/2005/8/layout/orgChart1"/>
    <dgm:cxn modelId="{21F4AE30-9C85-4591-99B3-3FA6D2A9E9BF}" type="presOf" srcId="{B08CD1AE-05E6-46E3-8C7F-09B188D28014}" destId="{8C3F4B9E-A7ED-43EA-925B-3D0748123A77}" srcOrd="1" destOrd="0" presId="urn:microsoft.com/office/officeart/2005/8/layout/orgChart1"/>
    <dgm:cxn modelId="{5D09129C-8585-484E-8935-6861F207AF34}" type="presOf" srcId="{BC1D3146-038D-4983-BE4C-278E17574F4E}" destId="{C941585B-58AB-455D-A3AA-5615D44AD6CD}" srcOrd="0" destOrd="0" presId="urn:microsoft.com/office/officeart/2005/8/layout/orgChart1"/>
    <dgm:cxn modelId="{0341B604-54EB-4F31-924F-2B4B045A3E95}" type="presOf" srcId="{23F03A38-4F70-43B6-82AD-00515AC3F805}" destId="{8F8E8BC2-2BF0-4E6E-97E4-EFB3F960BD50}" srcOrd="0" destOrd="0" presId="urn:microsoft.com/office/officeart/2005/8/layout/orgChart1"/>
    <dgm:cxn modelId="{276E13F7-2F43-4070-9A10-C06FA7B94718}" type="presOf" srcId="{8AD97556-8B44-4AA7-9CBF-E8CE79D98F11}" destId="{451D3FFA-6913-4EE5-BF6F-36A6D074A8F2}" srcOrd="1" destOrd="0" presId="urn:microsoft.com/office/officeart/2005/8/layout/orgChart1"/>
    <dgm:cxn modelId="{7F860932-7607-4A3C-B778-FADADB585CA0}" type="presOf" srcId="{B25AFE95-1E01-46D5-9869-85DC953E9C97}" destId="{CB805956-7185-437B-96CE-CD505F57A7C9}" srcOrd="1" destOrd="0" presId="urn:microsoft.com/office/officeart/2005/8/layout/orgChart1"/>
    <dgm:cxn modelId="{D9449C4A-3F4B-4B93-A297-4B8F019214C3}" type="presOf" srcId="{B08CD1AE-05E6-46E3-8C7F-09B188D28014}" destId="{B2877865-1611-47E9-A0B0-5C7A5DF55170}" srcOrd="0" destOrd="0" presId="urn:microsoft.com/office/officeart/2005/8/layout/orgChart1"/>
    <dgm:cxn modelId="{D05173C2-7A7A-4552-827A-EBF6E2124417}" type="presOf" srcId="{8AD97556-8B44-4AA7-9CBF-E8CE79D98F11}" destId="{76DCA3E3-F9F5-4140-8313-D2B351D43B55}" srcOrd="0" destOrd="0" presId="urn:microsoft.com/office/officeart/2005/8/layout/orgChart1"/>
    <dgm:cxn modelId="{69B51B8A-464D-46CA-9B72-14657066B675}" srcId="{41A820B4-470B-454B-B1BE-2FDB27F6276D}" destId="{42FF5A19-6227-4E3E-8883-4BD4BD40EE36}" srcOrd="3" destOrd="0" parTransId="{9020E116-4503-41C5-8FC2-C66568C0300A}" sibTransId="{C733FB7C-EC97-4799-BAAD-DDE0337F3B89}"/>
    <dgm:cxn modelId="{66CD9CE7-2B84-47E5-83B8-12F4F409CF33}" srcId="{41A820B4-470B-454B-B1BE-2FDB27F6276D}" destId="{B08CD1AE-05E6-46E3-8C7F-09B188D28014}" srcOrd="0" destOrd="0" parTransId="{0D51BD6F-62FE-441F-94AA-6DBB347524E6}" sibTransId="{4908861D-FB0B-4B5D-A070-056EEAB6CE04}"/>
    <dgm:cxn modelId="{151F7C57-0749-433E-88F7-C9FBD50D0CD8}" srcId="{41A820B4-470B-454B-B1BE-2FDB27F6276D}" destId="{B25AFE95-1E01-46D5-9869-85DC953E9C97}" srcOrd="2" destOrd="0" parTransId="{BC1D3146-038D-4983-BE4C-278E17574F4E}" sibTransId="{4F621625-12D0-4FC1-BBC6-088E460984F1}"/>
    <dgm:cxn modelId="{C12B0B75-EB71-4CEB-BE30-33B66CBBD3D6}" type="presOf" srcId="{D3CCACF3-E87E-436C-AE11-720C7671B920}" destId="{D303E4F6-32E5-4B51-8D46-0A8EC3DFACF7}" srcOrd="0" destOrd="0" presId="urn:microsoft.com/office/officeart/2005/8/layout/orgChart1"/>
    <dgm:cxn modelId="{E8735FCF-D6F6-46CA-82AD-2B0E7B5EBE4D}" type="presOf" srcId="{41A820B4-470B-454B-B1BE-2FDB27F6276D}" destId="{59CF2076-82ED-4A06-B5BA-FCC2D1F4CA3A}" srcOrd="1" destOrd="0" presId="urn:microsoft.com/office/officeart/2005/8/layout/orgChart1"/>
    <dgm:cxn modelId="{C7C6CC1B-D6CD-4DB3-9001-4F6C81F4B600}" type="presOf" srcId="{41A820B4-470B-454B-B1BE-2FDB27F6276D}" destId="{93C43C97-2861-4116-8446-CA6C9661B7AE}" srcOrd="0" destOrd="0" presId="urn:microsoft.com/office/officeart/2005/8/layout/orgChart1"/>
    <dgm:cxn modelId="{C80CF7AB-568C-47DB-8AB7-96C9735F257D}" type="presOf" srcId="{9020E116-4503-41C5-8FC2-C66568C0300A}" destId="{6A9C736C-08D4-46C2-BCBF-7E07D61B2B79}" srcOrd="0" destOrd="0" presId="urn:microsoft.com/office/officeart/2005/8/layout/orgChart1"/>
    <dgm:cxn modelId="{E428CCF4-3AA2-4CEC-B2D9-779617590BE6}" type="presOf" srcId="{454F7D06-4AA1-4660-B33C-ABDBD5426F0B}" destId="{35AB9135-AA45-49D5-8BF3-E2CB9F8290B8}" srcOrd="0" destOrd="0" presId="urn:microsoft.com/office/officeart/2005/8/layout/orgChart1"/>
    <dgm:cxn modelId="{00EF1BB1-6CFA-4001-86B6-71C8F4EA7110}" srcId="{41A820B4-470B-454B-B1BE-2FDB27F6276D}" destId="{8AD97556-8B44-4AA7-9CBF-E8CE79D98F11}" srcOrd="1" destOrd="0" parTransId="{23F03A38-4F70-43B6-82AD-00515AC3F805}" sibTransId="{CDD088E5-7AD8-4AC4-A912-53110B4CE119}"/>
    <dgm:cxn modelId="{EE5732C6-0126-47AA-A636-56DF625ECA32}" type="presParOf" srcId="{D303E4F6-32E5-4B51-8D46-0A8EC3DFACF7}" destId="{21138F3F-6250-4764-80EA-F5F06EBB8518}" srcOrd="0" destOrd="0" presId="urn:microsoft.com/office/officeart/2005/8/layout/orgChart1"/>
    <dgm:cxn modelId="{F35479B2-31D1-4483-90FB-13EAACC1882A}" type="presParOf" srcId="{21138F3F-6250-4764-80EA-F5F06EBB8518}" destId="{565FB120-3814-4199-9032-CE52DFDFB1BE}" srcOrd="0" destOrd="0" presId="urn:microsoft.com/office/officeart/2005/8/layout/orgChart1"/>
    <dgm:cxn modelId="{3D09B081-A94F-4AF0-99A5-544BDA15D38B}" type="presParOf" srcId="{565FB120-3814-4199-9032-CE52DFDFB1BE}" destId="{93C43C97-2861-4116-8446-CA6C9661B7AE}" srcOrd="0" destOrd="0" presId="urn:microsoft.com/office/officeart/2005/8/layout/orgChart1"/>
    <dgm:cxn modelId="{AE273F19-B2D7-48AF-B1C6-6740D8EDFA6C}" type="presParOf" srcId="{565FB120-3814-4199-9032-CE52DFDFB1BE}" destId="{59CF2076-82ED-4A06-B5BA-FCC2D1F4CA3A}" srcOrd="1" destOrd="0" presId="urn:microsoft.com/office/officeart/2005/8/layout/orgChart1"/>
    <dgm:cxn modelId="{8413CE1B-148C-4BD7-B753-F5D858BD94F7}" type="presParOf" srcId="{21138F3F-6250-4764-80EA-F5F06EBB8518}" destId="{CF8E1D20-B0B3-47FA-9C8A-B643DC16B9DC}" srcOrd="1" destOrd="0" presId="urn:microsoft.com/office/officeart/2005/8/layout/orgChart1"/>
    <dgm:cxn modelId="{A1E6C6E3-70D4-41A9-886D-79920081582E}" type="presParOf" srcId="{CF8E1D20-B0B3-47FA-9C8A-B643DC16B9DC}" destId="{8F8E8BC2-2BF0-4E6E-97E4-EFB3F960BD50}" srcOrd="0" destOrd="0" presId="urn:microsoft.com/office/officeart/2005/8/layout/orgChart1"/>
    <dgm:cxn modelId="{2FAE4767-3659-4BA2-B3BC-57AD533F0144}" type="presParOf" srcId="{CF8E1D20-B0B3-47FA-9C8A-B643DC16B9DC}" destId="{FC4ABDFD-971D-463C-A2FF-172D8C1ECADA}" srcOrd="1" destOrd="0" presId="urn:microsoft.com/office/officeart/2005/8/layout/orgChart1"/>
    <dgm:cxn modelId="{245B21A8-DBCE-4409-AD0B-C3A2E60A7539}" type="presParOf" srcId="{FC4ABDFD-971D-463C-A2FF-172D8C1ECADA}" destId="{9015F413-F682-4FBB-85F5-3002E6A1CE17}" srcOrd="0" destOrd="0" presId="urn:microsoft.com/office/officeart/2005/8/layout/orgChart1"/>
    <dgm:cxn modelId="{E75EEDEC-1F5F-41F8-A310-20E31D49BB70}" type="presParOf" srcId="{9015F413-F682-4FBB-85F5-3002E6A1CE17}" destId="{76DCA3E3-F9F5-4140-8313-D2B351D43B55}" srcOrd="0" destOrd="0" presId="urn:microsoft.com/office/officeart/2005/8/layout/orgChart1"/>
    <dgm:cxn modelId="{A9DE8DED-CA29-4020-BFDD-6622B0126614}" type="presParOf" srcId="{9015F413-F682-4FBB-85F5-3002E6A1CE17}" destId="{451D3FFA-6913-4EE5-BF6F-36A6D074A8F2}" srcOrd="1" destOrd="0" presId="urn:microsoft.com/office/officeart/2005/8/layout/orgChart1"/>
    <dgm:cxn modelId="{3C3885BC-F885-4CDF-8746-51490B1E0A66}" type="presParOf" srcId="{FC4ABDFD-971D-463C-A2FF-172D8C1ECADA}" destId="{C7441DF8-6F5B-4E5E-9D87-84F3037D31B1}" srcOrd="1" destOrd="0" presId="urn:microsoft.com/office/officeart/2005/8/layout/orgChart1"/>
    <dgm:cxn modelId="{9496AAE9-59D0-4B06-AEBA-593FAD58D514}" type="presParOf" srcId="{FC4ABDFD-971D-463C-A2FF-172D8C1ECADA}" destId="{56CFF71C-58FA-4362-A44B-CFC3176E37DE}" srcOrd="2" destOrd="0" presId="urn:microsoft.com/office/officeart/2005/8/layout/orgChart1"/>
    <dgm:cxn modelId="{D8D4A79B-2AEC-46E3-9A20-5CEEA8740583}" type="presParOf" srcId="{CF8E1D20-B0B3-47FA-9C8A-B643DC16B9DC}" destId="{C941585B-58AB-455D-A3AA-5615D44AD6CD}" srcOrd="2" destOrd="0" presId="urn:microsoft.com/office/officeart/2005/8/layout/orgChart1"/>
    <dgm:cxn modelId="{E0743AF7-EAEC-4077-A033-0737F2D90B2B}" type="presParOf" srcId="{CF8E1D20-B0B3-47FA-9C8A-B643DC16B9DC}" destId="{01E90EB6-1337-4A86-9917-222F53C37E06}" srcOrd="3" destOrd="0" presId="urn:microsoft.com/office/officeart/2005/8/layout/orgChart1"/>
    <dgm:cxn modelId="{EA008092-FE60-4E19-9DE4-4BF3661C1B8D}" type="presParOf" srcId="{01E90EB6-1337-4A86-9917-222F53C37E06}" destId="{9A42954B-994E-4D94-80A1-7CE695AC5882}" srcOrd="0" destOrd="0" presId="urn:microsoft.com/office/officeart/2005/8/layout/orgChart1"/>
    <dgm:cxn modelId="{45D57EA9-EF2E-4CA0-81B6-E03137F916F6}" type="presParOf" srcId="{9A42954B-994E-4D94-80A1-7CE695AC5882}" destId="{C61EF450-3E49-4AC6-B6CE-D4FE3E3F7CC6}" srcOrd="0" destOrd="0" presId="urn:microsoft.com/office/officeart/2005/8/layout/orgChart1"/>
    <dgm:cxn modelId="{46800A08-C0EC-47A3-A176-59E75513974B}" type="presParOf" srcId="{9A42954B-994E-4D94-80A1-7CE695AC5882}" destId="{CB805956-7185-437B-96CE-CD505F57A7C9}" srcOrd="1" destOrd="0" presId="urn:microsoft.com/office/officeart/2005/8/layout/orgChart1"/>
    <dgm:cxn modelId="{DAAA45E8-BD6F-464E-9D1B-8F066B9216E7}" type="presParOf" srcId="{01E90EB6-1337-4A86-9917-222F53C37E06}" destId="{2BA0F3D0-5F16-4A2B-B880-ADCCA741AA14}" srcOrd="1" destOrd="0" presId="urn:microsoft.com/office/officeart/2005/8/layout/orgChart1"/>
    <dgm:cxn modelId="{DEBA4A1B-F4B1-4FC4-9A23-2F71ADED4AE1}" type="presParOf" srcId="{01E90EB6-1337-4A86-9917-222F53C37E06}" destId="{5EB1AD9A-81DA-40F2-88AF-3D51701C960E}" srcOrd="2" destOrd="0" presId="urn:microsoft.com/office/officeart/2005/8/layout/orgChart1"/>
    <dgm:cxn modelId="{352CA794-6D95-44F8-B846-3550183F8947}" type="presParOf" srcId="{CF8E1D20-B0B3-47FA-9C8A-B643DC16B9DC}" destId="{6A9C736C-08D4-46C2-BCBF-7E07D61B2B79}" srcOrd="4" destOrd="0" presId="urn:microsoft.com/office/officeart/2005/8/layout/orgChart1"/>
    <dgm:cxn modelId="{DF6CA4D2-91DA-4582-8B3C-601B6AD20A30}" type="presParOf" srcId="{CF8E1D20-B0B3-47FA-9C8A-B643DC16B9DC}" destId="{996FBF68-636E-4093-886A-5D188E51F3E9}" srcOrd="5" destOrd="0" presId="urn:microsoft.com/office/officeart/2005/8/layout/orgChart1"/>
    <dgm:cxn modelId="{E1C2F0A5-E363-4A07-820B-D4055C9AE4AD}" type="presParOf" srcId="{996FBF68-636E-4093-886A-5D188E51F3E9}" destId="{8F5EDD93-9AA5-41B5-AB48-CEA14A5131D7}" srcOrd="0" destOrd="0" presId="urn:microsoft.com/office/officeart/2005/8/layout/orgChart1"/>
    <dgm:cxn modelId="{0DA45C38-D66D-4E8B-9D14-6296AF372139}" type="presParOf" srcId="{8F5EDD93-9AA5-41B5-AB48-CEA14A5131D7}" destId="{BC2CB6F0-7DBB-43AE-864C-DE83B28EEE94}" srcOrd="0" destOrd="0" presId="urn:microsoft.com/office/officeart/2005/8/layout/orgChart1"/>
    <dgm:cxn modelId="{2362BB25-581B-45DA-9D85-B6E1F922C581}" type="presParOf" srcId="{8F5EDD93-9AA5-41B5-AB48-CEA14A5131D7}" destId="{57E5D218-9768-41B1-9390-92FFFB5EE6E1}" srcOrd="1" destOrd="0" presId="urn:microsoft.com/office/officeart/2005/8/layout/orgChart1"/>
    <dgm:cxn modelId="{72918A8F-2201-45DC-A1FA-774EE721D4C0}" type="presParOf" srcId="{996FBF68-636E-4093-886A-5D188E51F3E9}" destId="{D5D0C15A-0B9B-4407-8AA4-93DB6D5AE007}" srcOrd="1" destOrd="0" presId="urn:microsoft.com/office/officeart/2005/8/layout/orgChart1"/>
    <dgm:cxn modelId="{5537296F-EBD7-4592-88F7-1D4D754C1DF8}" type="presParOf" srcId="{D5D0C15A-0B9B-4407-8AA4-93DB6D5AE007}" destId="{35AB9135-AA45-49D5-8BF3-E2CB9F8290B8}" srcOrd="0" destOrd="0" presId="urn:microsoft.com/office/officeart/2005/8/layout/orgChart1"/>
    <dgm:cxn modelId="{B69F3876-9900-4418-85D3-62928053372E}" type="presParOf" srcId="{D5D0C15A-0B9B-4407-8AA4-93DB6D5AE007}" destId="{4CA63A26-BDA1-4189-A0A4-935DE54250FE}" srcOrd="1" destOrd="0" presId="urn:microsoft.com/office/officeart/2005/8/layout/orgChart1"/>
    <dgm:cxn modelId="{2A4FFD92-0DF1-4981-BABB-4B5CCCAF3C72}" type="presParOf" srcId="{4CA63A26-BDA1-4189-A0A4-935DE54250FE}" destId="{C436EC93-37F2-433C-98E7-AABB31FB0890}" srcOrd="0" destOrd="0" presId="urn:microsoft.com/office/officeart/2005/8/layout/orgChart1"/>
    <dgm:cxn modelId="{685992EA-B37C-490E-8204-752454EE1F29}" type="presParOf" srcId="{C436EC93-37F2-433C-98E7-AABB31FB0890}" destId="{59F33F04-9DEF-4613-BF79-99EF2298BE60}" srcOrd="0" destOrd="0" presId="urn:microsoft.com/office/officeart/2005/8/layout/orgChart1"/>
    <dgm:cxn modelId="{6721C7CF-181F-49B2-8C44-2F5B69D1B494}" type="presParOf" srcId="{C436EC93-37F2-433C-98E7-AABB31FB0890}" destId="{CC7D5B16-2CF9-4823-8811-689CFAAEDB98}" srcOrd="1" destOrd="0" presId="urn:microsoft.com/office/officeart/2005/8/layout/orgChart1"/>
    <dgm:cxn modelId="{CEE4E0E8-18D2-4131-8547-8DB17E2F5B40}" type="presParOf" srcId="{4CA63A26-BDA1-4189-A0A4-935DE54250FE}" destId="{65E538DD-8C28-4DE2-9A27-629433E8D98D}" srcOrd="1" destOrd="0" presId="urn:microsoft.com/office/officeart/2005/8/layout/orgChart1"/>
    <dgm:cxn modelId="{42C12634-0612-4639-8815-5020303B0E41}" type="presParOf" srcId="{4CA63A26-BDA1-4189-A0A4-935DE54250FE}" destId="{D6B386A5-6759-49B0-800C-9092C5282D05}" srcOrd="2" destOrd="0" presId="urn:microsoft.com/office/officeart/2005/8/layout/orgChart1"/>
    <dgm:cxn modelId="{A506F102-05BF-4A55-AE06-A85AB55DD809}" type="presParOf" srcId="{996FBF68-636E-4093-886A-5D188E51F3E9}" destId="{45A02296-0047-4D45-A6DE-8735EBCDD908}" srcOrd="2" destOrd="0" presId="urn:microsoft.com/office/officeart/2005/8/layout/orgChart1"/>
    <dgm:cxn modelId="{A512F87E-386A-434D-9013-9F43E9F3115E}" type="presParOf" srcId="{21138F3F-6250-4764-80EA-F5F06EBB8518}" destId="{B07412F8-499B-4E67-A245-092E2F55658C}" srcOrd="2" destOrd="0" presId="urn:microsoft.com/office/officeart/2005/8/layout/orgChart1"/>
    <dgm:cxn modelId="{7BE548B7-A3F0-43CA-99CE-5663970C45E8}" type="presParOf" srcId="{B07412F8-499B-4E67-A245-092E2F55658C}" destId="{48E28080-1F49-4AF9-82D2-FDAAE574A0C6}" srcOrd="0" destOrd="0" presId="urn:microsoft.com/office/officeart/2005/8/layout/orgChart1"/>
    <dgm:cxn modelId="{9740F808-5E79-45BF-863F-815D16D563B0}" type="presParOf" srcId="{B07412F8-499B-4E67-A245-092E2F55658C}" destId="{17D33737-C7ED-4F23-AE27-67D2C377573E}" srcOrd="1" destOrd="0" presId="urn:microsoft.com/office/officeart/2005/8/layout/orgChart1"/>
    <dgm:cxn modelId="{DCACBBD1-8756-445C-9EA7-CA7A2A38CC13}" type="presParOf" srcId="{17D33737-C7ED-4F23-AE27-67D2C377573E}" destId="{911095CD-264F-4519-A5DF-273BE866B518}" srcOrd="0" destOrd="0" presId="urn:microsoft.com/office/officeart/2005/8/layout/orgChart1"/>
    <dgm:cxn modelId="{029B6325-1662-41FC-9B41-DA1FCAA0F0E5}" type="presParOf" srcId="{911095CD-264F-4519-A5DF-273BE866B518}" destId="{B2877865-1611-47E9-A0B0-5C7A5DF55170}" srcOrd="0" destOrd="0" presId="urn:microsoft.com/office/officeart/2005/8/layout/orgChart1"/>
    <dgm:cxn modelId="{488CED2A-ED66-4E63-92D5-04276B838064}" type="presParOf" srcId="{911095CD-264F-4519-A5DF-273BE866B518}" destId="{8C3F4B9E-A7ED-43EA-925B-3D0748123A77}" srcOrd="1" destOrd="0" presId="urn:microsoft.com/office/officeart/2005/8/layout/orgChart1"/>
    <dgm:cxn modelId="{A594DF9B-C7CA-4DD1-BFA2-0DEC58535A0F}" type="presParOf" srcId="{17D33737-C7ED-4F23-AE27-67D2C377573E}" destId="{05CD0FFB-76FF-477C-A0B7-C5030B802B95}" srcOrd="1" destOrd="0" presId="urn:microsoft.com/office/officeart/2005/8/layout/orgChart1"/>
    <dgm:cxn modelId="{4F0D154D-34EF-4FE5-A6AC-4E622AEC51D1}" type="presParOf" srcId="{17D33737-C7ED-4F23-AE27-67D2C377573E}" destId="{B67F434B-DA3E-4418-ADC6-4EAD1322A0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DA588E-E243-409F-8D53-94FB43E3C69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FA5B40E7-60A8-400C-B725-67BD5B43E4FD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es-PE" sz="2600" dirty="0" smtClean="0"/>
        </a:p>
        <a:p>
          <a:endParaRPr lang="es-PE" sz="2600" dirty="0" smtClean="0"/>
        </a:p>
        <a:p>
          <a:r>
            <a:rPr lang="es-PE" sz="1800" dirty="0" smtClean="0"/>
            <a:t>Centro de </a:t>
          </a:r>
        </a:p>
        <a:p>
          <a:r>
            <a:rPr lang="es-PE" sz="1800" dirty="0" smtClean="0"/>
            <a:t>Gobierno</a:t>
          </a:r>
        </a:p>
        <a:p>
          <a:r>
            <a:rPr lang="es-PE" sz="1800" dirty="0" smtClean="0"/>
            <a:t>CG</a:t>
          </a:r>
          <a:endParaRPr lang="es-PE" sz="1800" dirty="0"/>
        </a:p>
      </dgm:t>
    </dgm:pt>
    <dgm:pt modelId="{2A0CF56D-B181-47F4-BB1C-4D84E4C9D8D7}" type="parTrans" cxnId="{29F0C026-3939-4AEF-9814-AB93E4E872D3}">
      <dgm:prSet/>
      <dgm:spPr/>
      <dgm:t>
        <a:bodyPr/>
        <a:lstStyle/>
        <a:p>
          <a:endParaRPr lang="es-PE"/>
        </a:p>
      </dgm:t>
    </dgm:pt>
    <dgm:pt modelId="{F40DBB93-AD37-41FB-8B2A-2392416B037C}" type="sibTrans" cxnId="{29F0C026-3939-4AEF-9814-AB93E4E872D3}">
      <dgm:prSet/>
      <dgm:spPr/>
      <dgm:t>
        <a:bodyPr/>
        <a:lstStyle/>
        <a:p>
          <a:endParaRPr lang="es-PE"/>
        </a:p>
      </dgm:t>
    </dgm:pt>
    <dgm:pt modelId="{CD0BB382-355F-4720-83AC-4B9E6C0FFA6E}">
      <dgm:prSet phldrT="[Texto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s-PE" sz="1800" dirty="0" smtClean="0"/>
            <a:t>Comité Ejecutivo, CE: </a:t>
          </a:r>
        </a:p>
        <a:p>
          <a:r>
            <a:rPr lang="es-PE" sz="1800" dirty="0" smtClean="0"/>
            <a:t>DGPP-</a:t>
          </a:r>
        </a:p>
        <a:p>
          <a:r>
            <a:rPr lang="es-PE" sz="1800" dirty="0" smtClean="0"/>
            <a:t>Viceministro Egresos-DAFP</a:t>
          </a:r>
          <a:endParaRPr lang="es-PE" sz="1800" dirty="0"/>
        </a:p>
      </dgm:t>
    </dgm:pt>
    <dgm:pt modelId="{B1E8EE56-2B2D-4F94-9218-C52148EEC02B}" type="parTrans" cxnId="{E587583D-CE8D-4D65-9592-1341E379701C}">
      <dgm:prSet/>
      <dgm:spPr/>
      <dgm:t>
        <a:bodyPr/>
        <a:lstStyle/>
        <a:p>
          <a:endParaRPr lang="es-PE"/>
        </a:p>
      </dgm:t>
    </dgm:pt>
    <dgm:pt modelId="{83A8BD6F-8E3F-4519-8630-CD08B1ABBCF1}" type="sibTrans" cxnId="{E587583D-CE8D-4D65-9592-1341E379701C}">
      <dgm:prSet/>
      <dgm:spPr/>
      <dgm:t>
        <a:bodyPr/>
        <a:lstStyle/>
        <a:p>
          <a:endParaRPr lang="es-PE"/>
        </a:p>
      </dgm:t>
    </dgm:pt>
    <dgm:pt modelId="{6108123D-0BCD-440B-833F-7B2F05AEDD40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PE" sz="1800" dirty="0" smtClean="0"/>
            <a:t>Secretaría Técnica, ST, en la DGPP</a:t>
          </a:r>
          <a:endParaRPr lang="es-PE" sz="1800" dirty="0"/>
        </a:p>
      </dgm:t>
    </dgm:pt>
    <dgm:pt modelId="{039AD771-62A9-44D5-AD6F-454091F438D5}" type="parTrans" cxnId="{F5776D67-2307-4F1A-8D14-365B13987082}">
      <dgm:prSet/>
      <dgm:spPr/>
      <dgm:t>
        <a:bodyPr/>
        <a:lstStyle/>
        <a:p>
          <a:endParaRPr lang="es-PE"/>
        </a:p>
      </dgm:t>
    </dgm:pt>
    <dgm:pt modelId="{D926C6C1-2756-4D39-815D-AD85E8C52762}" type="sibTrans" cxnId="{F5776D67-2307-4F1A-8D14-365B13987082}">
      <dgm:prSet/>
      <dgm:spPr/>
      <dgm:t>
        <a:bodyPr/>
        <a:lstStyle/>
        <a:p>
          <a:endParaRPr lang="es-PE"/>
        </a:p>
      </dgm:t>
    </dgm:pt>
    <dgm:pt modelId="{F9B97D98-6C9B-4D0B-BE7A-A37A73FF78C8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PE" sz="1800" dirty="0" smtClean="0"/>
            <a:t>Secretarías y sub-gabinetes multisectoriales</a:t>
          </a:r>
          <a:endParaRPr lang="es-PE" sz="1800" dirty="0"/>
        </a:p>
      </dgm:t>
    </dgm:pt>
    <dgm:pt modelId="{E7CDEC7B-4617-4A37-A47D-5DAD47340F12}" type="parTrans" cxnId="{04F7F864-D3AB-497E-9267-62C75449BF13}">
      <dgm:prSet/>
      <dgm:spPr/>
      <dgm:t>
        <a:bodyPr/>
        <a:lstStyle/>
        <a:p>
          <a:endParaRPr lang="es-PE"/>
        </a:p>
      </dgm:t>
    </dgm:pt>
    <dgm:pt modelId="{7EF683E1-1613-4D7F-979A-12062CD0854D}" type="sibTrans" cxnId="{04F7F864-D3AB-497E-9267-62C75449BF13}">
      <dgm:prSet/>
      <dgm:spPr/>
      <dgm:t>
        <a:bodyPr/>
        <a:lstStyle/>
        <a:p>
          <a:endParaRPr lang="es-PE"/>
        </a:p>
      </dgm:t>
    </dgm:pt>
    <dgm:pt modelId="{330D09CA-B279-41C4-863D-9A83125A2FF4}" type="pres">
      <dgm:prSet presAssocID="{45DA588E-E243-409F-8D53-94FB43E3C698}" presName="Name0" presStyleCnt="0">
        <dgm:presLayoutVars>
          <dgm:dir/>
          <dgm:animLvl val="lvl"/>
          <dgm:resizeHandles val="exact"/>
        </dgm:presLayoutVars>
      </dgm:prSet>
      <dgm:spPr/>
    </dgm:pt>
    <dgm:pt modelId="{2585957E-34BD-41EC-9134-2DE93CE5A354}" type="pres">
      <dgm:prSet presAssocID="{FA5B40E7-60A8-400C-B725-67BD5B43E4FD}" presName="Name8" presStyleCnt="0"/>
      <dgm:spPr/>
    </dgm:pt>
    <dgm:pt modelId="{8EF1FE07-41EA-41BA-9834-4E6A0167C44D}" type="pres">
      <dgm:prSet presAssocID="{FA5B40E7-60A8-400C-B725-67BD5B43E4FD}" presName="level" presStyleLbl="node1" presStyleIdx="0" presStyleCnt="4" custScaleY="297251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F97739A-0809-46D0-B8F5-2897F199125F}" type="pres">
      <dgm:prSet presAssocID="{FA5B40E7-60A8-400C-B725-67BD5B43E4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2F04DD9-3310-4373-B0DE-15B19A5A9B04}" type="pres">
      <dgm:prSet presAssocID="{CD0BB382-355F-4720-83AC-4B9E6C0FFA6E}" presName="Name8" presStyleCnt="0"/>
      <dgm:spPr/>
    </dgm:pt>
    <dgm:pt modelId="{646D0108-6E45-4BCB-A135-52C4B4A56141}" type="pres">
      <dgm:prSet presAssocID="{CD0BB382-355F-4720-83AC-4B9E6C0FFA6E}" presName="level" presStyleLbl="node1" presStyleIdx="1" presStyleCnt="4" custScaleY="226850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419CFCFC-993B-4B8A-9372-0C90A03EE42B}" type="pres">
      <dgm:prSet presAssocID="{CD0BB382-355F-4720-83AC-4B9E6C0FFA6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03655E9-5C50-4B8F-B369-06041322A15E}" type="pres">
      <dgm:prSet presAssocID="{6108123D-0BCD-440B-833F-7B2F05AEDD40}" presName="Name8" presStyleCnt="0"/>
      <dgm:spPr/>
    </dgm:pt>
    <dgm:pt modelId="{07D55A92-C898-41A6-B3A8-AC397AE87272}" type="pres">
      <dgm:prSet presAssocID="{6108123D-0BCD-440B-833F-7B2F05AEDD40}" presName="level" presStyleLbl="node1" presStyleIdx="2" presStyleCnt="4" custScaleY="164095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FB4D3F0-F0CF-4C34-B646-B548DDB85863}" type="pres">
      <dgm:prSet presAssocID="{6108123D-0BCD-440B-833F-7B2F05AEDD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3A913DD-E454-40BD-842B-362696B8E313}" type="pres">
      <dgm:prSet presAssocID="{F9B97D98-6C9B-4D0B-BE7A-A37A73FF78C8}" presName="Name8" presStyleCnt="0"/>
      <dgm:spPr/>
    </dgm:pt>
    <dgm:pt modelId="{AB0C8C92-C900-4A06-9232-CAE6ACDA6DAF}" type="pres">
      <dgm:prSet presAssocID="{F9B97D98-6C9B-4D0B-BE7A-A37A73FF78C8}" presName="level" presStyleLbl="node1" presStyleIdx="3" presStyleCnt="4" custScaleY="163239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D645357-6D45-4B1E-A1D1-10337C83B687}" type="pres">
      <dgm:prSet presAssocID="{F9B97D98-6C9B-4D0B-BE7A-A37A73FF78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04F7F864-D3AB-497E-9267-62C75449BF13}" srcId="{45DA588E-E243-409F-8D53-94FB43E3C698}" destId="{F9B97D98-6C9B-4D0B-BE7A-A37A73FF78C8}" srcOrd="3" destOrd="0" parTransId="{E7CDEC7B-4617-4A37-A47D-5DAD47340F12}" sibTransId="{7EF683E1-1613-4D7F-979A-12062CD0854D}"/>
    <dgm:cxn modelId="{9FBC4FD7-EC98-468D-AA50-F1014FFE2F31}" type="presOf" srcId="{CD0BB382-355F-4720-83AC-4B9E6C0FFA6E}" destId="{419CFCFC-993B-4B8A-9372-0C90A03EE42B}" srcOrd="1" destOrd="0" presId="urn:microsoft.com/office/officeart/2005/8/layout/pyramid1"/>
    <dgm:cxn modelId="{E587583D-CE8D-4D65-9592-1341E379701C}" srcId="{45DA588E-E243-409F-8D53-94FB43E3C698}" destId="{CD0BB382-355F-4720-83AC-4B9E6C0FFA6E}" srcOrd="1" destOrd="0" parTransId="{B1E8EE56-2B2D-4F94-9218-C52148EEC02B}" sibTransId="{83A8BD6F-8E3F-4519-8630-CD08B1ABBCF1}"/>
    <dgm:cxn modelId="{56DDF257-E01E-4CFA-8DAD-92A899E09C37}" type="presOf" srcId="{F9B97D98-6C9B-4D0B-BE7A-A37A73FF78C8}" destId="{AB0C8C92-C900-4A06-9232-CAE6ACDA6DAF}" srcOrd="0" destOrd="0" presId="urn:microsoft.com/office/officeart/2005/8/layout/pyramid1"/>
    <dgm:cxn modelId="{EBFC506A-EE58-4A83-A337-A93F52F8A554}" type="presOf" srcId="{CD0BB382-355F-4720-83AC-4B9E6C0FFA6E}" destId="{646D0108-6E45-4BCB-A135-52C4B4A56141}" srcOrd="0" destOrd="0" presId="urn:microsoft.com/office/officeart/2005/8/layout/pyramid1"/>
    <dgm:cxn modelId="{36E0FE99-F886-483B-AE47-CFC2C7A3ABB5}" type="presOf" srcId="{F9B97D98-6C9B-4D0B-BE7A-A37A73FF78C8}" destId="{5D645357-6D45-4B1E-A1D1-10337C83B687}" srcOrd="1" destOrd="0" presId="urn:microsoft.com/office/officeart/2005/8/layout/pyramid1"/>
    <dgm:cxn modelId="{F8794C80-6A1B-439A-878B-0F2FDEF59A61}" type="presOf" srcId="{FA5B40E7-60A8-400C-B725-67BD5B43E4FD}" destId="{5F97739A-0809-46D0-B8F5-2897F199125F}" srcOrd="1" destOrd="0" presId="urn:microsoft.com/office/officeart/2005/8/layout/pyramid1"/>
    <dgm:cxn modelId="{8121ACEF-A2C4-45C8-9E61-36C344B6C22E}" type="presOf" srcId="{45DA588E-E243-409F-8D53-94FB43E3C698}" destId="{330D09CA-B279-41C4-863D-9A83125A2FF4}" srcOrd="0" destOrd="0" presId="urn:microsoft.com/office/officeart/2005/8/layout/pyramid1"/>
    <dgm:cxn modelId="{29F0C026-3939-4AEF-9814-AB93E4E872D3}" srcId="{45DA588E-E243-409F-8D53-94FB43E3C698}" destId="{FA5B40E7-60A8-400C-B725-67BD5B43E4FD}" srcOrd="0" destOrd="0" parTransId="{2A0CF56D-B181-47F4-BB1C-4D84E4C9D8D7}" sibTransId="{F40DBB93-AD37-41FB-8B2A-2392416B037C}"/>
    <dgm:cxn modelId="{7A79ACDF-EA65-4900-922B-FC5C9AF95DA2}" type="presOf" srcId="{FA5B40E7-60A8-400C-B725-67BD5B43E4FD}" destId="{8EF1FE07-41EA-41BA-9834-4E6A0167C44D}" srcOrd="0" destOrd="0" presId="urn:microsoft.com/office/officeart/2005/8/layout/pyramid1"/>
    <dgm:cxn modelId="{F5776D67-2307-4F1A-8D14-365B13987082}" srcId="{45DA588E-E243-409F-8D53-94FB43E3C698}" destId="{6108123D-0BCD-440B-833F-7B2F05AEDD40}" srcOrd="2" destOrd="0" parTransId="{039AD771-62A9-44D5-AD6F-454091F438D5}" sibTransId="{D926C6C1-2756-4D39-815D-AD85E8C52762}"/>
    <dgm:cxn modelId="{A724AFCA-D4A8-4EE4-9905-46637267B3C2}" type="presOf" srcId="{6108123D-0BCD-440B-833F-7B2F05AEDD40}" destId="{1FB4D3F0-F0CF-4C34-B646-B548DDB85863}" srcOrd="1" destOrd="0" presId="urn:microsoft.com/office/officeart/2005/8/layout/pyramid1"/>
    <dgm:cxn modelId="{479A7609-D63F-462E-845C-93A8392DCDDB}" type="presOf" srcId="{6108123D-0BCD-440B-833F-7B2F05AEDD40}" destId="{07D55A92-C898-41A6-B3A8-AC397AE87272}" srcOrd="0" destOrd="0" presId="urn:microsoft.com/office/officeart/2005/8/layout/pyramid1"/>
    <dgm:cxn modelId="{18BE913F-B44F-4B57-A85D-435CE1871172}" type="presParOf" srcId="{330D09CA-B279-41C4-863D-9A83125A2FF4}" destId="{2585957E-34BD-41EC-9134-2DE93CE5A354}" srcOrd="0" destOrd="0" presId="urn:microsoft.com/office/officeart/2005/8/layout/pyramid1"/>
    <dgm:cxn modelId="{FF8416D3-A8B0-4255-B898-773A70D9A067}" type="presParOf" srcId="{2585957E-34BD-41EC-9134-2DE93CE5A354}" destId="{8EF1FE07-41EA-41BA-9834-4E6A0167C44D}" srcOrd="0" destOrd="0" presId="urn:microsoft.com/office/officeart/2005/8/layout/pyramid1"/>
    <dgm:cxn modelId="{120377E3-4EE8-4475-824A-94D69B3F4276}" type="presParOf" srcId="{2585957E-34BD-41EC-9134-2DE93CE5A354}" destId="{5F97739A-0809-46D0-B8F5-2897F199125F}" srcOrd="1" destOrd="0" presId="urn:microsoft.com/office/officeart/2005/8/layout/pyramid1"/>
    <dgm:cxn modelId="{5B6AE1AA-AE69-4913-B646-A8F091A34769}" type="presParOf" srcId="{330D09CA-B279-41C4-863D-9A83125A2FF4}" destId="{12F04DD9-3310-4373-B0DE-15B19A5A9B04}" srcOrd="1" destOrd="0" presId="urn:microsoft.com/office/officeart/2005/8/layout/pyramid1"/>
    <dgm:cxn modelId="{0F4372A0-A2BB-466D-A968-7D1A94B0A43B}" type="presParOf" srcId="{12F04DD9-3310-4373-B0DE-15B19A5A9B04}" destId="{646D0108-6E45-4BCB-A135-52C4B4A56141}" srcOrd="0" destOrd="0" presId="urn:microsoft.com/office/officeart/2005/8/layout/pyramid1"/>
    <dgm:cxn modelId="{1CD8E6E0-264D-47EE-A1C9-52CFED69767F}" type="presParOf" srcId="{12F04DD9-3310-4373-B0DE-15B19A5A9B04}" destId="{419CFCFC-993B-4B8A-9372-0C90A03EE42B}" srcOrd="1" destOrd="0" presId="urn:microsoft.com/office/officeart/2005/8/layout/pyramid1"/>
    <dgm:cxn modelId="{5D1685F5-3596-4AA0-B1D8-B6C0704F5FC8}" type="presParOf" srcId="{330D09CA-B279-41C4-863D-9A83125A2FF4}" destId="{003655E9-5C50-4B8F-B369-06041322A15E}" srcOrd="2" destOrd="0" presId="urn:microsoft.com/office/officeart/2005/8/layout/pyramid1"/>
    <dgm:cxn modelId="{1FC75CA1-2028-4A64-BB4F-479A180D6494}" type="presParOf" srcId="{003655E9-5C50-4B8F-B369-06041322A15E}" destId="{07D55A92-C898-41A6-B3A8-AC397AE87272}" srcOrd="0" destOrd="0" presId="urn:microsoft.com/office/officeart/2005/8/layout/pyramid1"/>
    <dgm:cxn modelId="{D29218DF-0959-49D0-A690-5AF8E0886651}" type="presParOf" srcId="{003655E9-5C50-4B8F-B369-06041322A15E}" destId="{1FB4D3F0-F0CF-4C34-B646-B548DDB85863}" srcOrd="1" destOrd="0" presId="urn:microsoft.com/office/officeart/2005/8/layout/pyramid1"/>
    <dgm:cxn modelId="{9FC4CC83-A52A-47F8-B033-94445A71CB84}" type="presParOf" srcId="{330D09CA-B279-41C4-863D-9A83125A2FF4}" destId="{D3A913DD-E454-40BD-842B-362696B8E313}" srcOrd="3" destOrd="0" presId="urn:microsoft.com/office/officeart/2005/8/layout/pyramid1"/>
    <dgm:cxn modelId="{85D70EC7-882B-4B69-966D-38AE8F06C5E5}" type="presParOf" srcId="{D3A913DD-E454-40BD-842B-362696B8E313}" destId="{AB0C8C92-C900-4A06-9232-CAE6ACDA6DAF}" srcOrd="0" destOrd="0" presId="urn:microsoft.com/office/officeart/2005/8/layout/pyramid1"/>
    <dgm:cxn modelId="{824344F1-3A7F-4FF1-A2A2-60D1409BCB42}" type="presParOf" srcId="{D3A913DD-E454-40BD-842B-362696B8E313}" destId="{5D645357-6D45-4B1E-A1D1-10337C83B68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19DBB4-CC26-774D-BDE6-88FAC1D3CDC4}" type="doc">
      <dgm:prSet loTypeId="urn:microsoft.com/office/officeart/2005/8/layout/radial6" loCatId="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075C06F4-9801-A14B-99CF-8F5CFE4F2331}">
      <dgm:prSet phldrT="[Text]" custT="1"/>
      <dgm:spPr/>
      <dgm:t>
        <a:bodyPr/>
        <a:lstStyle/>
        <a:p>
          <a:r>
            <a:rPr lang="es-ES_tradnl" sz="1600" b="1" noProof="0" dirty="0" smtClean="0">
              <a:solidFill>
                <a:schemeClr val="tx1"/>
              </a:solidFill>
              <a:latin typeface="Palatino"/>
              <a:cs typeface="Palatino"/>
            </a:rPr>
            <a:t>Estrategia de metas propias y para metas de gobierno</a:t>
          </a:r>
          <a:endParaRPr lang="es-ES_tradnl" sz="1600" b="1" noProof="0" dirty="0">
            <a:solidFill>
              <a:schemeClr val="tx1"/>
            </a:solidFill>
            <a:latin typeface="Palatino"/>
            <a:cs typeface="Palatino"/>
          </a:endParaRPr>
        </a:p>
      </dgm:t>
    </dgm:pt>
    <dgm:pt modelId="{DE2B068A-1816-824F-B8A2-BA9D53A671CD}" type="parTrans" cxnId="{676F6577-D06C-4D41-99C6-1DE203FD8EFE}">
      <dgm:prSet/>
      <dgm:spPr/>
      <dgm:t>
        <a:bodyPr/>
        <a:lstStyle/>
        <a:p>
          <a:endParaRPr lang="en-US"/>
        </a:p>
      </dgm:t>
    </dgm:pt>
    <dgm:pt modelId="{64522A5E-6983-1F40-868D-08C67A6A2949}" type="sibTrans" cxnId="{676F6577-D06C-4D41-99C6-1DE203FD8EFE}">
      <dgm:prSet/>
      <dgm:spPr/>
      <dgm:t>
        <a:bodyPr/>
        <a:lstStyle/>
        <a:p>
          <a:endParaRPr lang="en-US"/>
        </a:p>
      </dgm:t>
    </dgm:pt>
    <dgm:pt modelId="{31AF1A76-8364-3044-BF0D-B4DC32D1911A}">
      <dgm:prSet phldrT="[Text]" custT="1"/>
      <dgm:spPr/>
      <dgm:t>
        <a:bodyPr/>
        <a:lstStyle/>
        <a:p>
          <a:r>
            <a:rPr lang="es-ES_tradnl" sz="1600" noProof="0" dirty="0" smtClean="0">
              <a:latin typeface="Palatino"/>
              <a:cs typeface="Palatino"/>
            </a:rPr>
            <a:t>1. Liderazgo Ejecutivo (agenda de cambio Estratégico)</a:t>
          </a:r>
          <a:endParaRPr lang="es-ES_tradnl" sz="1600" noProof="0" dirty="0">
            <a:latin typeface="Palatino"/>
            <a:cs typeface="Palatino"/>
          </a:endParaRPr>
        </a:p>
      </dgm:t>
    </dgm:pt>
    <dgm:pt modelId="{F9EEFCA8-37FD-F84F-A787-A341A1126D74}" type="parTrans" cxnId="{ABD2B285-8316-2D47-9C8D-E255B83B05E6}">
      <dgm:prSet/>
      <dgm:spPr/>
      <dgm:t>
        <a:bodyPr/>
        <a:lstStyle/>
        <a:p>
          <a:endParaRPr lang="en-US"/>
        </a:p>
      </dgm:t>
    </dgm:pt>
    <dgm:pt modelId="{329F8837-7CBE-2546-94DA-9BF695DA4D53}" type="sibTrans" cxnId="{ABD2B285-8316-2D47-9C8D-E255B83B05E6}">
      <dgm:prSet/>
      <dgm:spPr/>
      <dgm:t>
        <a:bodyPr/>
        <a:lstStyle/>
        <a:p>
          <a:endParaRPr lang="en-US"/>
        </a:p>
      </dgm:t>
    </dgm:pt>
    <dgm:pt modelId="{CBA1768C-10EE-2D4C-BE09-977698F93BC8}">
      <dgm:prSet phldrT="[Text]" custT="1"/>
      <dgm:spPr/>
      <dgm:t>
        <a:bodyPr/>
        <a:lstStyle/>
        <a:p>
          <a:r>
            <a:rPr lang="es-ES_tradnl" sz="1600" noProof="0" dirty="0" smtClean="0">
              <a:latin typeface="Palatino"/>
              <a:cs typeface="Palatino"/>
            </a:rPr>
            <a:t>3. Alineación de la gestión interna con metas</a:t>
          </a:r>
          <a:endParaRPr lang="es-ES_tradnl" sz="1600" noProof="0" dirty="0">
            <a:latin typeface="Palatino"/>
            <a:cs typeface="Palatino"/>
          </a:endParaRPr>
        </a:p>
      </dgm:t>
    </dgm:pt>
    <dgm:pt modelId="{CED39297-9B91-6141-9F0F-B2AC6F88CCB2}" type="parTrans" cxnId="{0D89079D-D267-F745-9EA3-8ABDBF04B11F}">
      <dgm:prSet/>
      <dgm:spPr/>
      <dgm:t>
        <a:bodyPr/>
        <a:lstStyle/>
        <a:p>
          <a:endParaRPr lang="en-US"/>
        </a:p>
      </dgm:t>
    </dgm:pt>
    <dgm:pt modelId="{E17A539A-53B2-564A-9753-A36FA27B5770}" type="sibTrans" cxnId="{0D89079D-D267-F745-9EA3-8ABDBF04B11F}">
      <dgm:prSet/>
      <dgm:spPr/>
      <dgm:t>
        <a:bodyPr/>
        <a:lstStyle/>
        <a:p>
          <a:endParaRPr lang="en-US"/>
        </a:p>
      </dgm:t>
    </dgm:pt>
    <dgm:pt modelId="{5E398F52-E782-C940-812B-00B45CE75CA9}">
      <dgm:prSet phldrT="[Text]" custT="1"/>
      <dgm:spPr/>
      <dgm:t>
        <a:bodyPr/>
        <a:lstStyle/>
        <a:p>
          <a:r>
            <a:rPr lang="es-ES_tradnl" sz="1600" noProof="0" dirty="0" smtClean="0">
              <a:latin typeface="Palatino"/>
              <a:cs typeface="Palatino"/>
            </a:rPr>
            <a:t>4. Toda la Secretaría conoce y trabaja para trayectorias implementación</a:t>
          </a:r>
          <a:endParaRPr lang="es-ES_tradnl" sz="1600" noProof="0" dirty="0">
            <a:latin typeface="Palatino"/>
            <a:cs typeface="Palatino"/>
          </a:endParaRPr>
        </a:p>
      </dgm:t>
    </dgm:pt>
    <dgm:pt modelId="{E1F98505-660F-6544-8D0E-57B91873FB71}" type="parTrans" cxnId="{3AD7CEAF-FF5A-A449-81EF-2396D91B23FD}">
      <dgm:prSet/>
      <dgm:spPr/>
      <dgm:t>
        <a:bodyPr/>
        <a:lstStyle/>
        <a:p>
          <a:endParaRPr lang="en-US"/>
        </a:p>
      </dgm:t>
    </dgm:pt>
    <dgm:pt modelId="{BE099BB0-E834-6149-961A-CE23044509AA}" type="sibTrans" cxnId="{3AD7CEAF-FF5A-A449-81EF-2396D91B23FD}">
      <dgm:prSet/>
      <dgm:spPr/>
      <dgm:t>
        <a:bodyPr/>
        <a:lstStyle/>
        <a:p>
          <a:endParaRPr lang="en-US"/>
        </a:p>
      </dgm:t>
    </dgm:pt>
    <dgm:pt modelId="{20B34846-10C9-954F-AC87-BB3EA1107CB1}">
      <dgm:prSet phldrT="[Text]" custT="1"/>
      <dgm:spPr/>
      <dgm:t>
        <a:bodyPr/>
        <a:lstStyle/>
        <a:p>
          <a:r>
            <a:rPr lang="es-ES_tradnl" sz="1600" noProof="0" dirty="0" smtClean="0">
              <a:latin typeface="Palatino"/>
              <a:cs typeface="Palatino"/>
            </a:rPr>
            <a:t>5. Proceso continuo – Desarrollo a medio plazo</a:t>
          </a:r>
          <a:endParaRPr lang="es-ES_tradnl" sz="1600" noProof="0" dirty="0">
            <a:latin typeface="Palatino"/>
            <a:cs typeface="Palatino"/>
          </a:endParaRPr>
        </a:p>
      </dgm:t>
    </dgm:pt>
    <dgm:pt modelId="{3D32E84F-A276-0948-9501-35116C2ACFA1}" type="parTrans" cxnId="{795E9722-6095-BC43-B170-DF5DDB2483FB}">
      <dgm:prSet/>
      <dgm:spPr/>
      <dgm:t>
        <a:bodyPr/>
        <a:lstStyle/>
        <a:p>
          <a:endParaRPr lang="en-US"/>
        </a:p>
      </dgm:t>
    </dgm:pt>
    <dgm:pt modelId="{32A4E87E-DDC0-3E45-A28B-E48BC096DF8F}" type="sibTrans" cxnId="{795E9722-6095-BC43-B170-DF5DDB2483FB}">
      <dgm:prSet/>
      <dgm:spPr/>
      <dgm:t>
        <a:bodyPr/>
        <a:lstStyle/>
        <a:p>
          <a:endParaRPr lang="en-US"/>
        </a:p>
      </dgm:t>
    </dgm:pt>
    <dgm:pt modelId="{8D63EDBD-6780-F049-A295-9EA41801CB03}">
      <dgm:prSet custT="1"/>
      <dgm:spPr/>
      <dgm:t>
        <a:bodyPr/>
        <a:lstStyle/>
        <a:p>
          <a:r>
            <a:rPr lang="es-ES_tradnl" sz="1600" noProof="0" dirty="0" smtClean="0">
              <a:latin typeface="Palatino"/>
              <a:cs typeface="Palatino"/>
            </a:rPr>
            <a:t>2. Traducción de la estrategia en metas, programas  y aportes</a:t>
          </a:r>
          <a:endParaRPr lang="es-ES_tradnl" sz="1600" noProof="0" dirty="0">
            <a:latin typeface="Palatino"/>
            <a:cs typeface="Palatino"/>
          </a:endParaRPr>
        </a:p>
      </dgm:t>
    </dgm:pt>
    <dgm:pt modelId="{20FFA8A9-D945-734E-91A1-00F3C090EF1B}" type="parTrans" cxnId="{ABF95F9F-53F2-E24B-9FA1-9A2C16FD2834}">
      <dgm:prSet/>
      <dgm:spPr/>
      <dgm:t>
        <a:bodyPr/>
        <a:lstStyle/>
        <a:p>
          <a:endParaRPr lang="en-US"/>
        </a:p>
      </dgm:t>
    </dgm:pt>
    <dgm:pt modelId="{72F6B4B7-D8FB-7846-BD40-6D0E97721CE3}" type="sibTrans" cxnId="{ABF95F9F-53F2-E24B-9FA1-9A2C16FD2834}">
      <dgm:prSet/>
      <dgm:spPr/>
      <dgm:t>
        <a:bodyPr/>
        <a:lstStyle/>
        <a:p>
          <a:endParaRPr lang="en-US"/>
        </a:p>
      </dgm:t>
    </dgm:pt>
    <dgm:pt modelId="{408E98F8-6E7D-4D45-9F21-26E98B6AC913}" type="pres">
      <dgm:prSet presAssocID="{2819DBB4-CC26-774D-BDE6-88FAC1D3CDC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6692F4-D51B-B64F-A780-DB6C3D5745EC}" type="pres">
      <dgm:prSet presAssocID="{075C06F4-9801-A14B-99CF-8F5CFE4F2331}" presName="centerShape" presStyleLbl="node0" presStyleIdx="0" presStyleCnt="1" custScaleX="114491" custScaleY="81724" custLinFactNeighborX="3437" custLinFactNeighborY="-1326"/>
      <dgm:spPr/>
      <dgm:t>
        <a:bodyPr/>
        <a:lstStyle/>
        <a:p>
          <a:endParaRPr lang="en-US"/>
        </a:p>
      </dgm:t>
    </dgm:pt>
    <dgm:pt modelId="{4EDDFDD4-DDFF-D542-B636-356B1D66D075}" type="pres">
      <dgm:prSet presAssocID="{31AF1A76-8364-3044-BF0D-B4DC32D1911A}" presName="node" presStyleLbl="node1" presStyleIdx="0" presStyleCnt="5" custScaleX="149565" custScaleY="118692" custRadScaleRad="91212" custRadScaleInc="10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EB2EB-8BCD-B54A-B993-13C8C891DE4B}" type="pres">
      <dgm:prSet presAssocID="{31AF1A76-8364-3044-BF0D-B4DC32D1911A}" presName="dummy" presStyleCnt="0"/>
      <dgm:spPr/>
      <dgm:t>
        <a:bodyPr/>
        <a:lstStyle/>
        <a:p>
          <a:endParaRPr lang="en-GB"/>
        </a:p>
      </dgm:t>
    </dgm:pt>
    <dgm:pt modelId="{729DB792-7470-BF42-A230-1DE8A021FE41}" type="pres">
      <dgm:prSet presAssocID="{329F8837-7CBE-2546-94DA-9BF695DA4D5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B3F7514-FFB2-1942-BE84-8769D41DE8CB}" type="pres">
      <dgm:prSet presAssocID="{8D63EDBD-6780-F049-A295-9EA41801CB03}" presName="node" presStyleLbl="node1" presStyleIdx="1" presStyleCnt="5" custScaleX="149565" custScaleY="118692" custRadScaleRad="111158" custRadScaleInc="263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FF419-F792-4642-BCD4-99519C1F2BDF}" type="pres">
      <dgm:prSet presAssocID="{8D63EDBD-6780-F049-A295-9EA41801CB03}" presName="dummy" presStyleCnt="0"/>
      <dgm:spPr/>
      <dgm:t>
        <a:bodyPr/>
        <a:lstStyle/>
        <a:p>
          <a:endParaRPr lang="en-GB"/>
        </a:p>
      </dgm:t>
    </dgm:pt>
    <dgm:pt modelId="{1D2DEF9E-57D0-B544-9393-7FA0EBF85B12}" type="pres">
      <dgm:prSet presAssocID="{72F6B4B7-D8FB-7846-BD40-6D0E97721CE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E4B1013-6E08-A64F-A3E0-8DCD0C19C226}" type="pres">
      <dgm:prSet presAssocID="{CBA1768C-10EE-2D4C-BE09-977698F93BC8}" presName="node" presStyleLbl="node1" presStyleIdx="2" presStyleCnt="5" custScaleX="149565" custScaleY="118692" custRadScaleRad="99463" custRadScaleInc="-458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03B27-947A-8C42-B158-70BA97A42BBC}" type="pres">
      <dgm:prSet presAssocID="{CBA1768C-10EE-2D4C-BE09-977698F93BC8}" presName="dummy" presStyleCnt="0"/>
      <dgm:spPr/>
      <dgm:t>
        <a:bodyPr/>
        <a:lstStyle/>
        <a:p>
          <a:endParaRPr lang="en-GB"/>
        </a:p>
      </dgm:t>
    </dgm:pt>
    <dgm:pt modelId="{72E8C678-BEF2-CC4D-8A67-85476CF85FC4}" type="pres">
      <dgm:prSet presAssocID="{E17A539A-53B2-564A-9753-A36FA27B577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83D4AF8C-A626-5541-A8C0-C4483D41E92F}" type="pres">
      <dgm:prSet presAssocID="{5E398F52-E782-C940-812B-00B45CE75CA9}" presName="node" presStyleLbl="node1" presStyleIdx="3" presStyleCnt="5" custScaleX="187224" custScaleY="118692" custRadScaleRad="93647" custRadScaleInc="315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9B72F-61C9-1642-9419-E9FA99B11B5A}" type="pres">
      <dgm:prSet presAssocID="{5E398F52-E782-C940-812B-00B45CE75CA9}" presName="dummy" presStyleCnt="0"/>
      <dgm:spPr/>
      <dgm:t>
        <a:bodyPr/>
        <a:lstStyle/>
        <a:p>
          <a:endParaRPr lang="en-GB"/>
        </a:p>
      </dgm:t>
    </dgm:pt>
    <dgm:pt modelId="{D9A3AE22-E1EA-AA48-A25A-70A030E05529}" type="pres">
      <dgm:prSet presAssocID="{BE099BB0-E834-6149-961A-CE23044509AA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9CCE07E-A5B3-D749-915A-6B9803C08BEF}" type="pres">
      <dgm:prSet presAssocID="{20B34846-10C9-954F-AC87-BB3EA1107CB1}" presName="node" presStyleLbl="node1" presStyleIdx="4" presStyleCnt="5" custScaleX="149565" custScaleY="118692" custRadScaleRad="100331" custRadScaleInc="-32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9A1B81-C21B-5947-8710-E8CDAEC626BB}" type="pres">
      <dgm:prSet presAssocID="{20B34846-10C9-954F-AC87-BB3EA1107CB1}" presName="dummy" presStyleCnt="0"/>
      <dgm:spPr/>
      <dgm:t>
        <a:bodyPr/>
        <a:lstStyle/>
        <a:p>
          <a:endParaRPr lang="en-GB"/>
        </a:p>
      </dgm:t>
    </dgm:pt>
    <dgm:pt modelId="{35DAF457-D903-B340-8CBC-6046B9B7F87C}" type="pres">
      <dgm:prSet presAssocID="{32A4E87E-DDC0-3E45-A28B-E48BC096DF8F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795E9722-6095-BC43-B170-DF5DDB2483FB}" srcId="{075C06F4-9801-A14B-99CF-8F5CFE4F2331}" destId="{20B34846-10C9-954F-AC87-BB3EA1107CB1}" srcOrd="4" destOrd="0" parTransId="{3D32E84F-A276-0948-9501-35116C2ACFA1}" sibTransId="{32A4E87E-DDC0-3E45-A28B-E48BC096DF8F}"/>
    <dgm:cxn modelId="{A3D1CD95-BCA7-4294-A095-E4B5D4CF22D7}" type="presOf" srcId="{32A4E87E-DDC0-3E45-A28B-E48BC096DF8F}" destId="{35DAF457-D903-B340-8CBC-6046B9B7F87C}" srcOrd="0" destOrd="0" presId="urn:microsoft.com/office/officeart/2005/8/layout/radial6"/>
    <dgm:cxn modelId="{A79DAF73-D250-49D3-A486-8000E6D3A971}" type="presOf" srcId="{E17A539A-53B2-564A-9753-A36FA27B5770}" destId="{72E8C678-BEF2-CC4D-8A67-85476CF85FC4}" srcOrd="0" destOrd="0" presId="urn:microsoft.com/office/officeart/2005/8/layout/radial6"/>
    <dgm:cxn modelId="{E0CC1A00-DCB0-4DE1-95FF-99B61F1E70B5}" type="presOf" srcId="{2819DBB4-CC26-774D-BDE6-88FAC1D3CDC4}" destId="{408E98F8-6E7D-4D45-9F21-26E98B6AC913}" srcOrd="0" destOrd="0" presId="urn:microsoft.com/office/officeart/2005/8/layout/radial6"/>
    <dgm:cxn modelId="{6B6B3BD2-0487-436F-9B21-35C9EB9D0F6C}" type="presOf" srcId="{BE099BB0-E834-6149-961A-CE23044509AA}" destId="{D9A3AE22-E1EA-AA48-A25A-70A030E05529}" srcOrd="0" destOrd="0" presId="urn:microsoft.com/office/officeart/2005/8/layout/radial6"/>
    <dgm:cxn modelId="{3D382DBF-5CA2-49D8-96DD-9628709F1A5B}" type="presOf" srcId="{20B34846-10C9-954F-AC87-BB3EA1107CB1}" destId="{49CCE07E-A5B3-D749-915A-6B9803C08BEF}" srcOrd="0" destOrd="0" presId="urn:microsoft.com/office/officeart/2005/8/layout/radial6"/>
    <dgm:cxn modelId="{43289322-2EC7-4D51-A537-6040A8E5119A}" type="presOf" srcId="{CBA1768C-10EE-2D4C-BE09-977698F93BC8}" destId="{4E4B1013-6E08-A64F-A3E0-8DCD0C19C226}" srcOrd="0" destOrd="0" presId="urn:microsoft.com/office/officeart/2005/8/layout/radial6"/>
    <dgm:cxn modelId="{6B38B5BA-65A0-45E3-9406-09F92761B735}" type="presOf" srcId="{5E398F52-E782-C940-812B-00B45CE75CA9}" destId="{83D4AF8C-A626-5541-A8C0-C4483D41E92F}" srcOrd="0" destOrd="0" presId="urn:microsoft.com/office/officeart/2005/8/layout/radial6"/>
    <dgm:cxn modelId="{676F6577-D06C-4D41-99C6-1DE203FD8EFE}" srcId="{2819DBB4-CC26-774D-BDE6-88FAC1D3CDC4}" destId="{075C06F4-9801-A14B-99CF-8F5CFE4F2331}" srcOrd="0" destOrd="0" parTransId="{DE2B068A-1816-824F-B8A2-BA9D53A671CD}" sibTransId="{64522A5E-6983-1F40-868D-08C67A6A2949}"/>
    <dgm:cxn modelId="{73C06F5A-352D-4B8A-8EFE-8909EBF12CAD}" type="presOf" srcId="{31AF1A76-8364-3044-BF0D-B4DC32D1911A}" destId="{4EDDFDD4-DDFF-D542-B636-356B1D66D075}" srcOrd="0" destOrd="0" presId="urn:microsoft.com/office/officeart/2005/8/layout/radial6"/>
    <dgm:cxn modelId="{ABD2B285-8316-2D47-9C8D-E255B83B05E6}" srcId="{075C06F4-9801-A14B-99CF-8F5CFE4F2331}" destId="{31AF1A76-8364-3044-BF0D-B4DC32D1911A}" srcOrd="0" destOrd="0" parTransId="{F9EEFCA8-37FD-F84F-A787-A341A1126D74}" sibTransId="{329F8837-7CBE-2546-94DA-9BF695DA4D53}"/>
    <dgm:cxn modelId="{BCA6ED31-2D99-40A9-A419-0BCACC35C847}" type="presOf" srcId="{72F6B4B7-D8FB-7846-BD40-6D0E97721CE3}" destId="{1D2DEF9E-57D0-B544-9393-7FA0EBF85B12}" srcOrd="0" destOrd="0" presId="urn:microsoft.com/office/officeart/2005/8/layout/radial6"/>
    <dgm:cxn modelId="{ABF95F9F-53F2-E24B-9FA1-9A2C16FD2834}" srcId="{075C06F4-9801-A14B-99CF-8F5CFE4F2331}" destId="{8D63EDBD-6780-F049-A295-9EA41801CB03}" srcOrd="1" destOrd="0" parTransId="{20FFA8A9-D945-734E-91A1-00F3C090EF1B}" sibTransId="{72F6B4B7-D8FB-7846-BD40-6D0E97721CE3}"/>
    <dgm:cxn modelId="{0D89079D-D267-F745-9EA3-8ABDBF04B11F}" srcId="{075C06F4-9801-A14B-99CF-8F5CFE4F2331}" destId="{CBA1768C-10EE-2D4C-BE09-977698F93BC8}" srcOrd="2" destOrd="0" parTransId="{CED39297-9B91-6141-9F0F-B2AC6F88CCB2}" sibTransId="{E17A539A-53B2-564A-9753-A36FA27B5770}"/>
    <dgm:cxn modelId="{3AD7CEAF-FF5A-A449-81EF-2396D91B23FD}" srcId="{075C06F4-9801-A14B-99CF-8F5CFE4F2331}" destId="{5E398F52-E782-C940-812B-00B45CE75CA9}" srcOrd="3" destOrd="0" parTransId="{E1F98505-660F-6544-8D0E-57B91873FB71}" sibTransId="{BE099BB0-E834-6149-961A-CE23044509AA}"/>
    <dgm:cxn modelId="{4E073CBE-FF8C-4014-B641-A71C41A5B103}" type="presOf" srcId="{329F8837-7CBE-2546-94DA-9BF695DA4D53}" destId="{729DB792-7470-BF42-A230-1DE8A021FE41}" srcOrd="0" destOrd="0" presId="urn:microsoft.com/office/officeart/2005/8/layout/radial6"/>
    <dgm:cxn modelId="{42C9DF7A-2D30-406D-B2BB-07DE4118C772}" type="presOf" srcId="{8D63EDBD-6780-F049-A295-9EA41801CB03}" destId="{DB3F7514-FFB2-1942-BE84-8769D41DE8CB}" srcOrd="0" destOrd="0" presId="urn:microsoft.com/office/officeart/2005/8/layout/radial6"/>
    <dgm:cxn modelId="{98F9DF92-74D3-4080-B10D-118C077FDCFF}" type="presOf" srcId="{075C06F4-9801-A14B-99CF-8F5CFE4F2331}" destId="{3D6692F4-D51B-B64F-A780-DB6C3D5745EC}" srcOrd="0" destOrd="0" presId="urn:microsoft.com/office/officeart/2005/8/layout/radial6"/>
    <dgm:cxn modelId="{8E3B2827-A6B1-4C5C-99FB-BCF949A66423}" type="presParOf" srcId="{408E98F8-6E7D-4D45-9F21-26E98B6AC913}" destId="{3D6692F4-D51B-B64F-A780-DB6C3D5745EC}" srcOrd="0" destOrd="0" presId="urn:microsoft.com/office/officeart/2005/8/layout/radial6"/>
    <dgm:cxn modelId="{000804D7-96D7-4470-A19E-E117F5E34D8D}" type="presParOf" srcId="{408E98F8-6E7D-4D45-9F21-26E98B6AC913}" destId="{4EDDFDD4-DDFF-D542-B636-356B1D66D075}" srcOrd="1" destOrd="0" presId="urn:microsoft.com/office/officeart/2005/8/layout/radial6"/>
    <dgm:cxn modelId="{9A6ABBE1-B52A-4F42-A801-ADB5AFFBB824}" type="presParOf" srcId="{408E98F8-6E7D-4D45-9F21-26E98B6AC913}" destId="{0C2EB2EB-8BCD-B54A-B993-13C8C891DE4B}" srcOrd="2" destOrd="0" presId="urn:microsoft.com/office/officeart/2005/8/layout/radial6"/>
    <dgm:cxn modelId="{0815F1CC-91D9-428C-B920-76FD19A8346F}" type="presParOf" srcId="{408E98F8-6E7D-4D45-9F21-26E98B6AC913}" destId="{729DB792-7470-BF42-A230-1DE8A021FE41}" srcOrd="3" destOrd="0" presId="urn:microsoft.com/office/officeart/2005/8/layout/radial6"/>
    <dgm:cxn modelId="{23E9DEEE-4D35-412D-8004-BFBD8B94EE21}" type="presParOf" srcId="{408E98F8-6E7D-4D45-9F21-26E98B6AC913}" destId="{DB3F7514-FFB2-1942-BE84-8769D41DE8CB}" srcOrd="4" destOrd="0" presId="urn:microsoft.com/office/officeart/2005/8/layout/radial6"/>
    <dgm:cxn modelId="{05EA1DE6-81A5-48D3-8119-0B672A5017EF}" type="presParOf" srcId="{408E98F8-6E7D-4D45-9F21-26E98B6AC913}" destId="{FA0FF419-F792-4642-BCD4-99519C1F2BDF}" srcOrd="5" destOrd="0" presId="urn:microsoft.com/office/officeart/2005/8/layout/radial6"/>
    <dgm:cxn modelId="{F3EE662B-073D-4CF1-8708-C9CB4532824B}" type="presParOf" srcId="{408E98F8-6E7D-4D45-9F21-26E98B6AC913}" destId="{1D2DEF9E-57D0-B544-9393-7FA0EBF85B12}" srcOrd="6" destOrd="0" presId="urn:microsoft.com/office/officeart/2005/8/layout/radial6"/>
    <dgm:cxn modelId="{865CDB19-AEF8-4B32-A7AE-274F65AEE5E9}" type="presParOf" srcId="{408E98F8-6E7D-4D45-9F21-26E98B6AC913}" destId="{4E4B1013-6E08-A64F-A3E0-8DCD0C19C226}" srcOrd="7" destOrd="0" presId="urn:microsoft.com/office/officeart/2005/8/layout/radial6"/>
    <dgm:cxn modelId="{2CD1A937-69ED-4049-AAD9-5CD5766B3940}" type="presParOf" srcId="{408E98F8-6E7D-4D45-9F21-26E98B6AC913}" destId="{A4503B27-947A-8C42-B158-70BA97A42BBC}" srcOrd="8" destOrd="0" presId="urn:microsoft.com/office/officeart/2005/8/layout/radial6"/>
    <dgm:cxn modelId="{E23856B5-907D-41EE-A8EB-7F491DE88F88}" type="presParOf" srcId="{408E98F8-6E7D-4D45-9F21-26E98B6AC913}" destId="{72E8C678-BEF2-CC4D-8A67-85476CF85FC4}" srcOrd="9" destOrd="0" presId="urn:microsoft.com/office/officeart/2005/8/layout/radial6"/>
    <dgm:cxn modelId="{10AC1D2C-26EC-4A5E-BA7B-B45F04E64C4D}" type="presParOf" srcId="{408E98F8-6E7D-4D45-9F21-26E98B6AC913}" destId="{83D4AF8C-A626-5541-A8C0-C4483D41E92F}" srcOrd="10" destOrd="0" presId="urn:microsoft.com/office/officeart/2005/8/layout/radial6"/>
    <dgm:cxn modelId="{3001D5BB-1728-45AE-82D6-4F1055B9F5ED}" type="presParOf" srcId="{408E98F8-6E7D-4D45-9F21-26E98B6AC913}" destId="{C1C9B72F-61C9-1642-9419-E9FA99B11B5A}" srcOrd="11" destOrd="0" presId="urn:microsoft.com/office/officeart/2005/8/layout/radial6"/>
    <dgm:cxn modelId="{F67D7A2F-DA58-44EF-9993-F7859EB7E23A}" type="presParOf" srcId="{408E98F8-6E7D-4D45-9F21-26E98B6AC913}" destId="{D9A3AE22-E1EA-AA48-A25A-70A030E05529}" srcOrd="12" destOrd="0" presId="urn:microsoft.com/office/officeart/2005/8/layout/radial6"/>
    <dgm:cxn modelId="{8480CBB4-C1B7-4B3F-B397-446B8F3C8676}" type="presParOf" srcId="{408E98F8-6E7D-4D45-9F21-26E98B6AC913}" destId="{49CCE07E-A5B3-D749-915A-6B9803C08BEF}" srcOrd="13" destOrd="0" presId="urn:microsoft.com/office/officeart/2005/8/layout/radial6"/>
    <dgm:cxn modelId="{F2A4E439-E349-4DC4-B40C-DFA98E621EE6}" type="presParOf" srcId="{408E98F8-6E7D-4D45-9F21-26E98B6AC913}" destId="{DC9A1B81-C21B-5947-8710-E8CDAEC626BB}" srcOrd="14" destOrd="0" presId="urn:microsoft.com/office/officeart/2005/8/layout/radial6"/>
    <dgm:cxn modelId="{14E62163-76A6-4932-961E-76143693C3BA}" type="presParOf" srcId="{408E98F8-6E7D-4D45-9F21-26E98B6AC913}" destId="{35DAF457-D903-B340-8CBC-6046B9B7F87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017253-AB94-424B-B13E-F06FCD6F8DA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9675C902-7F4A-4A63-BBEC-D90E5301EAD6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800" noProof="0" dirty="0" smtClean="0">
              <a:solidFill>
                <a:schemeClr val="tx1"/>
              </a:solidFill>
            </a:rPr>
            <a:t>Centro de Gobierno identifica y comunica metas prioritarias de Gobierno, con indicación de contribuciones esperadas de sub-gabinetes y/o ministerios</a:t>
          </a:r>
          <a:endParaRPr lang="es-PE" sz="1800" dirty="0">
            <a:solidFill>
              <a:schemeClr val="tx1"/>
            </a:solidFill>
          </a:endParaRPr>
        </a:p>
      </dgm:t>
    </dgm:pt>
    <dgm:pt modelId="{A0651A05-3E60-4CDD-8490-C6C783F8869A}" type="parTrans" cxnId="{45149438-A314-45F5-A693-BE4A49ADAB46}">
      <dgm:prSet/>
      <dgm:spPr/>
      <dgm:t>
        <a:bodyPr/>
        <a:lstStyle/>
        <a:p>
          <a:endParaRPr lang="es-PE"/>
        </a:p>
      </dgm:t>
    </dgm:pt>
    <dgm:pt modelId="{E27BAE15-A5E8-40D0-87F5-07C349C91D15}" type="sibTrans" cxnId="{45149438-A314-45F5-A693-BE4A49ADAB46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es-PE"/>
        </a:p>
      </dgm:t>
    </dgm:pt>
    <dgm:pt modelId="{82921204-AC48-4664-BA08-6CC5CD9E6769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800" noProof="0" dirty="0" smtClean="0">
              <a:solidFill>
                <a:schemeClr val="tx1"/>
              </a:solidFill>
            </a:rPr>
            <a:t>Sub-gabinetes/Ministerios alinean sus propias metas con su contribución a metas prioritarias de gobierno y proponen trayectorias de implementación e hitos para vigilarlas</a:t>
          </a:r>
          <a:endParaRPr lang="es-PE" sz="1800" dirty="0">
            <a:solidFill>
              <a:schemeClr val="tx1"/>
            </a:solidFill>
          </a:endParaRPr>
        </a:p>
      </dgm:t>
    </dgm:pt>
    <dgm:pt modelId="{61D67756-D2D1-4E46-8024-28B87E23376A}" type="parTrans" cxnId="{2D3C6BEA-7467-4159-85ED-E2748243E939}">
      <dgm:prSet/>
      <dgm:spPr/>
      <dgm:t>
        <a:bodyPr/>
        <a:lstStyle/>
        <a:p>
          <a:endParaRPr lang="es-PE"/>
        </a:p>
      </dgm:t>
    </dgm:pt>
    <dgm:pt modelId="{2C09F98F-78B7-4668-81D6-61AAE37DDCC4}" type="sibTrans" cxnId="{2D3C6BEA-7467-4159-85ED-E2748243E939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es-PE"/>
        </a:p>
      </dgm:t>
    </dgm:pt>
    <dgm:pt modelId="{AA665E41-F707-4B48-8534-E5575BAF0399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800" noProof="0" dirty="0" smtClean="0">
              <a:solidFill>
                <a:schemeClr val="tx1"/>
              </a:solidFill>
            </a:rPr>
            <a:t>Secretaría Técnica, ST  recibe y registra iniciativas de las dependencias, revisa calidad y propone  ajustes y complementos  </a:t>
          </a:r>
        </a:p>
        <a:p>
          <a:r>
            <a:rPr lang="es-ES" sz="1800" noProof="0" dirty="0" smtClean="0">
              <a:solidFill>
                <a:schemeClr val="tx1"/>
              </a:solidFill>
            </a:rPr>
            <a:t>(p. </a:t>
          </a:r>
          <a:r>
            <a:rPr lang="es-ES" sz="1800" noProof="0" dirty="0" err="1" smtClean="0">
              <a:solidFill>
                <a:schemeClr val="tx1"/>
              </a:solidFill>
            </a:rPr>
            <a:t>ej</a:t>
          </a:r>
          <a:r>
            <a:rPr lang="es-ES" sz="1800" noProof="0" dirty="0" smtClean="0">
              <a:solidFill>
                <a:schemeClr val="tx1"/>
              </a:solidFill>
            </a:rPr>
            <a:t>, con  otras dependencias</a:t>
          </a:r>
          <a:r>
            <a:rPr lang="es-ES" sz="1400" noProof="0" dirty="0" smtClean="0">
              <a:solidFill>
                <a:schemeClr val="tx1"/>
              </a:solidFill>
            </a:rPr>
            <a:t>)</a:t>
          </a:r>
          <a:endParaRPr lang="es-PE" sz="1400" dirty="0">
            <a:solidFill>
              <a:schemeClr val="tx1"/>
            </a:solidFill>
          </a:endParaRPr>
        </a:p>
      </dgm:t>
    </dgm:pt>
    <dgm:pt modelId="{5173CA5C-370E-4CD5-89C2-622928DCCFC6}" type="parTrans" cxnId="{D5EF21CB-7E7E-425A-9A97-3D43AFA521AC}">
      <dgm:prSet/>
      <dgm:spPr/>
      <dgm:t>
        <a:bodyPr/>
        <a:lstStyle/>
        <a:p>
          <a:endParaRPr lang="es-PE"/>
        </a:p>
      </dgm:t>
    </dgm:pt>
    <dgm:pt modelId="{8EC8DFE7-6738-4EB9-A5F0-E636214D144D}" type="sibTrans" cxnId="{D5EF21CB-7E7E-425A-9A97-3D43AFA521AC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es-PE"/>
        </a:p>
      </dgm:t>
    </dgm:pt>
    <dgm:pt modelId="{E1A929B9-B6EB-4629-A626-68C42912A76B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400" noProof="0" dirty="0" smtClean="0">
              <a:solidFill>
                <a:schemeClr val="tx1"/>
              </a:solidFill>
            </a:rPr>
            <a:t>ST eleva propuestas revisadas a CE – CE revisa y convoca sectores para  proponer y firmar </a:t>
          </a:r>
          <a:r>
            <a:rPr lang="es-ES" sz="1400" noProof="0" dirty="0" err="1" smtClean="0">
              <a:solidFill>
                <a:schemeClr val="tx1"/>
              </a:solidFill>
            </a:rPr>
            <a:t>acuerdoS</a:t>
          </a:r>
          <a:r>
            <a:rPr lang="es-ES" sz="1400" noProof="0" dirty="0" smtClean="0">
              <a:solidFill>
                <a:schemeClr val="tx1"/>
              </a:solidFill>
            </a:rPr>
            <a:t> detallados de compromisos</a:t>
          </a:r>
          <a:endParaRPr lang="es-PE" sz="1400" dirty="0">
            <a:solidFill>
              <a:schemeClr val="tx1"/>
            </a:solidFill>
          </a:endParaRPr>
        </a:p>
      </dgm:t>
    </dgm:pt>
    <dgm:pt modelId="{98C51DA7-B15B-468A-9D9C-93FD64A32CA3}" type="parTrans" cxnId="{AC054761-FFC9-4782-840A-90B08CB7EEA3}">
      <dgm:prSet/>
      <dgm:spPr/>
      <dgm:t>
        <a:bodyPr/>
        <a:lstStyle/>
        <a:p>
          <a:endParaRPr lang="es-PE"/>
        </a:p>
      </dgm:t>
    </dgm:pt>
    <dgm:pt modelId="{D23D3B7F-F1E6-4D55-9D30-D32870993ADB}" type="sibTrans" cxnId="{AC054761-FFC9-4782-840A-90B08CB7EEA3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es-PE"/>
        </a:p>
      </dgm:t>
    </dgm:pt>
    <dgm:pt modelId="{A2DE4B91-6746-406C-8119-1427DC6D6430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400" noProof="0" dirty="0" smtClean="0">
              <a:solidFill>
                <a:schemeClr val="tx1"/>
              </a:solidFill>
            </a:rPr>
            <a:t>CE eleva propuestas acordadas con sectores al CG para su sanción, confirmación sub-gabinetes  y estímulos de reconocimiento</a:t>
          </a:r>
          <a:endParaRPr lang="es-PE" sz="1400" dirty="0">
            <a:solidFill>
              <a:schemeClr val="tx1"/>
            </a:solidFill>
          </a:endParaRPr>
        </a:p>
      </dgm:t>
    </dgm:pt>
    <dgm:pt modelId="{61920E01-E3F9-46C1-A520-F4C096E29321}" type="parTrans" cxnId="{1F1B423B-CA3C-40CD-ACFD-8D27C869957C}">
      <dgm:prSet/>
      <dgm:spPr/>
      <dgm:t>
        <a:bodyPr/>
        <a:lstStyle/>
        <a:p>
          <a:endParaRPr lang="es-PE"/>
        </a:p>
      </dgm:t>
    </dgm:pt>
    <dgm:pt modelId="{96119DB0-98C6-4840-A397-9DAD1CDEE3F9}" type="sibTrans" cxnId="{1F1B423B-CA3C-40CD-ACFD-8D27C869957C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endParaRPr lang="es-PE"/>
        </a:p>
      </dgm:t>
    </dgm:pt>
    <dgm:pt modelId="{1C459EF1-F379-40BB-86FF-4C2E57D68570}">
      <dgm:prSet phldrT="[Texto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s-ES" sz="1400" noProof="0" dirty="0" smtClean="0">
              <a:solidFill>
                <a:schemeClr val="tx1"/>
              </a:solidFill>
            </a:rPr>
            <a:t>ST sigue hitos de trayectorias de implementación , discute con </a:t>
          </a:r>
          <a:r>
            <a:rPr lang="es-ES" sz="1400" noProof="0" dirty="0" err="1" smtClean="0">
              <a:solidFill>
                <a:schemeClr val="tx1"/>
              </a:solidFill>
            </a:rPr>
            <a:t>ministerioss</a:t>
          </a:r>
          <a:r>
            <a:rPr lang="es-ES" sz="1400" noProof="0" dirty="0" smtClean="0">
              <a:solidFill>
                <a:schemeClr val="tx1"/>
              </a:solidFill>
            </a:rPr>
            <a:t> ajustes necesarios y propone correctivos al  CE para su propia gestión y elevación al CG</a:t>
          </a:r>
          <a:endParaRPr lang="es-PE" sz="1400" dirty="0">
            <a:solidFill>
              <a:schemeClr val="tx1"/>
            </a:solidFill>
          </a:endParaRPr>
        </a:p>
      </dgm:t>
    </dgm:pt>
    <dgm:pt modelId="{211ADA1F-19D5-4FBB-8340-0CB43AC74B60}" type="parTrans" cxnId="{85E7775E-C04C-4D78-B334-BFDB62C8EE61}">
      <dgm:prSet/>
      <dgm:spPr/>
      <dgm:t>
        <a:bodyPr/>
        <a:lstStyle/>
        <a:p>
          <a:endParaRPr lang="es-PE"/>
        </a:p>
      </dgm:t>
    </dgm:pt>
    <dgm:pt modelId="{26254740-2496-4F11-AB65-69D80487D018}" type="sibTrans" cxnId="{85E7775E-C04C-4D78-B334-BFDB62C8EE61}">
      <dgm:prSet/>
      <dgm:spPr/>
      <dgm:t>
        <a:bodyPr/>
        <a:lstStyle/>
        <a:p>
          <a:endParaRPr lang="es-PE"/>
        </a:p>
      </dgm:t>
    </dgm:pt>
    <dgm:pt modelId="{199764AF-665C-4849-A296-040577C433C1}" type="pres">
      <dgm:prSet presAssocID="{9A017253-AB94-424B-B13E-F06FCD6F8DA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2ED2FE0-B0A5-4BBC-89E6-AB511618AF86}" type="pres">
      <dgm:prSet presAssocID="{9675C902-7F4A-4A63-BBEC-D90E5301EAD6}" presName="node" presStyleLbl="node1" presStyleIdx="0" presStyleCnt="6" custScaleX="122032" custScaleY="194985" custLinFactNeighborX="1408" custLinFactNeighborY="396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0F1DBDB-1996-418D-9439-F65CCE974157}" type="pres">
      <dgm:prSet presAssocID="{E27BAE15-A5E8-40D0-87F5-07C349C91D15}" presName="sibTrans" presStyleLbl="sibTrans2D1" presStyleIdx="0" presStyleCnt="5"/>
      <dgm:spPr/>
      <dgm:t>
        <a:bodyPr/>
        <a:lstStyle/>
        <a:p>
          <a:endParaRPr lang="es-CO"/>
        </a:p>
      </dgm:t>
    </dgm:pt>
    <dgm:pt modelId="{2512AC7F-F75A-4DAA-9452-4C0A8A451E7F}" type="pres">
      <dgm:prSet presAssocID="{E27BAE15-A5E8-40D0-87F5-07C349C91D15}" presName="connectorText" presStyleLbl="sibTrans2D1" presStyleIdx="0" presStyleCnt="5"/>
      <dgm:spPr/>
      <dgm:t>
        <a:bodyPr/>
        <a:lstStyle/>
        <a:p>
          <a:endParaRPr lang="es-CO"/>
        </a:p>
      </dgm:t>
    </dgm:pt>
    <dgm:pt modelId="{05A3F83C-00D2-4BE6-9D66-430EE6A1A4F1}" type="pres">
      <dgm:prSet presAssocID="{82921204-AC48-4664-BA08-6CC5CD9E6769}" presName="node" presStyleLbl="node1" presStyleIdx="1" presStyleCnt="6" custScaleX="134592" custScaleY="18223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EA3530D-16F7-4270-A32B-33562DB41116}" type="pres">
      <dgm:prSet presAssocID="{2C09F98F-78B7-4668-81D6-61AAE37DDCC4}" presName="sibTrans" presStyleLbl="sibTrans2D1" presStyleIdx="1" presStyleCnt="5"/>
      <dgm:spPr/>
      <dgm:t>
        <a:bodyPr/>
        <a:lstStyle/>
        <a:p>
          <a:endParaRPr lang="es-CO"/>
        </a:p>
      </dgm:t>
    </dgm:pt>
    <dgm:pt modelId="{86B8EA70-9D89-40A8-964B-30ED2C9FF061}" type="pres">
      <dgm:prSet presAssocID="{2C09F98F-78B7-4668-81D6-61AAE37DDCC4}" presName="connectorText" presStyleLbl="sibTrans2D1" presStyleIdx="1" presStyleCnt="5"/>
      <dgm:spPr/>
      <dgm:t>
        <a:bodyPr/>
        <a:lstStyle/>
        <a:p>
          <a:endParaRPr lang="es-CO"/>
        </a:p>
      </dgm:t>
    </dgm:pt>
    <dgm:pt modelId="{43D30A1D-4E80-43E3-889B-2D47F0B8A15F}" type="pres">
      <dgm:prSet presAssocID="{AA665E41-F707-4B48-8534-E5575BAF0399}" presName="node" presStyleLbl="node1" presStyleIdx="2" presStyleCnt="6" custScaleX="112702" custScaleY="187105" custLinFactNeighborX="-7838" custLinFactNeighborY="76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40CDAD1-CA5C-4248-B1FB-068FFB425AE7}" type="pres">
      <dgm:prSet presAssocID="{8EC8DFE7-6738-4EB9-A5F0-E636214D144D}" presName="sibTrans" presStyleLbl="sibTrans2D1" presStyleIdx="2" presStyleCnt="5"/>
      <dgm:spPr/>
      <dgm:t>
        <a:bodyPr/>
        <a:lstStyle/>
        <a:p>
          <a:endParaRPr lang="es-CO"/>
        </a:p>
      </dgm:t>
    </dgm:pt>
    <dgm:pt modelId="{F086C10E-13B0-4D25-AFE1-81E93E4E9A26}" type="pres">
      <dgm:prSet presAssocID="{8EC8DFE7-6738-4EB9-A5F0-E636214D144D}" presName="connectorText" presStyleLbl="sibTrans2D1" presStyleIdx="2" presStyleCnt="5"/>
      <dgm:spPr/>
      <dgm:t>
        <a:bodyPr/>
        <a:lstStyle/>
        <a:p>
          <a:endParaRPr lang="es-CO"/>
        </a:p>
      </dgm:t>
    </dgm:pt>
    <dgm:pt modelId="{3F5AA3E8-FA8E-4EB4-BBE2-315825ABD1E9}" type="pres">
      <dgm:prSet presAssocID="{E1A929B9-B6EB-4629-A626-68C42912A76B}" presName="node" presStyleLbl="node1" presStyleIdx="3" presStyleCnt="6" custScaleY="14561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D2E5390-3F92-45CB-9CE6-6256B4BF9DFA}" type="pres">
      <dgm:prSet presAssocID="{D23D3B7F-F1E6-4D55-9D30-D32870993ADB}" presName="sibTrans" presStyleLbl="sibTrans2D1" presStyleIdx="3" presStyleCnt="5"/>
      <dgm:spPr/>
      <dgm:t>
        <a:bodyPr/>
        <a:lstStyle/>
        <a:p>
          <a:endParaRPr lang="es-CO"/>
        </a:p>
      </dgm:t>
    </dgm:pt>
    <dgm:pt modelId="{4D2287F8-D886-4419-8E86-E92C3FEFA882}" type="pres">
      <dgm:prSet presAssocID="{D23D3B7F-F1E6-4D55-9D30-D32870993ADB}" presName="connectorText" presStyleLbl="sibTrans2D1" presStyleIdx="3" presStyleCnt="5"/>
      <dgm:spPr/>
      <dgm:t>
        <a:bodyPr/>
        <a:lstStyle/>
        <a:p>
          <a:endParaRPr lang="es-CO"/>
        </a:p>
      </dgm:t>
    </dgm:pt>
    <dgm:pt modelId="{2209E71F-EF32-4998-8657-F01D1300F984}" type="pres">
      <dgm:prSet presAssocID="{A2DE4B91-6746-406C-8119-1427DC6D6430}" presName="node" presStyleLbl="node1" presStyleIdx="4" presStyleCnt="6" custScaleY="14561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35F8805-B701-4E8F-9415-7F9622C97716}" type="pres">
      <dgm:prSet presAssocID="{96119DB0-98C6-4840-A397-9DAD1CDEE3F9}" presName="sibTrans" presStyleLbl="sibTrans2D1" presStyleIdx="4" presStyleCnt="5"/>
      <dgm:spPr/>
      <dgm:t>
        <a:bodyPr/>
        <a:lstStyle/>
        <a:p>
          <a:endParaRPr lang="es-CO"/>
        </a:p>
      </dgm:t>
    </dgm:pt>
    <dgm:pt modelId="{C163AC8F-CCB5-4D0B-81BF-FDA801B419ED}" type="pres">
      <dgm:prSet presAssocID="{96119DB0-98C6-4840-A397-9DAD1CDEE3F9}" presName="connectorText" presStyleLbl="sibTrans2D1" presStyleIdx="4" presStyleCnt="5"/>
      <dgm:spPr/>
      <dgm:t>
        <a:bodyPr/>
        <a:lstStyle/>
        <a:p>
          <a:endParaRPr lang="es-CO"/>
        </a:p>
      </dgm:t>
    </dgm:pt>
    <dgm:pt modelId="{ADD76904-4D72-4A0C-8C37-C631B2C766DD}" type="pres">
      <dgm:prSet presAssocID="{1C459EF1-F379-40BB-86FF-4C2E57D68570}" presName="node" presStyleLbl="node1" presStyleIdx="5" presStyleCnt="6" custScaleY="14561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6FDE0124-E070-41AE-9B38-2A9BB35AD092}" type="presOf" srcId="{D23D3B7F-F1E6-4D55-9D30-D32870993ADB}" destId="{6D2E5390-3F92-45CB-9CE6-6256B4BF9DFA}" srcOrd="0" destOrd="0" presId="urn:microsoft.com/office/officeart/2005/8/layout/process5"/>
    <dgm:cxn modelId="{57DDFFAE-DFB6-42CA-875C-2631E4597EE0}" type="presOf" srcId="{96119DB0-98C6-4840-A397-9DAD1CDEE3F9}" destId="{C163AC8F-CCB5-4D0B-81BF-FDA801B419ED}" srcOrd="1" destOrd="0" presId="urn:microsoft.com/office/officeart/2005/8/layout/process5"/>
    <dgm:cxn modelId="{11FA893E-6426-4E9B-B6EB-2CCBF9C13DE9}" type="presOf" srcId="{82921204-AC48-4664-BA08-6CC5CD9E6769}" destId="{05A3F83C-00D2-4BE6-9D66-430EE6A1A4F1}" srcOrd="0" destOrd="0" presId="urn:microsoft.com/office/officeart/2005/8/layout/process5"/>
    <dgm:cxn modelId="{85E7775E-C04C-4D78-B334-BFDB62C8EE61}" srcId="{9A017253-AB94-424B-B13E-F06FCD6F8DA7}" destId="{1C459EF1-F379-40BB-86FF-4C2E57D68570}" srcOrd="5" destOrd="0" parTransId="{211ADA1F-19D5-4FBB-8340-0CB43AC74B60}" sibTransId="{26254740-2496-4F11-AB65-69D80487D018}"/>
    <dgm:cxn modelId="{E9813497-37FC-40D7-B566-5528350C74D0}" type="presOf" srcId="{2C09F98F-78B7-4668-81D6-61AAE37DDCC4}" destId="{86B8EA70-9D89-40A8-964B-30ED2C9FF061}" srcOrd="1" destOrd="0" presId="urn:microsoft.com/office/officeart/2005/8/layout/process5"/>
    <dgm:cxn modelId="{6BF00DBA-43B0-4CAC-B1A4-F9D2F9CA9093}" type="presOf" srcId="{E1A929B9-B6EB-4629-A626-68C42912A76B}" destId="{3F5AA3E8-FA8E-4EB4-BBE2-315825ABD1E9}" srcOrd="0" destOrd="0" presId="urn:microsoft.com/office/officeart/2005/8/layout/process5"/>
    <dgm:cxn modelId="{EC42DB61-1C5D-4564-9B0B-C493C2128CB6}" type="presOf" srcId="{E27BAE15-A5E8-40D0-87F5-07C349C91D15}" destId="{F0F1DBDB-1996-418D-9439-F65CCE974157}" srcOrd="0" destOrd="0" presId="urn:microsoft.com/office/officeart/2005/8/layout/process5"/>
    <dgm:cxn modelId="{45149438-A314-45F5-A693-BE4A49ADAB46}" srcId="{9A017253-AB94-424B-B13E-F06FCD6F8DA7}" destId="{9675C902-7F4A-4A63-BBEC-D90E5301EAD6}" srcOrd="0" destOrd="0" parTransId="{A0651A05-3E60-4CDD-8490-C6C783F8869A}" sibTransId="{E27BAE15-A5E8-40D0-87F5-07C349C91D15}"/>
    <dgm:cxn modelId="{F02FACD0-A0D6-4975-A1AA-080BFB69537F}" type="presOf" srcId="{1C459EF1-F379-40BB-86FF-4C2E57D68570}" destId="{ADD76904-4D72-4A0C-8C37-C631B2C766DD}" srcOrd="0" destOrd="0" presId="urn:microsoft.com/office/officeart/2005/8/layout/process5"/>
    <dgm:cxn modelId="{7FE1D555-2E0A-43B1-AF68-0BD91553CD1C}" type="presOf" srcId="{9A017253-AB94-424B-B13E-F06FCD6F8DA7}" destId="{199764AF-665C-4849-A296-040577C433C1}" srcOrd="0" destOrd="0" presId="urn:microsoft.com/office/officeart/2005/8/layout/process5"/>
    <dgm:cxn modelId="{4C65F53B-B0CD-4982-9F1E-7DC305FC0971}" type="presOf" srcId="{8EC8DFE7-6738-4EB9-A5F0-E636214D144D}" destId="{F086C10E-13B0-4D25-AFE1-81E93E4E9A26}" srcOrd="1" destOrd="0" presId="urn:microsoft.com/office/officeart/2005/8/layout/process5"/>
    <dgm:cxn modelId="{0C94F42C-F516-4862-99E4-2C26AA9AAC0C}" type="presOf" srcId="{9675C902-7F4A-4A63-BBEC-D90E5301EAD6}" destId="{E2ED2FE0-B0A5-4BBC-89E6-AB511618AF86}" srcOrd="0" destOrd="0" presId="urn:microsoft.com/office/officeart/2005/8/layout/process5"/>
    <dgm:cxn modelId="{AC054761-FFC9-4782-840A-90B08CB7EEA3}" srcId="{9A017253-AB94-424B-B13E-F06FCD6F8DA7}" destId="{E1A929B9-B6EB-4629-A626-68C42912A76B}" srcOrd="3" destOrd="0" parTransId="{98C51DA7-B15B-468A-9D9C-93FD64A32CA3}" sibTransId="{D23D3B7F-F1E6-4D55-9D30-D32870993ADB}"/>
    <dgm:cxn modelId="{DDD8FC70-E675-431D-A7A8-2247EF5E7022}" type="presOf" srcId="{E27BAE15-A5E8-40D0-87F5-07C349C91D15}" destId="{2512AC7F-F75A-4DAA-9452-4C0A8A451E7F}" srcOrd="1" destOrd="0" presId="urn:microsoft.com/office/officeart/2005/8/layout/process5"/>
    <dgm:cxn modelId="{377EAD68-7D7B-429B-B1D4-1CAF0032137B}" type="presOf" srcId="{A2DE4B91-6746-406C-8119-1427DC6D6430}" destId="{2209E71F-EF32-4998-8657-F01D1300F984}" srcOrd="0" destOrd="0" presId="urn:microsoft.com/office/officeart/2005/8/layout/process5"/>
    <dgm:cxn modelId="{6F072E87-C220-45F9-94F5-323DDF68B2A3}" type="presOf" srcId="{2C09F98F-78B7-4668-81D6-61AAE37DDCC4}" destId="{CEA3530D-16F7-4270-A32B-33562DB41116}" srcOrd="0" destOrd="0" presId="urn:microsoft.com/office/officeart/2005/8/layout/process5"/>
    <dgm:cxn modelId="{D5EF21CB-7E7E-425A-9A97-3D43AFA521AC}" srcId="{9A017253-AB94-424B-B13E-F06FCD6F8DA7}" destId="{AA665E41-F707-4B48-8534-E5575BAF0399}" srcOrd="2" destOrd="0" parTransId="{5173CA5C-370E-4CD5-89C2-622928DCCFC6}" sibTransId="{8EC8DFE7-6738-4EB9-A5F0-E636214D144D}"/>
    <dgm:cxn modelId="{1F1B423B-CA3C-40CD-ACFD-8D27C869957C}" srcId="{9A017253-AB94-424B-B13E-F06FCD6F8DA7}" destId="{A2DE4B91-6746-406C-8119-1427DC6D6430}" srcOrd="4" destOrd="0" parTransId="{61920E01-E3F9-46C1-A520-F4C096E29321}" sibTransId="{96119DB0-98C6-4840-A397-9DAD1CDEE3F9}"/>
    <dgm:cxn modelId="{E13987E9-780A-4B22-8CD1-EE30E9BB701C}" type="presOf" srcId="{D23D3B7F-F1E6-4D55-9D30-D32870993ADB}" destId="{4D2287F8-D886-4419-8E86-E92C3FEFA882}" srcOrd="1" destOrd="0" presId="urn:microsoft.com/office/officeart/2005/8/layout/process5"/>
    <dgm:cxn modelId="{4B929377-4B4A-4604-97D8-53719BA4E859}" type="presOf" srcId="{8EC8DFE7-6738-4EB9-A5F0-E636214D144D}" destId="{D40CDAD1-CA5C-4248-B1FB-068FFB425AE7}" srcOrd="0" destOrd="0" presId="urn:microsoft.com/office/officeart/2005/8/layout/process5"/>
    <dgm:cxn modelId="{07CCEF33-FAB4-45C4-ABB6-3913BB5F49E9}" type="presOf" srcId="{96119DB0-98C6-4840-A397-9DAD1CDEE3F9}" destId="{835F8805-B701-4E8F-9415-7F9622C97716}" srcOrd="0" destOrd="0" presId="urn:microsoft.com/office/officeart/2005/8/layout/process5"/>
    <dgm:cxn modelId="{FAE6CAEB-E832-4A31-ACAA-6DE71579B1E1}" type="presOf" srcId="{AA665E41-F707-4B48-8534-E5575BAF0399}" destId="{43D30A1D-4E80-43E3-889B-2D47F0B8A15F}" srcOrd="0" destOrd="0" presId="urn:microsoft.com/office/officeart/2005/8/layout/process5"/>
    <dgm:cxn modelId="{2D3C6BEA-7467-4159-85ED-E2748243E939}" srcId="{9A017253-AB94-424B-B13E-F06FCD6F8DA7}" destId="{82921204-AC48-4664-BA08-6CC5CD9E6769}" srcOrd="1" destOrd="0" parTransId="{61D67756-D2D1-4E46-8024-28B87E23376A}" sibTransId="{2C09F98F-78B7-4668-81D6-61AAE37DDCC4}"/>
    <dgm:cxn modelId="{C85D0DA4-B290-4F88-9563-B409037268BA}" type="presParOf" srcId="{199764AF-665C-4849-A296-040577C433C1}" destId="{E2ED2FE0-B0A5-4BBC-89E6-AB511618AF86}" srcOrd="0" destOrd="0" presId="urn:microsoft.com/office/officeart/2005/8/layout/process5"/>
    <dgm:cxn modelId="{0BD4A1EB-0A5C-4984-8C5A-345128392291}" type="presParOf" srcId="{199764AF-665C-4849-A296-040577C433C1}" destId="{F0F1DBDB-1996-418D-9439-F65CCE974157}" srcOrd="1" destOrd="0" presId="urn:microsoft.com/office/officeart/2005/8/layout/process5"/>
    <dgm:cxn modelId="{2A72BEF1-59AD-4BDA-A822-15944951474A}" type="presParOf" srcId="{F0F1DBDB-1996-418D-9439-F65CCE974157}" destId="{2512AC7F-F75A-4DAA-9452-4C0A8A451E7F}" srcOrd="0" destOrd="0" presId="urn:microsoft.com/office/officeart/2005/8/layout/process5"/>
    <dgm:cxn modelId="{42561166-3B42-4423-A73E-431115835EED}" type="presParOf" srcId="{199764AF-665C-4849-A296-040577C433C1}" destId="{05A3F83C-00D2-4BE6-9D66-430EE6A1A4F1}" srcOrd="2" destOrd="0" presId="urn:microsoft.com/office/officeart/2005/8/layout/process5"/>
    <dgm:cxn modelId="{86C14AD4-2811-4EF7-B2BF-85B7DAFEC92E}" type="presParOf" srcId="{199764AF-665C-4849-A296-040577C433C1}" destId="{CEA3530D-16F7-4270-A32B-33562DB41116}" srcOrd="3" destOrd="0" presId="urn:microsoft.com/office/officeart/2005/8/layout/process5"/>
    <dgm:cxn modelId="{91957D29-3198-4EEA-AC3B-C3660F178364}" type="presParOf" srcId="{CEA3530D-16F7-4270-A32B-33562DB41116}" destId="{86B8EA70-9D89-40A8-964B-30ED2C9FF061}" srcOrd="0" destOrd="0" presId="urn:microsoft.com/office/officeart/2005/8/layout/process5"/>
    <dgm:cxn modelId="{DA95DC22-4F6D-4873-BFF0-4AFEC27165B8}" type="presParOf" srcId="{199764AF-665C-4849-A296-040577C433C1}" destId="{43D30A1D-4E80-43E3-889B-2D47F0B8A15F}" srcOrd="4" destOrd="0" presId="urn:microsoft.com/office/officeart/2005/8/layout/process5"/>
    <dgm:cxn modelId="{5BDFC5D4-609F-42C1-9B05-10A435891AB1}" type="presParOf" srcId="{199764AF-665C-4849-A296-040577C433C1}" destId="{D40CDAD1-CA5C-4248-B1FB-068FFB425AE7}" srcOrd="5" destOrd="0" presId="urn:microsoft.com/office/officeart/2005/8/layout/process5"/>
    <dgm:cxn modelId="{99405900-C698-4110-A4D6-3DBB497B8EC4}" type="presParOf" srcId="{D40CDAD1-CA5C-4248-B1FB-068FFB425AE7}" destId="{F086C10E-13B0-4D25-AFE1-81E93E4E9A26}" srcOrd="0" destOrd="0" presId="urn:microsoft.com/office/officeart/2005/8/layout/process5"/>
    <dgm:cxn modelId="{070453EA-B2E3-4CAF-8504-FF6B77F53403}" type="presParOf" srcId="{199764AF-665C-4849-A296-040577C433C1}" destId="{3F5AA3E8-FA8E-4EB4-BBE2-315825ABD1E9}" srcOrd="6" destOrd="0" presId="urn:microsoft.com/office/officeart/2005/8/layout/process5"/>
    <dgm:cxn modelId="{3BCD9730-E185-4C6A-A122-17827A441C2F}" type="presParOf" srcId="{199764AF-665C-4849-A296-040577C433C1}" destId="{6D2E5390-3F92-45CB-9CE6-6256B4BF9DFA}" srcOrd="7" destOrd="0" presId="urn:microsoft.com/office/officeart/2005/8/layout/process5"/>
    <dgm:cxn modelId="{CD61E406-9F83-4FAE-8231-C09AC289B7E8}" type="presParOf" srcId="{6D2E5390-3F92-45CB-9CE6-6256B4BF9DFA}" destId="{4D2287F8-D886-4419-8E86-E92C3FEFA882}" srcOrd="0" destOrd="0" presId="urn:microsoft.com/office/officeart/2005/8/layout/process5"/>
    <dgm:cxn modelId="{7DCA117F-5616-42AD-B558-800F00F659D5}" type="presParOf" srcId="{199764AF-665C-4849-A296-040577C433C1}" destId="{2209E71F-EF32-4998-8657-F01D1300F984}" srcOrd="8" destOrd="0" presId="urn:microsoft.com/office/officeart/2005/8/layout/process5"/>
    <dgm:cxn modelId="{549BDAAC-63C6-4093-93B5-D52832870632}" type="presParOf" srcId="{199764AF-665C-4849-A296-040577C433C1}" destId="{835F8805-B701-4E8F-9415-7F9622C97716}" srcOrd="9" destOrd="0" presId="urn:microsoft.com/office/officeart/2005/8/layout/process5"/>
    <dgm:cxn modelId="{09DDE626-E1BC-49AA-9741-2EAADAEFEF05}" type="presParOf" srcId="{835F8805-B701-4E8F-9415-7F9622C97716}" destId="{C163AC8F-CCB5-4D0B-81BF-FDA801B419ED}" srcOrd="0" destOrd="0" presId="urn:microsoft.com/office/officeart/2005/8/layout/process5"/>
    <dgm:cxn modelId="{69B627D2-3682-4C88-BA96-EF0C2A2A2175}" type="presParOf" srcId="{199764AF-665C-4849-A296-040577C433C1}" destId="{ADD76904-4D72-4A0C-8C37-C631B2C766D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28080-1F49-4AF9-82D2-FDAAE574A0C6}">
      <dsp:nvSpPr>
        <dsp:cNvPr id="0" name=""/>
        <dsp:cNvSpPr/>
      </dsp:nvSpPr>
      <dsp:spPr>
        <a:xfrm>
          <a:off x="5001144" y="1047531"/>
          <a:ext cx="219335" cy="960898"/>
        </a:xfrm>
        <a:custGeom>
          <a:avLst/>
          <a:gdLst/>
          <a:ahLst/>
          <a:cxnLst/>
          <a:rect l="0" t="0" r="0" b="0"/>
          <a:pathLst>
            <a:path>
              <a:moveTo>
                <a:pt x="219335" y="0"/>
              </a:moveTo>
              <a:lnTo>
                <a:pt x="219335" y="960898"/>
              </a:lnTo>
              <a:lnTo>
                <a:pt x="0" y="96089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B9135-AA45-49D5-8BF3-E2CB9F8290B8}">
      <dsp:nvSpPr>
        <dsp:cNvPr id="0" name=""/>
        <dsp:cNvSpPr/>
      </dsp:nvSpPr>
      <dsp:spPr>
        <a:xfrm>
          <a:off x="4761713" y="3885001"/>
          <a:ext cx="2464118" cy="1146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6946"/>
              </a:lnTo>
              <a:lnTo>
                <a:pt x="2464118" y="114694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C736C-08D4-46C2-BCBF-7E07D61B2B79}">
      <dsp:nvSpPr>
        <dsp:cNvPr id="0" name=""/>
        <dsp:cNvSpPr/>
      </dsp:nvSpPr>
      <dsp:spPr>
        <a:xfrm>
          <a:off x="5220479" y="1047531"/>
          <a:ext cx="376797" cy="1793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3679"/>
              </a:lnTo>
              <a:lnTo>
                <a:pt x="376797" y="1573679"/>
              </a:lnTo>
              <a:lnTo>
                <a:pt x="376797" y="17930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1585B-58AB-455D-A3AA-5615D44AD6CD}">
      <dsp:nvSpPr>
        <dsp:cNvPr id="0" name=""/>
        <dsp:cNvSpPr/>
      </dsp:nvSpPr>
      <dsp:spPr>
        <a:xfrm>
          <a:off x="5220479" y="1047531"/>
          <a:ext cx="2691684" cy="1870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948"/>
              </a:lnTo>
              <a:lnTo>
                <a:pt x="2691684" y="1650948"/>
              </a:lnTo>
              <a:lnTo>
                <a:pt x="2691684" y="187028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E8BC2-2BF0-4E6E-97E4-EFB3F960BD50}">
      <dsp:nvSpPr>
        <dsp:cNvPr id="0" name=""/>
        <dsp:cNvSpPr/>
      </dsp:nvSpPr>
      <dsp:spPr>
        <a:xfrm>
          <a:off x="3311091" y="1047531"/>
          <a:ext cx="1909388" cy="1844517"/>
        </a:xfrm>
        <a:custGeom>
          <a:avLst/>
          <a:gdLst/>
          <a:ahLst/>
          <a:cxnLst/>
          <a:rect l="0" t="0" r="0" b="0"/>
          <a:pathLst>
            <a:path>
              <a:moveTo>
                <a:pt x="1909388" y="0"/>
              </a:moveTo>
              <a:lnTo>
                <a:pt x="1909388" y="1625181"/>
              </a:lnTo>
              <a:lnTo>
                <a:pt x="0" y="1625181"/>
              </a:lnTo>
              <a:lnTo>
                <a:pt x="0" y="18445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43C97-2861-4116-8446-CA6C9661B7AE}">
      <dsp:nvSpPr>
        <dsp:cNvPr id="0" name=""/>
        <dsp:cNvSpPr/>
      </dsp:nvSpPr>
      <dsp:spPr>
        <a:xfrm>
          <a:off x="3801974" y="3077"/>
          <a:ext cx="2837010" cy="10444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COMPLEMENTANDO LAS DEPENDENCIAS</a:t>
          </a:r>
          <a:endParaRPr lang="es-CO" sz="2000" b="1" kern="1200" dirty="0">
            <a:solidFill>
              <a:schemeClr val="tx1"/>
            </a:solidFill>
          </a:endParaRPr>
        </a:p>
      </dsp:txBody>
      <dsp:txXfrm>
        <a:off x="3801974" y="3077"/>
        <a:ext cx="2837010" cy="1044454"/>
      </dsp:txXfrm>
    </dsp:sp>
    <dsp:sp modelId="{76DCA3E3-F9F5-4140-8313-D2B351D43B55}">
      <dsp:nvSpPr>
        <dsp:cNvPr id="0" name=""/>
        <dsp:cNvSpPr/>
      </dsp:nvSpPr>
      <dsp:spPr>
        <a:xfrm>
          <a:off x="2266636" y="2892049"/>
          <a:ext cx="2088909" cy="10444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PRIORIZAR </a:t>
          </a:r>
          <a:r>
            <a:rPr lang="es-CO" sz="1600" kern="1200" dirty="0" err="1" smtClean="0"/>
            <a:t>MIRs</a:t>
          </a:r>
          <a:r>
            <a:rPr lang="es-CO" sz="1600" kern="1200" dirty="0" smtClean="0"/>
            <a:t> QUE REQUIEREN TRABAJO EN PROFUNDIDAD</a:t>
          </a:r>
          <a:endParaRPr lang="es-CO" sz="1600" kern="1200" dirty="0"/>
        </a:p>
      </dsp:txBody>
      <dsp:txXfrm>
        <a:off x="2266636" y="2892049"/>
        <a:ext cx="2088909" cy="1044454"/>
      </dsp:txXfrm>
    </dsp:sp>
    <dsp:sp modelId="{C61EF450-3E49-4AC6-B6CE-D4FE3E3F7CC6}">
      <dsp:nvSpPr>
        <dsp:cNvPr id="0" name=""/>
        <dsp:cNvSpPr/>
      </dsp:nvSpPr>
      <dsp:spPr>
        <a:xfrm>
          <a:off x="6867709" y="2917815"/>
          <a:ext cx="2088909" cy="10444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EL RESTO DE LAS MIR, REGISTROS AUTOMATIZADOS </a:t>
          </a:r>
          <a:endParaRPr lang="es-CO" sz="1600" kern="1200" dirty="0"/>
        </a:p>
      </dsp:txBody>
      <dsp:txXfrm>
        <a:off x="6867709" y="2917815"/>
        <a:ext cx="2088909" cy="1044454"/>
      </dsp:txXfrm>
    </dsp:sp>
    <dsp:sp modelId="{BC2CB6F0-7DBB-43AE-864C-DE83B28EEE94}">
      <dsp:nvSpPr>
        <dsp:cNvPr id="0" name=""/>
        <dsp:cNvSpPr/>
      </dsp:nvSpPr>
      <dsp:spPr>
        <a:xfrm>
          <a:off x="4552822" y="2840547"/>
          <a:ext cx="2088909" cy="10444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MÁS ANÁLISIS (POR SECTOR, POR TERRITORIO, POR GRUPO DE POBLACIÓN)</a:t>
          </a:r>
          <a:endParaRPr lang="es-CO" sz="1600" kern="1200" dirty="0"/>
        </a:p>
      </dsp:txBody>
      <dsp:txXfrm>
        <a:off x="4552822" y="2840547"/>
        <a:ext cx="2088909" cy="1044454"/>
      </dsp:txXfrm>
    </dsp:sp>
    <dsp:sp modelId="{59F33F04-9DEF-4613-BF79-99EF2298BE60}">
      <dsp:nvSpPr>
        <dsp:cNvPr id="0" name=""/>
        <dsp:cNvSpPr/>
      </dsp:nvSpPr>
      <dsp:spPr>
        <a:xfrm>
          <a:off x="7225832" y="4407657"/>
          <a:ext cx="2533951" cy="12485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LIBERANDO CAPACIDAD PARA NUEVOS DESAFÍOS</a:t>
          </a:r>
          <a:endParaRPr lang="es-CO" sz="2000" b="1" kern="1200" dirty="0"/>
        </a:p>
      </dsp:txBody>
      <dsp:txXfrm>
        <a:off x="7225832" y="4407657"/>
        <a:ext cx="2533951" cy="1248582"/>
      </dsp:txXfrm>
    </dsp:sp>
    <dsp:sp modelId="{B2877865-1611-47E9-A0B0-5C7A5DF55170}">
      <dsp:nvSpPr>
        <dsp:cNvPr id="0" name=""/>
        <dsp:cNvSpPr/>
      </dsp:nvSpPr>
      <dsp:spPr>
        <a:xfrm>
          <a:off x="2512626" y="1486202"/>
          <a:ext cx="2488517" cy="10444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MESAS DE TRABAJO CON PRINCIPALES ACTORES Y COMPROMISOS EXPLÍCITOS DE COHESIÓN INTERNA</a:t>
          </a:r>
          <a:endParaRPr lang="es-CO" sz="1600" kern="1200" dirty="0"/>
        </a:p>
      </dsp:txBody>
      <dsp:txXfrm>
        <a:off x="2512626" y="1486202"/>
        <a:ext cx="2488517" cy="1044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F1FE07-41EA-41BA-9834-4E6A0167C44D}">
      <dsp:nvSpPr>
        <dsp:cNvPr id="0" name=""/>
        <dsp:cNvSpPr/>
      </dsp:nvSpPr>
      <dsp:spPr>
        <a:xfrm>
          <a:off x="1512715" y="0"/>
          <a:ext cx="1622768" cy="2121030"/>
        </a:xfrm>
        <a:prstGeom prst="trapezoid">
          <a:avLst>
            <a:gd name="adj" fmla="val 5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Centro de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Gobierno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CG</a:t>
          </a:r>
          <a:endParaRPr lang="es-PE" sz="1800" kern="1200" dirty="0"/>
        </a:p>
      </dsp:txBody>
      <dsp:txXfrm>
        <a:off x="1512715" y="0"/>
        <a:ext cx="1622768" cy="2121030"/>
      </dsp:txXfrm>
    </dsp:sp>
    <dsp:sp modelId="{646D0108-6E45-4BCB-A135-52C4B4A56141}">
      <dsp:nvSpPr>
        <dsp:cNvPr id="0" name=""/>
        <dsp:cNvSpPr/>
      </dsp:nvSpPr>
      <dsp:spPr>
        <a:xfrm>
          <a:off x="893499" y="2121030"/>
          <a:ext cx="2861200" cy="1618684"/>
        </a:xfrm>
        <a:prstGeom prst="trapezoid">
          <a:avLst>
            <a:gd name="adj" fmla="val 38254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Comité Ejecutivo, CE: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DGPP-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Viceministro Egresos-DAFP</a:t>
          </a:r>
          <a:endParaRPr lang="es-PE" sz="1800" kern="1200" dirty="0"/>
        </a:p>
      </dsp:txBody>
      <dsp:txXfrm>
        <a:off x="1394209" y="2121030"/>
        <a:ext cx="1859780" cy="1618684"/>
      </dsp:txXfrm>
    </dsp:sp>
    <dsp:sp modelId="{07D55A92-C898-41A6-B3A8-AC397AE87272}">
      <dsp:nvSpPr>
        <dsp:cNvPr id="0" name=""/>
        <dsp:cNvSpPr/>
      </dsp:nvSpPr>
      <dsp:spPr>
        <a:xfrm>
          <a:off x="445581" y="3739715"/>
          <a:ext cx="3757036" cy="1170897"/>
        </a:xfrm>
        <a:prstGeom prst="trapezoid">
          <a:avLst>
            <a:gd name="adj" fmla="val 38254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Secretaría Técnica, ST, en la DGPP</a:t>
          </a:r>
          <a:endParaRPr lang="es-PE" sz="1800" kern="1200" dirty="0"/>
        </a:p>
      </dsp:txBody>
      <dsp:txXfrm>
        <a:off x="1103063" y="3739715"/>
        <a:ext cx="2442073" cy="1170897"/>
      </dsp:txXfrm>
    </dsp:sp>
    <dsp:sp modelId="{AB0C8C92-C900-4A06-9232-CAE6ACDA6DAF}">
      <dsp:nvSpPr>
        <dsp:cNvPr id="0" name=""/>
        <dsp:cNvSpPr/>
      </dsp:nvSpPr>
      <dsp:spPr>
        <a:xfrm>
          <a:off x="0" y="4910612"/>
          <a:ext cx="4648200" cy="1164789"/>
        </a:xfrm>
        <a:prstGeom prst="trapezoid">
          <a:avLst>
            <a:gd name="adj" fmla="val 38254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kern="1200" dirty="0" smtClean="0"/>
            <a:t>Secretarías y sub-gabinetes multisectoriales</a:t>
          </a:r>
          <a:endParaRPr lang="es-PE" sz="1800" kern="1200" dirty="0"/>
        </a:p>
      </dsp:txBody>
      <dsp:txXfrm>
        <a:off x="813434" y="4910612"/>
        <a:ext cx="3021330" cy="1164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AF457-D903-B340-8CBC-6046B9B7F87C}">
      <dsp:nvSpPr>
        <dsp:cNvPr id="0" name=""/>
        <dsp:cNvSpPr/>
      </dsp:nvSpPr>
      <dsp:spPr>
        <a:xfrm>
          <a:off x="1196628" y="817111"/>
          <a:ext cx="4168844" cy="4168844"/>
        </a:xfrm>
        <a:prstGeom prst="blockArc">
          <a:avLst>
            <a:gd name="adj1" fmla="val 12151068"/>
            <a:gd name="adj2" fmla="val 16459717"/>
            <a:gd name="adj3" fmla="val 463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A3AE22-E1EA-AA48-A25A-70A030E05529}">
      <dsp:nvSpPr>
        <dsp:cNvPr id="0" name=""/>
        <dsp:cNvSpPr/>
      </dsp:nvSpPr>
      <dsp:spPr>
        <a:xfrm>
          <a:off x="1299432" y="496411"/>
          <a:ext cx="4168844" cy="4168844"/>
        </a:xfrm>
        <a:prstGeom prst="blockArc">
          <a:avLst>
            <a:gd name="adj1" fmla="val 7884619"/>
            <a:gd name="adj2" fmla="val 11581805"/>
            <a:gd name="adj3" fmla="val 463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E8C678-BEF2-CC4D-8A67-85476CF85FC4}">
      <dsp:nvSpPr>
        <dsp:cNvPr id="0" name=""/>
        <dsp:cNvSpPr/>
      </dsp:nvSpPr>
      <dsp:spPr>
        <a:xfrm>
          <a:off x="1350311" y="542835"/>
          <a:ext cx="4168844" cy="4168844"/>
        </a:xfrm>
        <a:prstGeom prst="blockArc">
          <a:avLst>
            <a:gd name="adj1" fmla="val 2799097"/>
            <a:gd name="adj2" fmla="val 8000914"/>
            <a:gd name="adj3" fmla="val 463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2DEF9E-57D0-B544-9393-7FA0EBF85B12}">
      <dsp:nvSpPr>
        <dsp:cNvPr id="0" name=""/>
        <dsp:cNvSpPr/>
      </dsp:nvSpPr>
      <dsp:spPr>
        <a:xfrm>
          <a:off x="1463972" y="443256"/>
          <a:ext cx="4168844" cy="4168844"/>
        </a:xfrm>
        <a:prstGeom prst="blockArc">
          <a:avLst>
            <a:gd name="adj1" fmla="val 21161869"/>
            <a:gd name="adj2" fmla="val 3054294"/>
            <a:gd name="adj3" fmla="val 463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9DB792-7470-BF42-A230-1DE8A021FE41}">
      <dsp:nvSpPr>
        <dsp:cNvPr id="0" name=""/>
        <dsp:cNvSpPr/>
      </dsp:nvSpPr>
      <dsp:spPr>
        <a:xfrm>
          <a:off x="1547028" y="813393"/>
          <a:ext cx="4168844" cy="4168844"/>
        </a:xfrm>
        <a:prstGeom prst="blockArc">
          <a:avLst>
            <a:gd name="adj1" fmla="val 15867333"/>
            <a:gd name="adj2" fmla="val 20520457"/>
            <a:gd name="adj3" fmla="val 463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6692F4-D51B-B64F-A780-DB6C3D5745EC}">
      <dsp:nvSpPr>
        <dsp:cNvPr id="0" name=""/>
        <dsp:cNvSpPr/>
      </dsp:nvSpPr>
      <dsp:spPr>
        <a:xfrm>
          <a:off x="2393486" y="1888844"/>
          <a:ext cx="2195844" cy="15673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 noProof="0" dirty="0" smtClean="0">
              <a:solidFill>
                <a:schemeClr val="tx1"/>
              </a:solidFill>
              <a:latin typeface="Palatino"/>
              <a:cs typeface="Palatino"/>
            </a:rPr>
            <a:t>Estrategia de metas propias y para metas de gobierno</a:t>
          </a:r>
          <a:endParaRPr lang="es-ES_tradnl" sz="1600" b="1" kern="1200" noProof="0" dirty="0">
            <a:solidFill>
              <a:schemeClr val="tx1"/>
            </a:solidFill>
            <a:latin typeface="Palatino"/>
            <a:cs typeface="Palatino"/>
          </a:endParaRPr>
        </a:p>
      </dsp:txBody>
      <dsp:txXfrm>
        <a:off x="2715060" y="2118384"/>
        <a:ext cx="1552696" cy="1108319"/>
      </dsp:txXfrm>
    </dsp:sp>
    <dsp:sp modelId="{4EDDFDD4-DDFF-D542-B636-356B1D66D075}">
      <dsp:nvSpPr>
        <dsp:cNvPr id="0" name=""/>
        <dsp:cNvSpPr/>
      </dsp:nvSpPr>
      <dsp:spPr>
        <a:xfrm>
          <a:off x="2430740" y="74504"/>
          <a:ext cx="2007974" cy="159349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noProof="0" dirty="0" smtClean="0">
              <a:latin typeface="Palatino"/>
              <a:cs typeface="Palatino"/>
            </a:rPr>
            <a:t>1. Liderazgo Ejecutivo (agenda de cambio Estratégico)</a:t>
          </a:r>
          <a:endParaRPr lang="es-ES_tradnl" sz="1600" kern="1200" noProof="0" dirty="0">
            <a:latin typeface="Palatino"/>
            <a:cs typeface="Palatino"/>
          </a:endParaRPr>
        </a:p>
      </dsp:txBody>
      <dsp:txXfrm>
        <a:off x="2724801" y="307865"/>
        <a:ext cx="1419852" cy="1126769"/>
      </dsp:txXfrm>
    </dsp:sp>
    <dsp:sp modelId="{DB3F7514-FFB2-1942-BE84-8769D41DE8CB}">
      <dsp:nvSpPr>
        <dsp:cNvPr id="0" name=""/>
        <dsp:cNvSpPr/>
      </dsp:nvSpPr>
      <dsp:spPr>
        <a:xfrm>
          <a:off x="4563984" y="1472140"/>
          <a:ext cx="2007974" cy="15934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noProof="0" dirty="0" smtClean="0">
              <a:latin typeface="Palatino"/>
              <a:cs typeface="Palatino"/>
            </a:rPr>
            <a:t>2. Traducción de la estrategia en metas, programas  y aportes</a:t>
          </a:r>
          <a:endParaRPr lang="es-ES_tradnl" sz="1600" kern="1200" noProof="0" dirty="0">
            <a:latin typeface="Palatino"/>
            <a:cs typeface="Palatino"/>
          </a:endParaRPr>
        </a:p>
      </dsp:txBody>
      <dsp:txXfrm>
        <a:off x="4858045" y="1705501"/>
        <a:ext cx="1419852" cy="1126769"/>
      </dsp:txXfrm>
    </dsp:sp>
    <dsp:sp modelId="{4E4B1013-6E08-A64F-A3E0-8DCD0C19C226}">
      <dsp:nvSpPr>
        <dsp:cNvPr id="0" name=""/>
        <dsp:cNvSpPr/>
      </dsp:nvSpPr>
      <dsp:spPr>
        <a:xfrm>
          <a:off x="3828385" y="3311143"/>
          <a:ext cx="2007974" cy="159349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noProof="0" dirty="0" smtClean="0">
              <a:latin typeface="Palatino"/>
              <a:cs typeface="Palatino"/>
            </a:rPr>
            <a:t>3. Alineación de la gestión interna con metas</a:t>
          </a:r>
          <a:endParaRPr lang="es-ES_tradnl" sz="1600" kern="1200" noProof="0" dirty="0">
            <a:latin typeface="Palatino"/>
            <a:cs typeface="Palatino"/>
          </a:endParaRPr>
        </a:p>
      </dsp:txBody>
      <dsp:txXfrm>
        <a:off x="4122446" y="3544504"/>
        <a:ext cx="1419852" cy="1126769"/>
      </dsp:txXfrm>
    </dsp:sp>
    <dsp:sp modelId="{83D4AF8C-A626-5541-A8C0-C4483D41E92F}">
      <dsp:nvSpPr>
        <dsp:cNvPr id="0" name=""/>
        <dsp:cNvSpPr/>
      </dsp:nvSpPr>
      <dsp:spPr>
        <a:xfrm>
          <a:off x="780308" y="3311139"/>
          <a:ext cx="2513562" cy="159349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noProof="0" dirty="0" smtClean="0">
              <a:latin typeface="Palatino"/>
              <a:cs typeface="Palatino"/>
            </a:rPr>
            <a:t>4. Toda la Secretaría conoce y trabaja para trayectorias implementación</a:t>
          </a:r>
          <a:endParaRPr lang="es-ES_tradnl" sz="1600" kern="1200" noProof="0" dirty="0">
            <a:latin typeface="Palatino"/>
            <a:cs typeface="Palatino"/>
          </a:endParaRPr>
        </a:p>
      </dsp:txBody>
      <dsp:txXfrm>
        <a:off x="1148411" y="3544500"/>
        <a:ext cx="1777356" cy="1126769"/>
      </dsp:txXfrm>
    </dsp:sp>
    <dsp:sp modelId="{49CCE07E-A5B3-D749-915A-6B9803C08BEF}">
      <dsp:nvSpPr>
        <dsp:cNvPr id="0" name=""/>
        <dsp:cNvSpPr/>
      </dsp:nvSpPr>
      <dsp:spPr>
        <a:xfrm>
          <a:off x="396202" y="1325025"/>
          <a:ext cx="2007974" cy="159349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noProof="0" dirty="0" smtClean="0">
              <a:latin typeface="Palatino"/>
              <a:cs typeface="Palatino"/>
            </a:rPr>
            <a:t>5. Proceso continuo – Desarrollo a medio plazo</a:t>
          </a:r>
          <a:endParaRPr lang="es-ES_tradnl" sz="1600" kern="1200" noProof="0" dirty="0">
            <a:latin typeface="Palatino"/>
            <a:cs typeface="Palatino"/>
          </a:endParaRPr>
        </a:p>
      </dsp:txBody>
      <dsp:txXfrm>
        <a:off x="690263" y="1558386"/>
        <a:ext cx="1419852" cy="11267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D2FE0-B0A5-4BBC-89E6-AB511618AF86}">
      <dsp:nvSpPr>
        <dsp:cNvPr id="0" name=""/>
        <dsp:cNvSpPr/>
      </dsp:nvSpPr>
      <dsp:spPr>
        <a:xfrm>
          <a:off x="333824" y="48403"/>
          <a:ext cx="2460328" cy="235869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 smtClean="0">
              <a:solidFill>
                <a:schemeClr val="tx1"/>
              </a:solidFill>
            </a:rPr>
            <a:t>Centro de Gobierno identifica y comunica metas prioritarias de Gobierno, con indicación de contribuciones esperadas de sub-gabinetes y/o ministerios</a:t>
          </a:r>
          <a:endParaRPr lang="es-PE" sz="1800" kern="1200" dirty="0">
            <a:solidFill>
              <a:schemeClr val="tx1"/>
            </a:solidFill>
          </a:endParaRPr>
        </a:p>
      </dsp:txBody>
      <dsp:txXfrm>
        <a:off x="402908" y="117487"/>
        <a:ext cx="2322160" cy="2220526"/>
      </dsp:txXfrm>
    </dsp:sp>
    <dsp:sp modelId="{F0F1DBDB-1996-418D-9439-F65CCE974157}">
      <dsp:nvSpPr>
        <dsp:cNvPr id="0" name=""/>
        <dsp:cNvSpPr/>
      </dsp:nvSpPr>
      <dsp:spPr>
        <a:xfrm rot="21551040">
          <a:off x="2965306" y="954854"/>
          <a:ext cx="412416" cy="500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100" kern="1200"/>
        </a:p>
      </dsp:txBody>
      <dsp:txXfrm>
        <a:off x="2965312" y="1055735"/>
        <a:ext cx="288691" cy="300001"/>
      </dsp:txXfrm>
    </dsp:sp>
    <dsp:sp modelId="{05A3F83C-00D2-4BE6-9D66-430EE6A1A4F1}">
      <dsp:nvSpPr>
        <dsp:cNvPr id="0" name=""/>
        <dsp:cNvSpPr/>
      </dsp:nvSpPr>
      <dsp:spPr>
        <a:xfrm>
          <a:off x="3572218" y="77592"/>
          <a:ext cx="2713554" cy="220446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 smtClean="0">
              <a:solidFill>
                <a:schemeClr val="tx1"/>
              </a:solidFill>
            </a:rPr>
            <a:t>Sub-gabinetes/Ministerios alinean sus propias metas con su contribución a metas prioritarias de gobierno y proponen trayectorias de implementación e hitos para vigilarlas</a:t>
          </a:r>
          <a:endParaRPr lang="es-PE" sz="1800" kern="1200" dirty="0">
            <a:solidFill>
              <a:schemeClr val="tx1"/>
            </a:solidFill>
          </a:endParaRPr>
        </a:p>
      </dsp:txBody>
      <dsp:txXfrm>
        <a:off x="3636784" y="142158"/>
        <a:ext cx="2584422" cy="2075328"/>
      </dsp:txXfrm>
    </dsp:sp>
    <dsp:sp modelId="{CEA3530D-16F7-4270-A32B-33562DB41116}">
      <dsp:nvSpPr>
        <dsp:cNvPr id="0" name=""/>
        <dsp:cNvSpPr/>
      </dsp:nvSpPr>
      <dsp:spPr>
        <a:xfrm rot="10061">
          <a:off x="6428427" y="934713"/>
          <a:ext cx="343668" cy="500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100" kern="1200"/>
        </a:p>
      </dsp:txBody>
      <dsp:txXfrm>
        <a:off x="6428427" y="1034562"/>
        <a:ext cx="240568" cy="300001"/>
      </dsp:txXfrm>
    </dsp:sp>
    <dsp:sp modelId="{43D30A1D-4E80-43E3-889B-2D47F0B8A15F}">
      <dsp:nvSpPr>
        <dsp:cNvPr id="0" name=""/>
        <dsp:cNvSpPr/>
      </dsp:nvSpPr>
      <dsp:spPr>
        <a:xfrm>
          <a:off x="6934202" y="57330"/>
          <a:ext cx="2272222" cy="2263372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 smtClean="0">
              <a:solidFill>
                <a:schemeClr val="tx1"/>
              </a:solidFill>
            </a:rPr>
            <a:t>Secretaría Técnica, ST  recibe y registra iniciativas de las dependencias, revisa calidad y propone  ajustes y complementos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 smtClean="0">
              <a:solidFill>
                <a:schemeClr val="tx1"/>
              </a:solidFill>
            </a:rPr>
            <a:t>(p. </a:t>
          </a:r>
          <a:r>
            <a:rPr lang="es-ES" sz="1800" kern="1200" noProof="0" dirty="0" err="1" smtClean="0">
              <a:solidFill>
                <a:schemeClr val="tx1"/>
              </a:solidFill>
            </a:rPr>
            <a:t>ej</a:t>
          </a:r>
          <a:r>
            <a:rPr lang="es-ES" sz="1800" kern="1200" noProof="0" dirty="0" smtClean="0">
              <a:solidFill>
                <a:schemeClr val="tx1"/>
              </a:solidFill>
            </a:rPr>
            <a:t>, con  otras dependencias</a:t>
          </a:r>
          <a:r>
            <a:rPr lang="es-ES" sz="1400" kern="1200" noProof="0" dirty="0" smtClean="0">
              <a:solidFill>
                <a:schemeClr val="tx1"/>
              </a:solidFill>
            </a:rPr>
            <a:t>)</a:t>
          </a:r>
          <a:endParaRPr lang="es-PE" sz="1400" kern="1200" dirty="0">
            <a:solidFill>
              <a:schemeClr val="tx1"/>
            </a:solidFill>
          </a:endParaRPr>
        </a:p>
      </dsp:txBody>
      <dsp:txXfrm>
        <a:off x="7000494" y="123622"/>
        <a:ext cx="2139638" cy="2130788"/>
      </dsp:txXfrm>
    </dsp:sp>
    <dsp:sp modelId="{D40CDAD1-CA5C-4248-B1FB-068FFB425AE7}">
      <dsp:nvSpPr>
        <dsp:cNvPr id="0" name=""/>
        <dsp:cNvSpPr/>
      </dsp:nvSpPr>
      <dsp:spPr>
        <a:xfrm rot="5056967">
          <a:off x="7999617" y="2480489"/>
          <a:ext cx="450046" cy="500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200" kern="1200"/>
        </a:p>
      </dsp:txBody>
      <dsp:txXfrm rot="-5400000">
        <a:off x="8067914" y="2505803"/>
        <a:ext cx="300001" cy="315032"/>
      </dsp:txXfrm>
    </dsp:sp>
    <dsp:sp modelId="{3F5AA3E8-FA8E-4EB4-BBE2-315825ABD1E9}">
      <dsp:nvSpPr>
        <dsp:cNvPr id="0" name=""/>
        <dsp:cNvSpPr/>
      </dsp:nvSpPr>
      <dsp:spPr>
        <a:xfrm>
          <a:off x="7348316" y="3165624"/>
          <a:ext cx="2016133" cy="176150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noProof="0" dirty="0" smtClean="0">
              <a:solidFill>
                <a:schemeClr val="tx1"/>
              </a:solidFill>
            </a:rPr>
            <a:t>ST eleva propuestas revisadas a CE – CE revisa y convoca sectores para  proponer y firmar </a:t>
          </a:r>
          <a:r>
            <a:rPr lang="es-ES" sz="1400" kern="1200" noProof="0" dirty="0" err="1" smtClean="0">
              <a:solidFill>
                <a:schemeClr val="tx1"/>
              </a:solidFill>
            </a:rPr>
            <a:t>acuerdoS</a:t>
          </a:r>
          <a:r>
            <a:rPr lang="es-ES" sz="1400" kern="1200" noProof="0" dirty="0" smtClean="0">
              <a:solidFill>
                <a:schemeClr val="tx1"/>
              </a:solidFill>
            </a:rPr>
            <a:t> detallados de compromisos</a:t>
          </a:r>
          <a:endParaRPr lang="es-PE" sz="1400" kern="1200" dirty="0">
            <a:solidFill>
              <a:schemeClr val="tx1"/>
            </a:solidFill>
          </a:endParaRPr>
        </a:p>
      </dsp:txBody>
      <dsp:txXfrm>
        <a:off x="7399909" y="3217217"/>
        <a:ext cx="1912947" cy="1658314"/>
      </dsp:txXfrm>
    </dsp:sp>
    <dsp:sp modelId="{6D2E5390-3F92-45CB-9CE6-6256B4BF9DFA}">
      <dsp:nvSpPr>
        <dsp:cNvPr id="0" name=""/>
        <dsp:cNvSpPr/>
      </dsp:nvSpPr>
      <dsp:spPr>
        <a:xfrm rot="10800000">
          <a:off x="6743476" y="3796373"/>
          <a:ext cx="427420" cy="500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100" kern="1200"/>
        </a:p>
      </dsp:txBody>
      <dsp:txXfrm rot="10800000">
        <a:off x="6871702" y="3896373"/>
        <a:ext cx="299194" cy="300001"/>
      </dsp:txXfrm>
    </dsp:sp>
    <dsp:sp modelId="{2209E71F-EF32-4998-8657-F01D1300F984}">
      <dsp:nvSpPr>
        <dsp:cNvPr id="0" name=""/>
        <dsp:cNvSpPr/>
      </dsp:nvSpPr>
      <dsp:spPr>
        <a:xfrm>
          <a:off x="4525729" y="3165624"/>
          <a:ext cx="2016133" cy="176150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noProof="0" dirty="0" smtClean="0">
              <a:solidFill>
                <a:schemeClr val="tx1"/>
              </a:solidFill>
            </a:rPr>
            <a:t>CE eleva propuestas acordadas con sectores al CG para su sanción, confirmación sub-gabinetes  y estímulos de reconocimiento</a:t>
          </a:r>
          <a:endParaRPr lang="es-PE" sz="1400" kern="1200" dirty="0">
            <a:solidFill>
              <a:schemeClr val="tx1"/>
            </a:solidFill>
          </a:endParaRPr>
        </a:p>
      </dsp:txBody>
      <dsp:txXfrm>
        <a:off x="4577322" y="3217217"/>
        <a:ext cx="1912947" cy="1658314"/>
      </dsp:txXfrm>
    </dsp:sp>
    <dsp:sp modelId="{835F8805-B701-4E8F-9415-7F9622C97716}">
      <dsp:nvSpPr>
        <dsp:cNvPr id="0" name=""/>
        <dsp:cNvSpPr/>
      </dsp:nvSpPr>
      <dsp:spPr>
        <a:xfrm rot="10800000">
          <a:off x="3920888" y="3796373"/>
          <a:ext cx="427420" cy="5000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accent2">
              <a:lumMod val="40000"/>
              <a:lumOff val="6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100" kern="1200"/>
        </a:p>
      </dsp:txBody>
      <dsp:txXfrm rot="10800000">
        <a:off x="4049114" y="3896373"/>
        <a:ext cx="299194" cy="300001"/>
      </dsp:txXfrm>
    </dsp:sp>
    <dsp:sp modelId="{ADD76904-4D72-4A0C-8C37-C631B2C766DD}">
      <dsp:nvSpPr>
        <dsp:cNvPr id="0" name=""/>
        <dsp:cNvSpPr/>
      </dsp:nvSpPr>
      <dsp:spPr>
        <a:xfrm>
          <a:off x="1703141" y="3165624"/>
          <a:ext cx="2016133" cy="176150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noProof="0" dirty="0" smtClean="0">
              <a:solidFill>
                <a:schemeClr val="tx1"/>
              </a:solidFill>
            </a:rPr>
            <a:t>ST sigue hitos de trayectorias de implementación , discute con </a:t>
          </a:r>
          <a:r>
            <a:rPr lang="es-ES" sz="1400" kern="1200" noProof="0" dirty="0" err="1" smtClean="0">
              <a:solidFill>
                <a:schemeClr val="tx1"/>
              </a:solidFill>
            </a:rPr>
            <a:t>ministerioss</a:t>
          </a:r>
          <a:r>
            <a:rPr lang="es-ES" sz="1400" kern="1200" noProof="0" dirty="0" smtClean="0">
              <a:solidFill>
                <a:schemeClr val="tx1"/>
              </a:solidFill>
            </a:rPr>
            <a:t> ajustes necesarios y propone correctivos al  CE para su propia gestión y elevación al CG</a:t>
          </a:r>
          <a:endParaRPr lang="es-PE" sz="1400" kern="1200" dirty="0">
            <a:solidFill>
              <a:schemeClr val="tx1"/>
            </a:solidFill>
          </a:endParaRPr>
        </a:p>
      </dsp:txBody>
      <dsp:txXfrm>
        <a:off x="1754734" y="3217217"/>
        <a:ext cx="1912947" cy="1658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F4CED-EAC2-4972-9BCB-3959AD29D59E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4DF0C-591C-4FC7-A403-048B8656A47C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7624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2813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12813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12813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12813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12813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5567776-701D-4D28-A9FC-602947AF0A1A}" type="slidenum">
              <a:rPr lang="en-GB" smtClean="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en-GB" smtClean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4213"/>
            <a:ext cx="6100762" cy="343217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912"/>
            <a:ext cx="5028986" cy="4115823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409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00113" lvl="0" indent="-276225">
              <a:spcBef>
                <a:spcPct val="0"/>
              </a:spcBef>
              <a:buFont typeface="Arial" pitchFamily="34" charset="0"/>
              <a:buChar char="•"/>
            </a:pP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Comité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técnico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revisa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grupos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ciudadanos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el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acuerda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restablecer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ajustar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s-PE" sz="1200" dirty="0" smtClean="0"/>
              <a:t>'trayectorias de implementación y aprueba diseños de cadenas de producción de servicios. Somete propuestas para aprobación por Centro de Gobierno.</a:t>
            </a:r>
          </a:p>
          <a:p>
            <a:pPr marL="900113" lvl="0" indent="-276225">
              <a:spcBef>
                <a:spcPct val="0"/>
              </a:spcBef>
              <a:buFont typeface="Arial" pitchFamily="34" charset="0"/>
              <a:buChar char="•"/>
            </a:pPr>
            <a:r>
              <a:rPr lang="es-ES" sz="1200" b="1" dirty="0" smtClean="0"/>
              <a:t>Unidad Central en DGPP</a:t>
            </a:r>
            <a:r>
              <a:rPr lang="es-ES" sz="1200" dirty="0" smtClean="0"/>
              <a:t>: traza estándares y acuerda protocolos de definición y cuantificación de metas, calidades de indicadores y fuentes de información oportuna y confiables. Desarrolla y promueve el uso de nuevos instrumentos. Armoniza formulación y acompañamiento técnico con apoyo y acompañamiento técnico para la formulación de Programas Presupuestarios</a:t>
            </a:r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24314-B1BD-4D0B-809E-34F55AF6BE1A}" type="slidenum">
              <a:rPr lang="es-CO" smtClean="0">
                <a:solidFill>
                  <a:prstClr val="black"/>
                </a:solidFill>
              </a:rPr>
              <a:pPr/>
              <a:t>12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8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104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4800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910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834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43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59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08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62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15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25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8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3384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31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7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0145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61BC-A17D-4C98-BE8D-8ED510EE82CE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69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0829-3F2B-434B-A121-6D58184EF996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97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7825-7067-4EC2-B440-5B7A6A4B3E14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1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EF71-78F5-4E07-A1B7-81C0CA439E63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093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DC754-6435-4CDD-B2D5-60133D946FB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1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6108-D9A5-4B53-AA61-4A19A57A124C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159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79518-9AB9-41DF-BDF7-1CF8F5EB6641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23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57955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884F-0A37-4C52-A6C6-6D4D368250D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28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2403-659E-4AAC-AB65-8F028A487EFC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691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96EF-3047-4354-9386-C91A31AD17DC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1708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8B1C4-73A5-4D79-BA24-B3066C26ADE0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35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019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746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426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53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695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7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10147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8921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954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352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59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025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112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29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314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727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8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79502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660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1532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300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888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42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472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75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355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606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B66A5-7FFE-4A08-90C1-F4DA6EF2C364}" type="datetimeFigureOut">
              <a:rPr lang="es-CO" smtClean="0"/>
              <a:t>12/12/14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4B454-7CF2-4902-877B-D711B387A6F2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059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EBF75-F565-4B0D-8712-5DC2B8827A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BE2C0-787B-4AB9-ACB8-F4DA693904F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0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D5F09-4FA1-4F4B-B95F-266C5A1C8613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0FFE-8412-4BB4-8948-8873F7A3FCB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82EC1-3605-4FE1-9A52-81FE5705D1C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1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2834-86C5-422B-B66C-F09AE34089D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12/12/14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61D2C-E923-4D45-A1BE-1FFB50CB23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31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9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4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10453352" cy="5098133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05059" y="6439436"/>
            <a:ext cx="9144000" cy="64395"/>
          </a:xfrm>
        </p:spPr>
        <p:txBody>
          <a:bodyPr>
            <a:normAutofit fontScale="25000" lnSpcReduction="20000"/>
          </a:bodyPr>
          <a:lstStyle/>
          <a:p>
            <a:endParaRPr lang="es-CO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69419"/>
              </p:ext>
            </p:extLst>
          </p:nvPr>
        </p:nvGraphicFramePr>
        <p:xfrm>
          <a:off x="1906073" y="1442434"/>
          <a:ext cx="10071279" cy="3740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71279"/>
              </a:tblGrid>
              <a:tr h="1843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3600" b="1" dirty="0">
                          <a:effectLst/>
                        </a:rPr>
                        <a:t>Retos en la producción de información de desempeño de buena calidad y su uso efectivo en la gestión pública (experiencias en países de la OCDE y América Latina)</a:t>
                      </a:r>
                      <a:endParaRPr lang="es-CO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16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</a:rPr>
                        <a:t>Fernando </a:t>
                      </a:r>
                      <a:r>
                        <a:rPr lang="es-ES_tradnl" sz="1200" dirty="0" smtClean="0">
                          <a:effectLst/>
                        </a:rPr>
                        <a:t>Rojas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977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173567647"/>
              </p:ext>
            </p:extLst>
          </p:nvPr>
        </p:nvGraphicFramePr>
        <p:xfrm>
          <a:off x="1524000" y="630198"/>
          <a:ext cx="4648200" cy="6075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676400" y="76200"/>
            <a:ext cx="7467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ES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ARQUITECTURA INSTITUCIONAL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306845" y="4094698"/>
            <a:ext cx="4343400" cy="1810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prstClr val="black"/>
                </a:solidFill>
              </a:rPr>
              <a:t>PROPONE ESTANDARES 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>
                <a:solidFill>
                  <a:prstClr val="black"/>
                </a:solidFill>
              </a:rPr>
              <a:t>DE LAS ESTRATEGIAS DE IMPLEMENTACIÓN, NEGOCIA RESPONSABILIDADES EN LA CADENA PRODUCTIVA, ACUERDA PROTOCOLOS, UTILIZA Y PROMUEVE NUEVOS INSTRUMENTOS, LLEVA EL DATA WAREHOUSE, DE LAS PRIORIDADES DE GOBIERNO; COORDINA CON OTROS  SISTEMAS DE GESTION POR RESULTADOS. VIGILA ALINEACIÓN SECTORIAL CON METAS DE GOBIERNO</a:t>
            </a:r>
          </a:p>
          <a:p>
            <a:pPr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prstClr val="black"/>
                </a:solidFill>
              </a:rPr>
              <a:t>ASEGURA INFORMACION DE CALIDAD (OPORTUNIDAD, CONFIABLIDAD, CALIDAD DE INDICADORES, ETC)</a:t>
            </a:r>
          </a:p>
          <a:p>
            <a:pPr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1100" dirty="0">
              <a:solidFill>
                <a:prstClr val="black"/>
              </a:solidFill>
            </a:endParaRPr>
          </a:p>
          <a:p>
            <a:endParaRPr lang="es-PE" sz="1100" dirty="0">
              <a:solidFill>
                <a:prstClr val="black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324600" y="1752601"/>
            <a:ext cx="434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PRIORIDADES, INTEGRACION DE RESULTADOS, DECIDE ACCIONES.</a:t>
            </a:r>
          </a:p>
          <a:p>
            <a:r>
              <a:rPr lang="en-US" sz="1400" dirty="0">
                <a:solidFill>
                  <a:prstClr val="black"/>
                </a:solidFill>
              </a:rPr>
              <a:t>CONFORMADO POR</a:t>
            </a:r>
            <a:r>
              <a:rPr lang="en-US" sz="1400" u="sng" dirty="0">
                <a:solidFill>
                  <a:prstClr val="black"/>
                </a:solidFill>
              </a:rPr>
              <a:t>:  </a:t>
            </a:r>
            <a:r>
              <a:rPr lang="en-US" sz="1400" b="1" u="sng" dirty="0">
                <a:solidFill>
                  <a:prstClr val="black"/>
                </a:solidFill>
              </a:rPr>
              <a:t>PRESIDENTE</a:t>
            </a:r>
            <a:r>
              <a:rPr lang="en-US" sz="1400" b="1" dirty="0">
                <a:solidFill>
                  <a:prstClr val="black"/>
                </a:solidFill>
              </a:rPr>
              <a:t>, </a:t>
            </a:r>
            <a:r>
              <a:rPr lang="en-US" sz="1400" b="1" dirty="0" smtClean="0">
                <a:solidFill>
                  <a:prstClr val="black"/>
                </a:solidFill>
              </a:rPr>
              <a:t>INTERIOR, MINHACIENDA, </a:t>
            </a:r>
            <a:r>
              <a:rPr lang="en-US" sz="1400" b="1" dirty="0">
                <a:solidFill>
                  <a:prstClr val="black"/>
                </a:solidFill>
              </a:rPr>
              <a:t>OTROS. </a:t>
            </a:r>
            <a:r>
              <a:rPr lang="en-US" sz="1400" dirty="0">
                <a:solidFill>
                  <a:prstClr val="black"/>
                </a:solidFill>
              </a:rPr>
              <a:t>PROVEE VISION Y PLAN DE MEDIANO PLAZO</a:t>
            </a:r>
            <a:endParaRPr lang="es-CO" sz="1400" dirty="0">
              <a:solidFill>
                <a:prstClr val="black"/>
              </a:solidFill>
            </a:endParaRPr>
          </a:p>
          <a:p>
            <a:endParaRPr lang="es-PE" sz="1400" dirty="0">
              <a:solidFill>
                <a:prstClr val="black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324600" y="2971800"/>
            <a:ext cx="43434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ACUERDOS DE DISTRIBUCION DE RESPONSABILIDADES Y, SOBRE LA BASE DE  TRAYECTORIAS DE IMPLEMENTACIÓN DE LAS CADENAS PRODUCTIVAS. REVISA PROGRESO, MONITOREA TRAYECTORIAS, ACUERDA CORRECCIONES Y AJUSTES A TRAYECTORIAS.</a:t>
            </a:r>
          </a:p>
          <a:p>
            <a:r>
              <a:rPr lang="en-US" sz="1200" b="1" dirty="0">
                <a:solidFill>
                  <a:prstClr val="black"/>
                </a:solidFill>
              </a:rPr>
              <a:t>REPORTA REGULARMENTE AL CENTRO DE GOBIERNO</a:t>
            </a:r>
            <a:endParaRPr lang="es-CO" sz="1200" b="1" dirty="0">
              <a:solidFill>
                <a:prstClr val="black"/>
              </a:solidFill>
            </a:endParaRPr>
          </a:p>
          <a:p>
            <a:endParaRPr lang="es-PE" sz="1100" dirty="0">
              <a:solidFill>
                <a:prstClr val="black"/>
              </a:solidFill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6096000" y="2005519"/>
            <a:ext cx="2286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16" name="15 Flecha derecha"/>
          <p:cNvSpPr/>
          <p:nvPr/>
        </p:nvSpPr>
        <p:spPr>
          <a:xfrm>
            <a:off x="6096000" y="3276600"/>
            <a:ext cx="2286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6096000" y="4724400"/>
            <a:ext cx="2286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18" name="17 Flecha derecha"/>
          <p:cNvSpPr/>
          <p:nvPr/>
        </p:nvSpPr>
        <p:spPr>
          <a:xfrm>
            <a:off x="6096000" y="5867400"/>
            <a:ext cx="2286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648200" y="609601"/>
            <a:ext cx="6172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 err="1">
                <a:solidFill>
                  <a:prstClr val="black"/>
                </a:solidFill>
              </a:rPr>
              <a:t>Propósito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dominante</a:t>
            </a:r>
            <a:r>
              <a:rPr lang="en-US" sz="1400" b="1" dirty="0">
                <a:solidFill>
                  <a:prstClr val="black"/>
                </a:solidFill>
              </a:rPr>
              <a:t>:  se </a:t>
            </a:r>
            <a:r>
              <a:rPr lang="en-US" sz="1400" b="1" dirty="0" err="1">
                <a:solidFill>
                  <a:prstClr val="black"/>
                </a:solidFill>
              </a:rPr>
              <a:t>logran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metas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prioritarias</a:t>
            </a:r>
            <a:r>
              <a:rPr lang="en-US" sz="1400" b="1" dirty="0">
                <a:solidFill>
                  <a:prstClr val="black"/>
                </a:solidFill>
              </a:rPr>
              <a:t> de </a:t>
            </a:r>
            <a:r>
              <a:rPr lang="en-US" sz="1400" b="1" dirty="0" err="1">
                <a:solidFill>
                  <a:prstClr val="black"/>
                </a:solidFill>
              </a:rPr>
              <a:t>gobierno</a:t>
            </a:r>
            <a:r>
              <a:rPr lang="en-US" sz="1400" b="1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err="1">
                <a:solidFill>
                  <a:prstClr val="black"/>
                </a:solidFill>
              </a:rPr>
              <a:t>Todo</a:t>
            </a:r>
            <a:r>
              <a:rPr lang="en-US" sz="1400" b="1" dirty="0">
                <a:solidFill>
                  <a:prstClr val="black"/>
                </a:solidFill>
              </a:rPr>
              <a:t> el Sistema se </a:t>
            </a:r>
            <a:r>
              <a:rPr lang="en-US" sz="1400" b="1" dirty="0" err="1">
                <a:solidFill>
                  <a:prstClr val="black"/>
                </a:solidFill>
              </a:rPr>
              <a:t>basa</a:t>
            </a:r>
            <a:r>
              <a:rPr lang="en-US" sz="1400" b="1" dirty="0">
                <a:solidFill>
                  <a:prstClr val="black"/>
                </a:solidFill>
              </a:rPr>
              <a:t> en la </a:t>
            </a:r>
            <a:r>
              <a:rPr lang="en-US" sz="1400" b="1" dirty="0" err="1">
                <a:solidFill>
                  <a:prstClr val="black"/>
                </a:solidFill>
              </a:rPr>
              <a:t>información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provista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por</a:t>
            </a:r>
            <a:r>
              <a:rPr lang="en-US" sz="1400" b="1" dirty="0">
                <a:solidFill>
                  <a:prstClr val="black"/>
                </a:solidFill>
              </a:rPr>
              <a:t> los </a:t>
            </a:r>
            <a:r>
              <a:rPr lang="en-US" sz="1400" b="1" dirty="0" err="1">
                <a:solidFill>
                  <a:prstClr val="black"/>
                </a:solidFill>
              </a:rPr>
              <a:t>sectores</a:t>
            </a:r>
            <a:r>
              <a:rPr lang="en-US" sz="1400" b="1" dirty="0">
                <a:solidFill>
                  <a:prstClr val="black"/>
                </a:solidFill>
              </a:rPr>
              <a:t> y </a:t>
            </a:r>
            <a:r>
              <a:rPr lang="en-US" sz="1400" b="1" dirty="0" err="1">
                <a:solidFill>
                  <a:prstClr val="black"/>
                </a:solidFill>
              </a:rPr>
              <a:t>dependencias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sobre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su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implementación</a:t>
            </a:r>
            <a:r>
              <a:rPr lang="en-US" sz="1400" b="1" dirty="0">
                <a:solidFill>
                  <a:prstClr val="black"/>
                </a:solidFill>
              </a:rPr>
              <a:t> de los </a:t>
            </a:r>
            <a:r>
              <a:rPr lang="en-US" sz="1400" b="1" dirty="0" err="1">
                <a:solidFill>
                  <a:prstClr val="black"/>
                </a:solidFill>
              </a:rPr>
              <a:t>aportes</a:t>
            </a:r>
            <a:r>
              <a:rPr lang="en-US" sz="1400" b="1" dirty="0">
                <a:solidFill>
                  <a:prstClr val="black"/>
                </a:solidFill>
              </a:rPr>
              <a:t> de </a:t>
            </a:r>
            <a:r>
              <a:rPr lang="en-US" sz="1400" b="1" dirty="0" err="1">
                <a:solidFill>
                  <a:prstClr val="black"/>
                </a:solidFill>
              </a:rPr>
              <a:t>cada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uno</a:t>
            </a:r>
            <a:endParaRPr lang="en-US" sz="1400" b="1" dirty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err="1">
                <a:solidFill>
                  <a:prstClr val="black"/>
                </a:solidFill>
              </a:rPr>
              <a:t>Coordinación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técnica</a:t>
            </a:r>
            <a:r>
              <a:rPr lang="en-US" sz="1400" b="1" dirty="0">
                <a:solidFill>
                  <a:prstClr val="black"/>
                </a:solidFill>
              </a:rPr>
              <a:t> a </a:t>
            </a:r>
            <a:r>
              <a:rPr lang="en-US" sz="1400" b="1" dirty="0" err="1">
                <a:solidFill>
                  <a:prstClr val="black"/>
                </a:solidFill>
              </a:rPr>
              <a:t>a</a:t>
            </a:r>
            <a:r>
              <a:rPr lang="en-US" sz="1400" b="1" dirty="0">
                <a:solidFill>
                  <a:prstClr val="black"/>
                </a:solidFill>
              </a:rPr>
              <a:t> cargo de la </a:t>
            </a:r>
            <a:r>
              <a:rPr lang="en-US" sz="1400" b="1" dirty="0" smtClean="0">
                <a:solidFill>
                  <a:prstClr val="black"/>
                </a:solidFill>
              </a:rPr>
              <a:t>DGPP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315431" y="5638800"/>
            <a:ext cx="4352570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lvl="0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1100"/>
            </a:lvl1pPr>
          </a:lstStyle>
          <a:p>
            <a:r>
              <a:rPr lang="es-CO" dirty="0">
                <a:solidFill>
                  <a:prstClr val="black"/>
                </a:solidFill>
              </a:rPr>
              <a:t>PLANEACIÓN SECTORIAL ALINEA METAS CON PRIORIDADES DE GOBIERNO Y PROPONE ESTRATEGIAS Y TRAYECTORIA DE IMPLEMENTACIÓN.</a:t>
            </a:r>
          </a:p>
          <a:p>
            <a:r>
              <a:rPr lang="es-PE" dirty="0">
                <a:solidFill>
                  <a:prstClr val="black"/>
                </a:solidFill>
              </a:rPr>
              <a:t>PROMUEVE COORDINACIÓN DE VARIAS ENTIDADES PARA LOGRAR UN RESULTADO, A LA MANERA DE LA ARQUITECTURA INSTITUCIONAL </a:t>
            </a:r>
            <a:r>
              <a:rPr lang="es-PE" dirty="0" smtClean="0">
                <a:solidFill>
                  <a:prstClr val="black"/>
                </a:solidFill>
              </a:rPr>
              <a:t>DE UNIDOS, CRUZADA </a:t>
            </a:r>
            <a:r>
              <a:rPr lang="es-PE" dirty="0">
                <a:solidFill>
                  <a:prstClr val="black"/>
                </a:solidFill>
              </a:rPr>
              <a:t>CONTRA EL HAMBRE.</a:t>
            </a:r>
          </a:p>
        </p:txBody>
      </p:sp>
    </p:spTree>
    <p:extLst>
      <p:ext uri="{BB962C8B-B14F-4D97-AF65-F5344CB8AC3E}">
        <p14:creationId xmlns:p14="http://schemas.microsoft.com/office/powerpoint/2010/main" val="36668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8688"/>
            <a:ext cx="82296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dependencias sectoriales identifican y convienen su responsabilidad  en el resultado, sus trayectorias para su resultado y los ajustes de trayectoria. Aportan la data</a:t>
            </a:r>
            <a:b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O" sz="3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143000" y="1793776"/>
          <a:ext cx="6702896" cy="5064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7521262" y="1524000"/>
            <a:ext cx="3503052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r>
              <a:rPr lang="es-ES" sz="2000" b="1" dirty="0">
                <a:solidFill>
                  <a:prstClr val="black"/>
                </a:solidFill>
              </a:rPr>
              <a:t>Fortalecimiento interno de </a:t>
            </a:r>
            <a:r>
              <a:rPr lang="es-ES" sz="2000" b="1" dirty="0" smtClean="0">
                <a:solidFill>
                  <a:prstClr val="black"/>
                </a:solidFill>
              </a:rPr>
              <a:t>los sectores </a:t>
            </a:r>
            <a:r>
              <a:rPr lang="es-ES" sz="2000" b="1" dirty="0">
                <a:solidFill>
                  <a:prstClr val="black"/>
                </a:solidFill>
              </a:rPr>
              <a:t>es esencial para su rol en el Sistema Unificado.</a:t>
            </a:r>
          </a:p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endParaRPr lang="es-ES" sz="2000" b="1" dirty="0">
              <a:solidFill>
                <a:prstClr val="black"/>
              </a:solidFill>
            </a:endParaRPr>
          </a:p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r>
              <a:rPr lang="es-ES" sz="2000" b="1" dirty="0">
                <a:solidFill>
                  <a:prstClr val="black"/>
                </a:solidFill>
              </a:rPr>
              <a:t>Principio: </a:t>
            </a:r>
            <a:r>
              <a:rPr lang="es-ES" sz="2000" b="1" dirty="0" smtClean="0">
                <a:solidFill>
                  <a:prstClr val="black"/>
                </a:solidFill>
              </a:rPr>
              <a:t>Ministerio/Sector </a:t>
            </a:r>
            <a:r>
              <a:rPr lang="es-ES" sz="2000" b="1" dirty="0">
                <a:solidFill>
                  <a:prstClr val="black"/>
                </a:solidFill>
              </a:rPr>
              <a:t>focalizado en la Estrategia para priorizar y cumplir con sus metas y hacer aportes a prioridades de gobierno</a:t>
            </a:r>
          </a:p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endParaRPr lang="es-ES" sz="1400" dirty="0">
              <a:solidFill>
                <a:prstClr val="black"/>
              </a:solidFill>
            </a:endParaRPr>
          </a:p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endParaRPr lang="es-ES" sz="1400" dirty="0">
              <a:solidFill>
                <a:prstClr val="black"/>
              </a:solidFill>
            </a:endParaRPr>
          </a:p>
          <a:p>
            <a:pPr marL="395478" indent="-285750">
              <a:spcBef>
                <a:spcPts val="300"/>
              </a:spcBef>
              <a:buClr>
                <a:srgbClr val="7F8FA9"/>
              </a:buClr>
              <a:buFont typeface="Arial" pitchFamily="34" charset="0"/>
              <a:buChar char="•"/>
            </a:pPr>
            <a:endParaRPr lang="es-ES" sz="1400" dirty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s-PE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420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8458200" cy="381000"/>
          </a:xfrm>
        </p:spPr>
        <p:txBody>
          <a:bodyPr>
            <a:noAutofit/>
          </a:bodyPr>
          <a:lstStyle/>
          <a:p>
            <a:pPr algn="l"/>
            <a:r>
              <a:rPr lang="es-CO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MODELO DE OPERACIÓN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15558168"/>
              </p:ext>
            </p:extLst>
          </p:nvPr>
        </p:nvGraphicFramePr>
        <p:xfrm>
          <a:off x="1676399" y="1092200"/>
          <a:ext cx="9669887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Elipse"/>
          <p:cNvSpPr/>
          <p:nvPr/>
        </p:nvSpPr>
        <p:spPr>
          <a:xfrm>
            <a:off x="1600200" y="838200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6 Elipse"/>
          <p:cNvSpPr/>
          <p:nvPr/>
        </p:nvSpPr>
        <p:spPr>
          <a:xfrm>
            <a:off x="8001000" y="3733800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8" name="7 Elipse"/>
          <p:cNvSpPr/>
          <p:nvPr/>
        </p:nvSpPr>
        <p:spPr>
          <a:xfrm>
            <a:off x="8001000" y="991914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9" name="8 Elipse"/>
          <p:cNvSpPr/>
          <p:nvPr/>
        </p:nvSpPr>
        <p:spPr>
          <a:xfrm>
            <a:off x="4876800" y="3666797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0" name="9 Elipse"/>
          <p:cNvSpPr/>
          <p:nvPr/>
        </p:nvSpPr>
        <p:spPr>
          <a:xfrm>
            <a:off x="4876800" y="914400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11" name="10 Elipse"/>
          <p:cNvSpPr/>
          <p:nvPr/>
        </p:nvSpPr>
        <p:spPr>
          <a:xfrm>
            <a:off x="1600200" y="3657600"/>
            <a:ext cx="609600" cy="533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prstClr val="black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078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1"/>
          <p:cNvSpPr>
            <a:spLocks noChangeArrowheads="1"/>
          </p:cNvSpPr>
          <p:nvPr/>
        </p:nvSpPr>
        <p:spPr bwMode="auto">
          <a:xfrm>
            <a:off x="515155" y="685801"/>
            <a:ext cx="11294772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¿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asegurará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/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elevará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DGPP el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logro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las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mejores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ambiciones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gobierno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? </a:t>
            </a:r>
            <a:endParaRPr lang="en-GB" sz="2400" b="1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190500" lvl="1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¿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sigue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el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dinero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trayectoria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crítica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para la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implementaci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´´on =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logro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resultados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?</a:t>
            </a: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190500" lvl="1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¿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estimula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DGPP la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cooperación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intersectorial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para el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logro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resultados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prioritarios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país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?</a:t>
            </a: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190500" lvl="1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¿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identifica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DGPP los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obstáculos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al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logro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metas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prioritarias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y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las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sinergias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y los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conflictos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que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ayudan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u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obstruyen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capacidad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de los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sectores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para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trabajar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juntos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?</a:t>
            </a: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Cómo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se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conecta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 la DGPP con el </a:t>
            </a:r>
            <a:r>
              <a:rPr lang="en-GB" sz="2400" dirty="0" err="1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ciuidadano</a:t>
            </a:r>
            <a:r>
              <a:rPr lang="en-GB" sz="2400" dirty="0" smtClean="0">
                <a:solidFill>
                  <a:prstClr val="black"/>
                </a:solidFill>
                <a:latin typeface="Arial" charset="0"/>
                <a:ea typeface="ＭＳ Ｐゴシック" charset="0"/>
              </a:rPr>
              <a:t>?</a:t>
            </a:r>
            <a:endParaRPr lang="en-GB" sz="2400" b="1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190500" lvl="1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sz="2400" dirty="0">
              <a:solidFill>
                <a:prstClr val="black"/>
              </a:solidFill>
              <a:latin typeface="Arial" charset="0"/>
              <a:ea typeface="ＭＳ Ｐゴシック" charset="0"/>
            </a:endParaRPr>
          </a:p>
          <a:p>
            <a:pPr marL="4762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Opportunities for improving </a:t>
            </a:r>
            <a:r>
              <a:rPr lang="en-GB" sz="2400" b="1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efficiency and effectiveness</a:t>
            </a:r>
          </a:p>
        </p:txBody>
      </p:sp>
      <p:sp>
        <p:nvSpPr>
          <p:cNvPr id="143362" name="Title 1"/>
          <p:cNvSpPr>
            <a:spLocks noGrp="1"/>
          </p:cNvSpPr>
          <p:nvPr>
            <p:ph type="title"/>
          </p:nvPr>
        </p:nvSpPr>
        <p:spPr>
          <a:xfrm>
            <a:off x="515155" y="141668"/>
            <a:ext cx="9695645" cy="848932"/>
          </a:xfrm>
          <a:extLst/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GB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GB" sz="3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retos</a:t>
            </a:r>
            <a:r>
              <a:rPr lang="en-GB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DGPP </a:t>
            </a:r>
            <a:r>
              <a:rPr lang="en-GB" sz="3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en-GB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 Sistema de </a:t>
            </a:r>
            <a:r>
              <a:rPr lang="en-GB" sz="3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entrega</a:t>
            </a:r>
            <a:r>
              <a:rPr lang="en-GB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GB" sz="3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endParaRPr lang="en-GB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02010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276" y="274638"/>
            <a:ext cx="11204620" cy="94456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SEGUIMIENTO Y AJUSTE DURANTE LA MARCHA DEL PROGRAMA O 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 PRIORITARIO</a:t>
            </a:r>
            <a:endParaRPr lang="es-CO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Identificación y selección de metas prioritarias de gobierno </a:t>
            </a:r>
          </a:p>
          <a:p>
            <a:r>
              <a:rPr lang="es-ES" sz="2400" i="1" dirty="0"/>
              <a:t>Mapa de recorrido ciudadano en busca de servicios</a:t>
            </a:r>
          </a:p>
          <a:p>
            <a:r>
              <a:rPr lang="es-ES" sz="2400" i="1" dirty="0"/>
              <a:t>Servicios compartidos entre varias unidades de gobierno</a:t>
            </a:r>
          </a:p>
          <a:p>
            <a:r>
              <a:rPr lang="es-ES" sz="2400" i="1" dirty="0"/>
              <a:t>Cadenas de producción intersectorial</a:t>
            </a:r>
          </a:p>
          <a:p>
            <a:r>
              <a:rPr lang="es-ES" sz="2400" i="1" dirty="0"/>
              <a:t>Mapa de estrategias y actores para suministro integrado del servicio</a:t>
            </a:r>
          </a:p>
          <a:p>
            <a:r>
              <a:rPr lang="es-ES" sz="2400" i="1" dirty="0"/>
              <a:t>Servicios compartidos entre varias unidades de gobierno</a:t>
            </a:r>
          </a:p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Contratos o convenios de resultados entre entidades de gobierno</a:t>
            </a:r>
          </a:p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Mapa de responsabilidades secretariales individuales</a:t>
            </a:r>
          </a:p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Estrategias de Implementación</a:t>
            </a:r>
          </a:p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Trayectorias de implementación</a:t>
            </a:r>
          </a:p>
          <a:p>
            <a:r>
              <a:rPr lang="es-ES" sz="2400" i="1" dirty="0"/>
              <a:t>Hitos de riesgo en la trayectoria de implementación</a:t>
            </a:r>
          </a:p>
          <a:p>
            <a:r>
              <a:rPr lang="es-ES" sz="2400" i="1" dirty="0"/>
              <a:t>Monitoreo, Seguimiento o Vigilancia de trayectoria de implementación</a:t>
            </a:r>
          </a:p>
          <a:p>
            <a:r>
              <a:rPr lang="es-ES" sz="2400" i="1" dirty="0"/>
              <a:t>Métodos de medición y análisis de causas de desviación</a:t>
            </a:r>
          </a:p>
          <a:p>
            <a:r>
              <a:rPr lang="es-ES" sz="2400" b="1" i="1" dirty="0">
                <a:solidFill>
                  <a:schemeClr val="accent2">
                    <a:lumMod val="75000"/>
                  </a:schemeClr>
                </a:solidFill>
              </a:rPr>
              <a:t>Acuerdos de ajuste o corrección de trayectoria</a:t>
            </a: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 de implementación</a:t>
            </a:r>
          </a:p>
          <a:p>
            <a:endParaRPr lang="es-ES" sz="2400" dirty="0"/>
          </a:p>
          <a:p>
            <a:endParaRPr lang="es-ES" sz="2400" i="1" dirty="0"/>
          </a:p>
          <a:p>
            <a:endParaRPr lang="es-ES" sz="2400" dirty="0"/>
          </a:p>
          <a:p>
            <a:pPr>
              <a:buNone/>
            </a:pPr>
            <a:endParaRPr lang="es-ES" sz="2400" dirty="0"/>
          </a:p>
          <a:p>
            <a:pPr>
              <a:buNone/>
            </a:pPr>
            <a:endParaRPr lang="es-ES" sz="2400" dirty="0"/>
          </a:p>
          <a:p>
            <a:endParaRPr lang="es-E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2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49610"/>
          </a:xfrm>
        </p:spPr>
        <p:txBody>
          <a:bodyPr>
            <a:normAutofit fontScale="90000"/>
          </a:bodyPr>
          <a:lstStyle/>
          <a:p>
            <a:r>
              <a:rPr lang="es-CO" sz="3600" i="1" dirty="0" smtClean="0">
                <a:solidFill>
                  <a:srgbClr val="C00000"/>
                </a:solidFill>
              </a:rPr>
              <a:t>Por qué la DGPP?</a:t>
            </a:r>
            <a:endParaRPr lang="es-CO" sz="3600" i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824248"/>
            <a:ext cx="10972800" cy="5486400"/>
          </a:xfrm>
        </p:spPr>
        <p:txBody>
          <a:bodyPr>
            <a:normAutofit fontScale="77500" lnSpcReduction="20000"/>
          </a:bodyPr>
          <a:lstStyle/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el </a:t>
            </a:r>
            <a:r>
              <a:rPr lang="en-US" dirty="0" err="1" smtClean="0"/>
              <a:t>liderazgo</a:t>
            </a:r>
            <a:r>
              <a:rPr lang="en-US" dirty="0" smtClean="0"/>
              <a:t>, la </a:t>
            </a:r>
            <a:r>
              <a:rPr lang="en-US" dirty="0" err="1" smtClean="0"/>
              <a:t>credibilidad</a:t>
            </a:r>
            <a:r>
              <a:rPr lang="en-US" dirty="0" smtClean="0"/>
              <a:t> y la </a:t>
            </a:r>
            <a:r>
              <a:rPr lang="en-US" dirty="0" err="1" smtClean="0"/>
              <a:t>confianza</a:t>
            </a:r>
            <a:r>
              <a:rPr lang="en-US" dirty="0" smtClean="0"/>
              <a:t>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cuida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y da </a:t>
            </a:r>
            <a:r>
              <a:rPr lang="en-US" dirty="0" err="1" smtClean="0"/>
              <a:t>fe</a:t>
            </a:r>
            <a:r>
              <a:rPr lang="en-US" dirty="0" smtClean="0"/>
              <a:t> de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se </a:t>
            </a:r>
            <a:r>
              <a:rPr lang="en-US" dirty="0" err="1" smtClean="0"/>
              <a:t>gastan</a:t>
            </a:r>
            <a:r>
              <a:rPr lang="en-US" dirty="0" smtClean="0"/>
              <a:t> y para </a:t>
            </a:r>
            <a:r>
              <a:rPr lang="en-US" dirty="0" err="1" smtClean="0"/>
              <a:t>qué</a:t>
            </a:r>
            <a:endParaRPr lang="en-US" dirty="0" smtClean="0"/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liderazgo</a:t>
            </a:r>
            <a:r>
              <a:rPr lang="en-US" dirty="0" smtClean="0"/>
              <a:t> y </a:t>
            </a:r>
            <a:r>
              <a:rPr lang="en-US" dirty="0" err="1" smtClean="0"/>
              <a:t>credibilidad</a:t>
            </a:r>
            <a:r>
              <a:rPr lang="en-US" dirty="0" smtClean="0"/>
              <a:t> son </a:t>
            </a:r>
            <a:r>
              <a:rPr lang="en-US" dirty="0" err="1" smtClean="0"/>
              <a:t>activos</a:t>
            </a:r>
            <a:r>
              <a:rPr lang="en-US" dirty="0" smtClean="0"/>
              <a:t> </a:t>
            </a:r>
            <a:r>
              <a:rPr lang="en-US" dirty="0" err="1" smtClean="0"/>
              <a:t>escasos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continente</a:t>
            </a:r>
            <a:r>
              <a:rPr lang="en-US" dirty="0" smtClean="0"/>
              <a:t> de mayor </a:t>
            </a:r>
            <a:r>
              <a:rPr lang="en-US" dirty="0" err="1" smtClean="0"/>
              <a:t>desconfianza</a:t>
            </a:r>
            <a:r>
              <a:rPr lang="en-US" dirty="0" smtClean="0"/>
              <a:t> </a:t>
            </a:r>
            <a:r>
              <a:rPr lang="en-US" dirty="0" err="1" smtClean="0"/>
              <a:t>ciudadana</a:t>
            </a:r>
            <a:r>
              <a:rPr lang="en-US" dirty="0" smtClean="0"/>
              <a:t> para con el Estado</a:t>
            </a:r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el </a:t>
            </a:r>
            <a:r>
              <a:rPr lang="en-US" dirty="0" err="1" smtClean="0"/>
              <a:t>liderazgo</a:t>
            </a:r>
            <a:r>
              <a:rPr lang="en-US" dirty="0" smtClean="0"/>
              <a:t> de la DGPP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efímero</a:t>
            </a:r>
            <a:r>
              <a:rPr lang="en-US" dirty="0" smtClean="0"/>
              <a:t>: se </a:t>
            </a:r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integridad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 smtClean="0"/>
              <a:t> y </a:t>
            </a:r>
            <a:r>
              <a:rPr lang="en-US" dirty="0" err="1" smtClean="0"/>
              <a:t>pasado</a:t>
            </a:r>
            <a:r>
              <a:rPr lang="en-US" dirty="0" smtClean="0"/>
              <a:t>. No se </a:t>
            </a:r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miedo</a:t>
            </a:r>
            <a:r>
              <a:rPr lang="en-US" dirty="0" smtClean="0"/>
              <a:t>,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engaño</a:t>
            </a:r>
            <a:r>
              <a:rPr lang="en-US" dirty="0" smtClean="0"/>
              <a:t>,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promesas</a:t>
            </a:r>
            <a:r>
              <a:rPr lang="en-US" dirty="0" smtClean="0"/>
              <a:t> </a:t>
            </a:r>
            <a:r>
              <a:rPr lang="en-US" dirty="0" err="1" smtClean="0"/>
              <a:t>vanas</a:t>
            </a:r>
            <a:r>
              <a:rPr lang="en-US" dirty="0" smtClean="0"/>
              <a:t> (</a:t>
            </a:r>
            <a:r>
              <a:rPr lang="en-US" dirty="0" err="1" smtClean="0"/>
              <a:t>todo</a:t>
            </a:r>
            <a:r>
              <a:rPr lang="en-US" dirty="0" smtClean="0"/>
              <a:t> lo 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menoscaba</a:t>
            </a:r>
            <a:r>
              <a:rPr lang="en-US" dirty="0" smtClean="0"/>
              <a:t> la </a:t>
            </a:r>
            <a:r>
              <a:rPr lang="en-US" dirty="0" err="1" smtClean="0"/>
              <a:t>organización</a:t>
            </a:r>
            <a:r>
              <a:rPr lang="en-US" dirty="0" smtClean="0"/>
              <a:t> o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directivos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mediano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r>
              <a:rPr lang="en-US" dirty="0" smtClean="0"/>
              <a:t>)</a:t>
            </a:r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la DGPP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leal</a:t>
            </a:r>
            <a:r>
              <a:rPr lang="en-US" dirty="0" smtClean="0"/>
              <a:t> al </a:t>
            </a:r>
            <a:r>
              <a:rPr lang="en-US" dirty="0" err="1" smtClean="0"/>
              <a:t>país</a:t>
            </a:r>
            <a:r>
              <a:rPr lang="en-US" dirty="0" smtClean="0"/>
              <a:t> a </a:t>
            </a:r>
            <a:r>
              <a:rPr lang="en-US" dirty="0" err="1" smtClean="0"/>
              <a:t>través</a:t>
            </a:r>
            <a:r>
              <a:rPr lang="en-US" dirty="0" smtClean="0"/>
              <a:t> de la </a:t>
            </a:r>
            <a:r>
              <a:rPr lang="en-US" dirty="0" err="1" smtClean="0"/>
              <a:t>lealtad</a:t>
            </a:r>
            <a:r>
              <a:rPr lang="en-US" dirty="0" smtClean="0"/>
              <a:t> a </a:t>
            </a:r>
            <a:r>
              <a:rPr lang="en-US" dirty="0" err="1" smtClean="0"/>
              <a:t>principios</a:t>
            </a:r>
            <a:endParaRPr lang="en-US" dirty="0" smtClean="0"/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la DGPP no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ganar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a costa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demás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r>
              <a:rPr lang="en-US" dirty="0" smtClean="0"/>
              <a:t> del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fortalecerlas</a:t>
            </a:r>
            <a:r>
              <a:rPr lang="en-US" dirty="0" smtClean="0"/>
              <a:t> para </a:t>
            </a:r>
            <a:r>
              <a:rPr lang="en-US" dirty="0" err="1" smtClean="0"/>
              <a:t>que</a:t>
            </a:r>
            <a:r>
              <a:rPr lang="en-US" dirty="0" smtClean="0"/>
              <a:t> “el </a:t>
            </a:r>
            <a:r>
              <a:rPr lang="en-US" dirty="0" err="1" smtClean="0"/>
              <a:t>presupuesto</a:t>
            </a:r>
            <a:r>
              <a:rPr lang="en-US" dirty="0" smtClean="0"/>
              <a:t> sea </a:t>
            </a:r>
            <a:r>
              <a:rPr lang="en-US" dirty="0" err="1" smtClean="0"/>
              <a:t>efectivo</a:t>
            </a:r>
            <a:r>
              <a:rPr lang="en-US" dirty="0" smtClean="0"/>
              <a:t>”</a:t>
            </a:r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la DGPP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líderes</a:t>
            </a:r>
            <a:r>
              <a:rPr lang="en-US" dirty="0" smtClean="0"/>
              <a:t> </a:t>
            </a:r>
            <a:r>
              <a:rPr lang="en-US" dirty="0" err="1" smtClean="0"/>
              <a:t>enfrentan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decisions </a:t>
            </a:r>
            <a:r>
              <a:rPr lang="en-US" dirty="0" err="1" smtClean="0"/>
              <a:t>difíciles</a:t>
            </a:r>
            <a:r>
              <a:rPr lang="en-US" dirty="0" smtClean="0"/>
              <a:t>, con </a:t>
            </a:r>
            <a:r>
              <a:rPr lang="en-US" dirty="0" err="1" smtClean="0"/>
              <a:t>moralidad</a:t>
            </a:r>
            <a:r>
              <a:rPr lang="en-US" dirty="0" smtClean="0"/>
              <a:t> y </a:t>
            </a:r>
            <a:r>
              <a:rPr lang="en-US" dirty="0" err="1" smtClean="0"/>
              <a:t>conciencia</a:t>
            </a:r>
            <a:r>
              <a:rPr lang="en-US" dirty="0" smtClean="0"/>
              <a:t>, </a:t>
            </a:r>
            <a:r>
              <a:rPr lang="en-US" dirty="0" err="1" smtClean="0"/>
              <a:t>inspira</a:t>
            </a:r>
            <a:r>
              <a:rPr lang="en-US" dirty="0" smtClean="0"/>
              <a:t> </a:t>
            </a:r>
            <a:r>
              <a:rPr lang="en-US" dirty="0" err="1" smtClean="0"/>
              <a:t>confianza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personal</a:t>
            </a:r>
          </a:p>
          <a:p>
            <a:pPr fontAlgn="t"/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la </a:t>
            </a:r>
            <a:r>
              <a:rPr lang="en-US" dirty="0" err="1" smtClean="0"/>
              <a:t>capacidad</a:t>
            </a:r>
            <a:r>
              <a:rPr lang="en-US" dirty="0" smtClean="0"/>
              <a:t> </a:t>
            </a:r>
            <a:r>
              <a:rPr lang="en-US" dirty="0" err="1" smtClean="0"/>
              <a:t>técnica</a:t>
            </a:r>
            <a:r>
              <a:rPr lang="en-US" dirty="0" smtClean="0"/>
              <a:t> </a:t>
            </a:r>
            <a:r>
              <a:rPr lang="en-US" dirty="0" err="1" smtClean="0"/>
              <a:t>básica</a:t>
            </a:r>
            <a:r>
              <a:rPr lang="en-US" dirty="0" smtClean="0"/>
              <a:t>. Lo </a:t>
            </a:r>
            <a:r>
              <a:rPr lang="en-US" dirty="0" err="1" smtClean="0"/>
              <a:t>demás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fácil</a:t>
            </a:r>
            <a:r>
              <a:rPr lang="en-US" dirty="0" smtClean="0"/>
              <a:t> de </a:t>
            </a:r>
            <a:r>
              <a:rPr lang="en-US" dirty="0" err="1" smtClean="0"/>
              <a:t>diseñar</a:t>
            </a:r>
            <a:r>
              <a:rPr lang="en-US" dirty="0" smtClean="0"/>
              <a:t>, </a:t>
            </a:r>
            <a:r>
              <a:rPr lang="en-US" dirty="0" err="1" smtClean="0"/>
              <a:t>practicar</a:t>
            </a:r>
            <a:r>
              <a:rPr lang="en-US" dirty="0" smtClean="0"/>
              <a:t>, </a:t>
            </a:r>
            <a:r>
              <a:rPr lang="en-US" dirty="0" err="1" smtClean="0"/>
              <a:t>consolidar</a:t>
            </a:r>
            <a:r>
              <a:rPr lang="en-US" dirty="0" smtClean="0"/>
              <a:t>, </a:t>
            </a:r>
            <a:r>
              <a:rPr lang="en-US" dirty="0" err="1" smtClean="0"/>
              <a:t>institucionalizar</a:t>
            </a:r>
            <a:endParaRPr lang="en-U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753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6399" y="145144"/>
            <a:ext cx="11408229" cy="740228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solidFill>
                  <a:srgbClr val="C00000"/>
                </a:solidFill>
                <a:latin typeface="+mn-lt"/>
              </a:rPr>
              <a:t>ACTUALIZAR TIPO Y FINES DE INTERVENCIÓN UED PARA ELEVAR IMPACTO EN RESULTADOS</a:t>
            </a:r>
            <a:endParaRPr lang="es-CO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406399" y="1045029"/>
          <a:ext cx="11408229" cy="5704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9550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28789"/>
            <a:ext cx="10515600" cy="1133341"/>
          </a:xfrm>
        </p:spPr>
        <p:txBody>
          <a:bodyPr>
            <a:normAutofit fontScale="90000"/>
          </a:bodyPr>
          <a:lstStyle/>
          <a:p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</a:rPr>
              <a:t>SE PUEDE HACER DESDE EL PRESUPUESTO … PERO LA DGPP NO PUEDE IR SOLA (recordar Chile, México, otros)</a:t>
            </a:r>
            <a:endParaRPr lang="es-CO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0608" y="1416676"/>
            <a:ext cx="10993193" cy="4760287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es-CO" sz="3000" b="1" dirty="0">
                <a:solidFill>
                  <a:srgbClr val="FF0000"/>
                </a:solidFill>
              </a:rPr>
              <a:t>LAS RAZONES POR LAS CUALES LA INTERVENCIÓN DE PRESIDENCIA REFORZARÍA CONSIDERABLEMENTE LA PERTINENCIA Y EL USO DE LA </a:t>
            </a:r>
            <a:r>
              <a:rPr lang="es-CO" sz="3000" b="1" dirty="0" smtClean="0">
                <a:solidFill>
                  <a:srgbClr val="FF0000"/>
                </a:solidFill>
              </a:rPr>
              <a:t>IR</a:t>
            </a: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endParaRPr lang="es-CO" sz="3000" b="1" dirty="0">
              <a:solidFill>
                <a:srgbClr val="FF0000"/>
              </a:solidFill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es-CO" sz="4000" dirty="0">
                <a:solidFill>
                  <a:prstClr val="black"/>
                </a:solidFill>
                <a:ea typeface="+mj-ea"/>
                <a:cs typeface="+mj-cs"/>
              </a:rPr>
              <a:t>Rol de Presidencia en un Sistema Unificado de Información y Uso de Resultados Prioritarios de Gobierno</a:t>
            </a:r>
            <a:endParaRPr lang="es-CO" sz="3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8259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Contenido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Beneficios esperados de la propuesta</a:t>
            </a:r>
          </a:p>
          <a:p>
            <a:r>
              <a:rPr lang="es-CO" dirty="0" smtClean="0"/>
              <a:t>Esquema de arquitectura institucional</a:t>
            </a:r>
          </a:p>
          <a:p>
            <a:r>
              <a:rPr lang="es-CO" dirty="0" smtClean="0"/>
              <a:t>Modelo de operación</a:t>
            </a:r>
          </a:p>
          <a:p>
            <a:r>
              <a:rPr lang="es-CO" dirty="0" smtClean="0"/>
              <a:t>Instrumentos de seguimiento y ajuste durante la ejecución de los proyectos prioritarios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68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47528" y="152400"/>
            <a:ext cx="8820472" cy="1524000"/>
          </a:xfrm>
        </p:spPr>
        <p:txBody>
          <a:bodyPr>
            <a:noAutofit/>
          </a:bodyPr>
          <a:lstStyle/>
          <a:p>
            <a:pPr algn="l"/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ventajas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intervención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adicional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Presidencia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la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manera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Centro de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Gobierno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países</a:t>
            </a:r>
            <a:r>
              <a:rPr lang="en-GB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OCDE: </a:t>
            </a:r>
            <a:r>
              <a:rPr lang="en-GB" sz="2800" b="1" i="1" dirty="0">
                <a:solidFill>
                  <a:srgbClr val="C00000"/>
                </a:solidFill>
              </a:rPr>
              <a:t/>
            </a:r>
            <a:br>
              <a:rPr lang="en-GB" sz="2800" b="1" i="1" dirty="0">
                <a:solidFill>
                  <a:srgbClr val="C00000"/>
                </a:solidFill>
              </a:rPr>
            </a:br>
            <a:r>
              <a:rPr lang="en-GB" sz="2400" dirty="0" err="1"/>
              <a:t>Construir</a:t>
            </a:r>
            <a:r>
              <a:rPr lang="en-GB" sz="2400" dirty="0"/>
              <a:t> </a:t>
            </a:r>
            <a:r>
              <a:rPr lang="en-GB" sz="2400" dirty="0" err="1"/>
              <a:t>sobre</a:t>
            </a:r>
            <a:r>
              <a:rPr lang="en-GB" sz="2400" dirty="0"/>
              <a:t> el </a:t>
            </a:r>
            <a:r>
              <a:rPr lang="en-GB" sz="2400" dirty="0" err="1"/>
              <a:t>buen</a:t>
            </a:r>
            <a:r>
              <a:rPr lang="en-GB" sz="2400" dirty="0"/>
              <a:t> </a:t>
            </a:r>
            <a:r>
              <a:rPr lang="en-GB" sz="2400" dirty="0" err="1"/>
              <a:t>progreso</a:t>
            </a:r>
            <a:r>
              <a:rPr lang="en-GB" sz="2400" dirty="0"/>
              <a:t> </a:t>
            </a:r>
            <a:r>
              <a:rPr lang="en-GB" sz="2400" dirty="0" err="1"/>
              <a:t>alcanzado</a:t>
            </a:r>
            <a:r>
              <a:rPr lang="en-GB" sz="2400" dirty="0"/>
              <a:t> a la </a:t>
            </a:r>
            <a:r>
              <a:rPr lang="en-GB" sz="2400" dirty="0" err="1"/>
              <a:t>fecha</a:t>
            </a:r>
            <a:r>
              <a:rPr lang="en-GB" sz="2400" dirty="0"/>
              <a:t> para </a:t>
            </a:r>
            <a:r>
              <a:rPr lang="en-GB" sz="2400" dirty="0" err="1"/>
              <a:t>mejorar</a:t>
            </a:r>
            <a:r>
              <a:rPr lang="en-GB" sz="2400" dirty="0"/>
              <a:t> la IR y </a:t>
            </a:r>
            <a:r>
              <a:rPr lang="en-GB" sz="2400" dirty="0" err="1"/>
              <a:t>elevar</a:t>
            </a:r>
            <a:r>
              <a:rPr lang="en-GB" sz="2400" dirty="0"/>
              <a:t> </a:t>
            </a:r>
            <a:r>
              <a:rPr lang="en-GB" sz="2400" dirty="0" err="1"/>
              <a:t>resultados</a:t>
            </a:r>
            <a:r>
              <a:rPr lang="en-GB" sz="2400" dirty="0"/>
              <a:t> </a:t>
            </a:r>
            <a:r>
              <a:rPr lang="en-GB" sz="2400" dirty="0" err="1"/>
              <a:t>prioritarios</a:t>
            </a:r>
            <a:r>
              <a:rPr lang="en-GB" sz="2400" dirty="0"/>
              <a:t> del </a:t>
            </a:r>
            <a:r>
              <a:rPr lang="en-GB" sz="2400" dirty="0" err="1"/>
              <a:t>gobierno</a:t>
            </a:r>
            <a:r>
              <a:rPr lang="en-GB" sz="2400" dirty="0"/>
              <a:t>  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772898" y="2007377"/>
            <a:ext cx="9693834" cy="3525526"/>
            <a:chOff x="3402547" y="2104577"/>
            <a:chExt cx="9599919" cy="4040464"/>
          </a:xfrm>
        </p:grpSpPr>
        <p:sp>
          <p:nvSpPr>
            <p:cNvPr id="95236" name="Oval 3"/>
            <p:cNvSpPr>
              <a:spLocks noChangeArrowheads="1"/>
            </p:cNvSpPr>
            <p:nvPr/>
          </p:nvSpPr>
          <p:spPr bwMode="auto">
            <a:xfrm>
              <a:off x="3402547" y="2187873"/>
              <a:ext cx="4635175" cy="3957168"/>
            </a:xfrm>
            <a:prstGeom prst="ellipse">
              <a:avLst/>
            </a:prstGeom>
            <a:noFill/>
            <a:ln w="762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lIns="77404" tIns="38702" rIns="77404" bIns="38702" anchor="ctr"/>
            <a:lstStyle/>
            <a:p>
              <a:pPr algn="ctr" defTabSz="7747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b="1" dirty="0">
                <a:solidFill>
                  <a:srgbClr val="000000"/>
                </a:solidFill>
                <a:ea typeface="ＭＳ Ｐゴシック" charset="0"/>
              </a:endParaRPr>
            </a:p>
            <a:p>
              <a:pPr algn="ctr" defTabSz="7747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 dirty="0" err="1">
                  <a:solidFill>
                    <a:prstClr val="black"/>
                  </a:solidFill>
                </a:rPr>
                <a:t>Introducir</a:t>
              </a:r>
              <a:r>
                <a:rPr lang="en-GB" sz="1600" b="1" dirty="0">
                  <a:solidFill>
                    <a:prstClr val="black"/>
                  </a:solidFill>
                </a:rPr>
                <a:t> mayor </a:t>
              </a:r>
              <a:r>
                <a:rPr lang="en-GB" sz="1600" b="1" dirty="0" err="1">
                  <a:solidFill>
                    <a:prstClr val="black"/>
                  </a:solidFill>
                </a:rPr>
                <a:t>unidad</a:t>
              </a:r>
              <a:r>
                <a:rPr lang="en-GB" sz="1600" b="1" dirty="0">
                  <a:solidFill>
                    <a:prstClr val="black"/>
                  </a:solidFill>
                </a:rPr>
                <a:t> y </a:t>
              </a:r>
              <a:r>
                <a:rPr lang="en-GB" sz="1600" b="1" dirty="0" err="1">
                  <a:solidFill>
                    <a:prstClr val="black"/>
                  </a:solidFill>
                </a:rPr>
                <a:t>aumentar</a:t>
              </a:r>
              <a:r>
                <a:rPr lang="en-GB" sz="1600" b="1" dirty="0">
                  <a:solidFill>
                    <a:prstClr val="black"/>
                  </a:solidFill>
                </a:rPr>
                <a:t> la </a:t>
              </a:r>
              <a:r>
                <a:rPr lang="en-GB" sz="1600" b="1" dirty="0" err="1">
                  <a:solidFill>
                    <a:prstClr val="black"/>
                  </a:solidFill>
                </a:rPr>
                <a:t>velocidad</a:t>
              </a:r>
              <a:r>
                <a:rPr lang="en-GB" sz="1600" b="1" dirty="0">
                  <a:solidFill>
                    <a:prstClr val="black"/>
                  </a:solidFill>
                </a:rPr>
                <a:t> del </a:t>
              </a:r>
              <a:r>
                <a:rPr lang="en-GB" sz="1600" b="1" dirty="0" err="1">
                  <a:solidFill>
                    <a:prstClr val="black"/>
                  </a:solidFill>
                </a:rPr>
                <a:t>sistema</a:t>
              </a:r>
              <a:r>
                <a:rPr lang="en-GB" sz="1600" b="1" dirty="0">
                  <a:solidFill>
                    <a:prstClr val="black"/>
                  </a:solidFill>
                </a:rPr>
                <a:t> </a:t>
              </a:r>
              <a:r>
                <a:rPr lang="en-GB" sz="1600" b="1" dirty="0" err="1">
                  <a:solidFill>
                    <a:prstClr val="black"/>
                  </a:solidFill>
                </a:rPr>
                <a:t>mediante</a:t>
              </a:r>
              <a:r>
                <a:rPr lang="en-GB" sz="1600" dirty="0">
                  <a:solidFill>
                    <a:prstClr val="black"/>
                  </a:solidFill>
                </a:rPr>
                <a:t>:</a:t>
              </a:r>
            </a:p>
            <a:p>
              <a:pPr marL="285750" indent="-285750">
                <a:spcBef>
                  <a:spcPct val="20000"/>
                </a:spcBef>
                <a:buFont typeface="Arial" pitchFamily="34" charset="0"/>
                <a:buChar char="–"/>
              </a:pPr>
              <a:r>
                <a:rPr lang="en-GB" sz="1600" dirty="0" err="1">
                  <a:solidFill>
                    <a:prstClr val="black"/>
                  </a:solidFill>
                </a:rPr>
                <a:t>Especificar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prioridades</a:t>
              </a:r>
              <a:endParaRPr lang="en-GB" sz="1600" dirty="0">
                <a:solidFill>
                  <a:prstClr val="black"/>
                </a:solidFill>
              </a:endParaRPr>
            </a:p>
            <a:p>
              <a:pPr marL="285750" indent="-285750">
                <a:spcBef>
                  <a:spcPct val="20000"/>
                </a:spcBef>
                <a:buFont typeface="Arial" pitchFamily="34" charset="0"/>
                <a:buChar char="–"/>
              </a:pPr>
              <a:r>
                <a:rPr lang="en-GB" sz="1600" dirty="0" err="1">
                  <a:solidFill>
                    <a:prstClr val="black"/>
                  </a:solidFill>
                </a:rPr>
                <a:t>Planeación</a:t>
              </a:r>
              <a:r>
                <a:rPr lang="en-GB" sz="1600" dirty="0">
                  <a:solidFill>
                    <a:prstClr val="black"/>
                  </a:solidFill>
                </a:rPr>
                <a:t> mas </a:t>
              </a:r>
              <a:r>
                <a:rPr lang="en-GB" sz="1600" dirty="0" err="1">
                  <a:solidFill>
                    <a:prstClr val="black"/>
                  </a:solidFill>
                </a:rPr>
                <a:t>integrada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responsabilidades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individuales</a:t>
              </a:r>
              <a:endParaRPr lang="en-GB" sz="1600" dirty="0">
                <a:solidFill>
                  <a:prstClr val="black"/>
                </a:solidFill>
              </a:endParaRPr>
            </a:p>
            <a:p>
              <a:pPr marL="285750" indent="-285750">
                <a:spcBef>
                  <a:spcPct val="20000"/>
                </a:spcBef>
                <a:buFont typeface="Arial" pitchFamily="34" charset="0"/>
                <a:buChar char="–"/>
              </a:pPr>
              <a:r>
                <a:rPr lang="en-GB" sz="1600" dirty="0" err="1">
                  <a:solidFill>
                    <a:prstClr val="black"/>
                  </a:solidFill>
                </a:rPr>
                <a:t>Monitoreo</a:t>
              </a:r>
              <a:r>
                <a:rPr lang="en-GB" sz="1600" dirty="0">
                  <a:solidFill>
                    <a:prstClr val="black"/>
                  </a:solidFill>
                </a:rPr>
                <a:t> central de </a:t>
              </a:r>
              <a:r>
                <a:rPr lang="en-GB" sz="1600" dirty="0" err="1">
                  <a:solidFill>
                    <a:prstClr val="black"/>
                  </a:solidFill>
                </a:rPr>
                <a:t>progreso</a:t>
              </a:r>
              <a:r>
                <a:rPr lang="en-GB" sz="1600" dirty="0">
                  <a:solidFill>
                    <a:prstClr val="black"/>
                  </a:solidFill>
                </a:rPr>
                <a:t>  </a:t>
              </a:r>
              <a:r>
                <a:rPr lang="en-GB" sz="1600" dirty="0" err="1">
                  <a:solidFill>
                    <a:prstClr val="black"/>
                  </a:solidFill>
                </a:rPr>
                <a:t>en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las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prioridades</a:t>
              </a:r>
              <a:r>
                <a:rPr lang="en-GB" sz="1600" dirty="0">
                  <a:solidFill>
                    <a:prstClr val="black"/>
                  </a:solidFill>
                </a:rPr>
                <a:t> clave</a:t>
              </a:r>
            </a:p>
            <a:p>
              <a:pPr marL="285750" indent="-285750">
                <a:spcBef>
                  <a:spcPct val="20000"/>
                </a:spcBef>
                <a:buFont typeface="Arial" pitchFamily="34" charset="0"/>
                <a:buChar char="–"/>
              </a:pPr>
              <a:r>
                <a:rPr lang="en-GB" sz="1600" dirty="0" err="1">
                  <a:solidFill>
                    <a:prstClr val="black"/>
                  </a:solidFill>
                </a:rPr>
                <a:t>Intervención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decisoria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cuando</a:t>
              </a:r>
              <a:r>
                <a:rPr lang="en-GB" sz="1600" dirty="0">
                  <a:solidFill>
                    <a:prstClr val="black"/>
                  </a:solidFill>
                </a:rPr>
                <a:t> el </a:t>
              </a:r>
              <a:r>
                <a:rPr lang="en-GB" sz="1600" dirty="0" err="1">
                  <a:solidFill>
                    <a:prstClr val="black"/>
                  </a:solidFill>
                </a:rPr>
                <a:t>programa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estuviera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fuera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trayectoria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</a:p>
            <a:p>
              <a:pPr marL="171450" indent="-171450" algn="ctr" defTabSz="7747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endParaRPr lang="en-GB" sz="1600" dirty="0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95238" name="Oval 5"/>
            <p:cNvSpPr>
              <a:spLocks noChangeArrowheads="1"/>
            </p:cNvSpPr>
            <p:nvPr/>
          </p:nvSpPr>
          <p:spPr bwMode="auto">
            <a:xfrm>
              <a:off x="8487459" y="2104577"/>
              <a:ext cx="4515007" cy="3957168"/>
            </a:xfrm>
            <a:prstGeom prst="ellipse">
              <a:avLst/>
            </a:prstGeom>
            <a:noFill/>
            <a:ln w="762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lIns="77404" tIns="38702" rIns="77404" bIns="38702" anchor="ctr"/>
            <a:lstStyle/>
            <a:p>
              <a:pPr algn="ctr" defTabSz="7747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b="1" dirty="0">
                <a:solidFill>
                  <a:srgbClr val="000000"/>
                </a:solidFill>
                <a:ea typeface="ＭＳ Ｐゴシック" charset="0"/>
              </a:endParaRPr>
            </a:p>
            <a:p>
              <a:pPr lvl="1">
                <a:spcBef>
                  <a:spcPct val="20000"/>
                </a:spcBef>
              </a:pPr>
              <a:r>
                <a:rPr lang="en-GB" sz="1600" b="1" dirty="0" err="1">
                  <a:solidFill>
                    <a:prstClr val="black"/>
                  </a:solidFill>
                </a:rPr>
                <a:t>Manejo</a:t>
              </a:r>
              <a:r>
                <a:rPr lang="en-GB" sz="1600" b="1" dirty="0">
                  <a:solidFill>
                    <a:prstClr val="black"/>
                  </a:solidFill>
                </a:rPr>
                <a:t> mas </a:t>
              </a:r>
              <a:r>
                <a:rPr lang="en-GB" sz="1600" b="1" dirty="0" err="1">
                  <a:solidFill>
                    <a:prstClr val="black"/>
                  </a:solidFill>
                </a:rPr>
                <a:t>eficaz</a:t>
              </a:r>
              <a:r>
                <a:rPr lang="en-GB" sz="1600" b="1" dirty="0">
                  <a:solidFill>
                    <a:prstClr val="black"/>
                  </a:solidFill>
                </a:rPr>
                <a:t> del </a:t>
              </a:r>
              <a:r>
                <a:rPr lang="en-GB" sz="1600" b="1" dirty="0" err="1">
                  <a:solidFill>
                    <a:prstClr val="black"/>
                  </a:solidFill>
                </a:rPr>
                <a:t>sistema</a:t>
              </a:r>
              <a:r>
                <a:rPr lang="en-GB" sz="1600" b="1" dirty="0">
                  <a:solidFill>
                    <a:prstClr val="black"/>
                  </a:solidFill>
                </a:rPr>
                <a:t> </a:t>
              </a:r>
              <a:r>
                <a:rPr lang="en-GB" sz="1600" b="1" dirty="0" err="1">
                  <a:solidFill>
                    <a:prstClr val="black"/>
                  </a:solidFill>
                </a:rPr>
                <a:t>mediante</a:t>
              </a:r>
              <a:r>
                <a:rPr lang="en-GB" sz="1600" b="1" dirty="0">
                  <a:solidFill>
                    <a:prstClr val="black"/>
                  </a:solidFill>
                </a:rPr>
                <a:t>: </a:t>
              </a:r>
              <a:endParaRPr lang="en-GB" sz="1600" dirty="0">
                <a:solidFill>
                  <a:prstClr val="black"/>
                </a:solidFill>
              </a:endParaRPr>
            </a:p>
            <a:p>
              <a:pPr>
                <a:spcBef>
                  <a:spcPct val="20000"/>
                </a:spcBef>
              </a:pPr>
              <a:r>
                <a:rPr lang="en-GB" sz="1600" dirty="0">
                  <a:solidFill>
                    <a:prstClr val="black"/>
                  </a:solidFill>
                </a:rPr>
                <a:t>-</a:t>
              </a:r>
              <a:r>
                <a:rPr lang="en-GB" sz="1600" dirty="0" err="1">
                  <a:solidFill>
                    <a:prstClr val="black"/>
                  </a:solidFill>
                </a:rPr>
                <a:t>Desarrollo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una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nueva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arquitectura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gestión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que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refuerza</a:t>
              </a:r>
              <a:r>
                <a:rPr lang="en-GB" sz="1600" dirty="0">
                  <a:solidFill>
                    <a:prstClr val="black"/>
                  </a:solidFill>
                </a:rPr>
                <a:t>  </a:t>
              </a:r>
              <a:r>
                <a:rPr lang="en-GB" sz="1600" dirty="0" err="1">
                  <a:solidFill>
                    <a:prstClr val="black"/>
                  </a:solidFill>
                </a:rPr>
                <a:t>responsabilidades</a:t>
              </a:r>
              <a:r>
                <a:rPr lang="en-GB" sz="1600" dirty="0">
                  <a:solidFill>
                    <a:prstClr val="black"/>
                  </a:solidFill>
                </a:rPr>
                <a:t> del </a:t>
              </a:r>
              <a:r>
                <a:rPr lang="en-GB" sz="1600" dirty="0" err="1">
                  <a:solidFill>
                    <a:prstClr val="black"/>
                  </a:solidFill>
                </a:rPr>
                <a:t>centro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gobierno</a:t>
              </a:r>
              <a:endParaRPr lang="en-GB" sz="1600" dirty="0">
                <a:solidFill>
                  <a:prstClr val="black"/>
                </a:solidFill>
              </a:endParaRPr>
            </a:p>
            <a:p>
              <a:pPr>
                <a:spcBef>
                  <a:spcPct val="20000"/>
                </a:spcBef>
              </a:pPr>
              <a:r>
                <a:rPr lang="en-GB" sz="1600" dirty="0">
                  <a:solidFill>
                    <a:prstClr val="black"/>
                  </a:solidFill>
                </a:rPr>
                <a:t>-</a:t>
              </a:r>
              <a:r>
                <a:rPr lang="en-GB" sz="1600" dirty="0" err="1">
                  <a:solidFill>
                    <a:prstClr val="black"/>
                  </a:solidFill>
                </a:rPr>
                <a:t>Desarrollo</a:t>
              </a:r>
              <a:r>
                <a:rPr lang="en-GB" sz="1600" dirty="0">
                  <a:solidFill>
                    <a:prstClr val="black"/>
                  </a:solidFill>
                </a:rPr>
                <a:t> de </a:t>
              </a:r>
              <a:r>
                <a:rPr lang="en-GB" sz="1600" dirty="0" err="1">
                  <a:solidFill>
                    <a:prstClr val="black"/>
                  </a:solidFill>
                </a:rPr>
                <a:t>nuevos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instrumentos</a:t>
              </a:r>
              <a:r>
                <a:rPr lang="en-GB" sz="1600" dirty="0">
                  <a:solidFill>
                    <a:prstClr val="black"/>
                  </a:solidFill>
                </a:rPr>
                <a:t> (</a:t>
              </a:r>
              <a:r>
                <a:rPr lang="en-GB" sz="1600" dirty="0" err="1">
                  <a:solidFill>
                    <a:prstClr val="black"/>
                  </a:solidFill>
                </a:rPr>
                <a:t>herramientas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propuestas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en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este</a:t>
              </a:r>
              <a:r>
                <a:rPr lang="en-GB" sz="1600" dirty="0">
                  <a:solidFill>
                    <a:prstClr val="black"/>
                  </a:solidFill>
                </a:rPr>
                <a:t> studio; </a:t>
              </a:r>
              <a:r>
                <a:rPr lang="en-GB" sz="1600" dirty="0" err="1">
                  <a:solidFill>
                    <a:prstClr val="black"/>
                  </a:solidFill>
                </a:rPr>
                <a:t>nuevas</a:t>
              </a:r>
              <a:r>
                <a:rPr lang="en-GB" sz="1600" dirty="0">
                  <a:solidFill>
                    <a:prstClr val="black"/>
                  </a:solidFill>
                </a:rPr>
                <a:t>  </a:t>
              </a:r>
              <a:r>
                <a:rPr lang="en-GB" sz="1600" dirty="0" err="1">
                  <a:solidFill>
                    <a:prstClr val="black"/>
                  </a:solidFill>
                </a:rPr>
                <a:t>rutinas</a:t>
              </a:r>
              <a:r>
                <a:rPr lang="en-GB" sz="1600" dirty="0">
                  <a:solidFill>
                    <a:prstClr val="black"/>
                  </a:solidFill>
                </a:rPr>
                <a:t>) </a:t>
              </a:r>
            </a:p>
            <a:p>
              <a:pPr>
                <a:spcBef>
                  <a:spcPct val="20000"/>
                </a:spcBef>
              </a:pPr>
              <a:r>
                <a:rPr lang="en-GB" sz="1600" dirty="0">
                  <a:solidFill>
                    <a:prstClr val="black"/>
                  </a:solidFill>
                </a:rPr>
                <a:t>-</a:t>
              </a:r>
              <a:r>
                <a:rPr lang="en-GB" sz="1600" dirty="0" err="1">
                  <a:solidFill>
                    <a:prstClr val="black"/>
                  </a:solidFill>
                </a:rPr>
                <a:t>Apoyo</a:t>
              </a:r>
              <a:r>
                <a:rPr lang="en-GB" sz="1600" dirty="0">
                  <a:solidFill>
                    <a:prstClr val="black"/>
                  </a:solidFill>
                </a:rPr>
                <a:t> de la </a:t>
              </a:r>
              <a:r>
                <a:rPr lang="en-GB" sz="1600" dirty="0" smtClean="0">
                  <a:solidFill>
                    <a:prstClr val="black"/>
                  </a:solidFill>
                </a:rPr>
                <a:t>DGPP </a:t>
              </a:r>
              <a:r>
                <a:rPr lang="en-GB" sz="1600" dirty="0">
                  <a:solidFill>
                    <a:prstClr val="black"/>
                  </a:solidFill>
                </a:rPr>
                <a:t>a la </a:t>
              </a:r>
              <a:r>
                <a:rPr lang="en-GB" sz="1600" dirty="0" err="1">
                  <a:solidFill>
                    <a:prstClr val="black"/>
                  </a:solidFill>
                </a:rPr>
                <a:t>implementación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mediante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pilotos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  <a:r>
                <a:rPr lang="en-GB" sz="1600" dirty="0" err="1">
                  <a:solidFill>
                    <a:prstClr val="black"/>
                  </a:solidFill>
                </a:rPr>
                <a:t>demostrativos</a:t>
              </a:r>
              <a:r>
                <a:rPr lang="en-GB" sz="1600" dirty="0">
                  <a:solidFill>
                    <a:prstClr val="black"/>
                  </a:solidFill>
                </a:rPr>
                <a:t>, </a:t>
              </a:r>
              <a:r>
                <a:rPr lang="en-GB" sz="1600" dirty="0" err="1">
                  <a:solidFill>
                    <a:prstClr val="black"/>
                  </a:solidFill>
                </a:rPr>
                <a:t>guías</a:t>
              </a:r>
              <a:r>
                <a:rPr lang="en-GB" sz="1600" dirty="0">
                  <a:solidFill>
                    <a:prstClr val="black"/>
                  </a:solidFill>
                </a:rPr>
                <a:t> y </a:t>
              </a:r>
              <a:r>
                <a:rPr lang="en-GB" sz="1600" dirty="0" err="1">
                  <a:solidFill>
                    <a:prstClr val="black"/>
                  </a:solidFill>
                </a:rPr>
                <a:t>capacitación</a:t>
              </a:r>
              <a:r>
                <a:rPr lang="en-GB" sz="1600" dirty="0">
                  <a:solidFill>
                    <a:prstClr val="black"/>
                  </a:solidFill>
                </a:rPr>
                <a:t> </a:t>
              </a:r>
            </a:p>
            <a:p>
              <a:pPr algn="ctr" defTabSz="7747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dirty="0">
                  <a:solidFill>
                    <a:srgbClr val="000000"/>
                  </a:solidFill>
                  <a:ea typeface="ＭＳ Ｐゴシック" charset="0"/>
                </a:rPr>
                <a:t/>
              </a:r>
              <a:br>
                <a:rPr lang="en-GB" sz="1600" dirty="0">
                  <a:solidFill>
                    <a:srgbClr val="000000"/>
                  </a:solidFill>
                  <a:ea typeface="ＭＳ Ｐゴシック" charset="0"/>
                </a:rPr>
              </a:br>
              <a:endParaRPr lang="en-GB" sz="1600" dirty="0">
                <a:solidFill>
                  <a:srgbClr val="000000"/>
                </a:solidFill>
                <a:ea typeface="ＭＳ Ｐゴシック" charset="0"/>
              </a:endParaRPr>
            </a:p>
          </p:txBody>
        </p:sp>
      </p:grpSp>
      <p:sp>
        <p:nvSpPr>
          <p:cNvPr id="8" name="Rounded Rectangle 4"/>
          <p:cNvSpPr/>
          <p:nvPr/>
        </p:nvSpPr>
        <p:spPr>
          <a:xfrm>
            <a:off x="1981200" y="5791200"/>
            <a:ext cx="8352928" cy="923330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004848" y="5848695"/>
            <a:ext cx="8205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prstClr val="black"/>
                </a:solidFill>
              </a:rPr>
              <a:t>Afianzar</a:t>
            </a:r>
            <a:r>
              <a:rPr lang="en-GB" b="1" dirty="0">
                <a:solidFill>
                  <a:prstClr val="black"/>
                </a:solidFill>
              </a:rPr>
              <a:t> los </a:t>
            </a:r>
            <a:r>
              <a:rPr lang="en-GB" b="1" dirty="0" err="1">
                <a:solidFill>
                  <a:prstClr val="black"/>
                </a:solidFill>
              </a:rPr>
              <a:t>cambios</a:t>
            </a:r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err="1">
                <a:solidFill>
                  <a:prstClr val="black"/>
                </a:solidFill>
              </a:rPr>
              <a:t>mediante</a:t>
            </a:r>
            <a:r>
              <a:rPr lang="en-GB" b="1" dirty="0">
                <a:solidFill>
                  <a:prstClr val="black"/>
                </a:solidFill>
              </a:rPr>
              <a:t> el </a:t>
            </a:r>
            <a:r>
              <a:rPr lang="en-GB" b="1" dirty="0" err="1">
                <a:solidFill>
                  <a:prstClr val="black"/>
                </a:solidFill>
              </a:rPr>
              <a:t>mejoramiento</a:t>
            </a:r>
            <a:r>
              <a:rPr lang="en-GB" b="1" dirty="0">
                <a:solidFill>
                  <a:prstClr val="black"/>
                </a:solidFill>
              </a:rPr>
              <a:t> de los </a:t>
            </a:r>
            <a:r>
              <a:rPr lang="en-GB" b="1" dirty="0" err="1">
                <a:solidFill>
                  <a:prstClr val="black"/>
                </a:solidFill>
              </a:rPr>
              <a:t>sistemas</a:t>
            </a:r>
            <a:r>
              <a:rPr lang="en-GB" b="1" dirty="0">
                <a:solidFill>
                  <a:prstClr val="black"/>
                </a:solidFill>
              </a:rPr>
              <a:t> de </a:t>
            </a:r>
            <a:r>
              <a:rPr lang="en-GB" b="1" dirty="0" err="1">
                <a:solidFill>
                  <a:prstClr val="black"/>
                </a:solidFill>
              </a:rPr>
              <a:t>información</a:t>
            </a:r>
            <a:r>
              <a:rPr lang="en-GB" b="1" dirty="0">
                <a:solidFill>
                  <a:prstClr val="black"/>
                </a:solidFill>
              </a:rPr>
              <a:t>:</a:t>
            </a:r>
          </a:p>
          <a:p>
            <a:r>
              <a:rPr lang="en-GB" dirty="0">
                <a:solidFill>
                  <a:prstClr val="black"/>
                </a:solidFill>
              </a:rPr>
              <a:t>- </a:t>
            </a:r>
            <a:r>
              <a:rPr lang="en-GB" dirty="0" err="1">
                <a:solidFill>
                  <a:prstClr val="black"/>
                </a:solidFill>
              </a:rPr>
              <a:t>Mejorar</a:t>
            </a:r>
            <a:r>
              <a:rPr lang="en-GB" dirty="0">
                <a:solidFill>
                  <a:prstClr val="black"/>
                </a:solidFill>
              </a:rPr>
              <a:t> los </a:t>
            </a:r>
            <a:r>
              <a:rPr lang="en-GB" dirty="0" err="1">
                <a:solidFill>
                  <a:prstClr val="black"/>
                </a:solidFill>
              </a:rPr>
              <a:t>estándares</a:t>
            </a:r>
            <a:r>
              <a:rPr lang="en-GB" dirty="0">
                <a:solidFill>
                  <a:prstClr val="black"/>
                </a:solidFill>
              </a:rPr>
              <a:t> y la </a:t>
            </a:r>
            <a:r>
              <a:rPr lang="en-GB" dirty="0" err="1">
                <a:solidFill>
                  <a:prstClr val="black"/>
                </a:solidFill>
              </a:rPr>
              <a:t>calidad</a:t>
            </a:r>
            <a:r>
              <a:rPr lang="en-GB" dirty="0">
                <a:solidFill>
                  <a:prstClr val="black"/>
                </a:solidFill>
              </a:rPr>
              <a:t> de la </a:t>
            </a:r>
            <a:r>
              <a:rPr lang="en-GB" dirty="0" err="1">
                <a:solidFill>
                  <a:prstClr val="black"/>
                </a:solidFill>
              </a:rPr>
              <a:t>información</a:t>
            </a:r>
            <a:r>
              <a:rPr lang="en-GB" dirty="0">
                <a:solidFill>
                  <a:prstClr val="black"/>
                </a:solidFill>
              </a:rPr>
              <a:t>  </a:t>
            </a:r>
            <a:r>
              <a:rPr lang="en-GB" dirty="0" err="1">
                <a:solidFill>
                  <a:prstClr val="black"/>
                </a:solidFill>
              </a:rPr>
              <a:t>sobre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prioridades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gobierno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  <a:p>
            <a:r>
              <a:rPr lang="en-GB" dirty="0">
                <a:solidFill>
                  <a:prstClr val="black"/>
                </a:solidFill>
              </a:rPr>
              <a:t>- </a:t>
            </a:r>
            <a:r>
              <a:rPr lang="en-GB" dirty="0" err="1">
                <a:solidFill>
                  <a:prstClr val="black"/>
                </a:solidFill>
              </a:rPr>
              <a:t>Creación</a:t>
            </a:r>
            <a:r>
              <a:rPr lang="en-GB" dirty="0">
                <a:solidFill>
                  <a:prstClr val="black"/>
                </a:solidFill>
              </a:rPr>
              <a:t> de un </a:t>
            </a:r>
            <a:r>
              <a:rPr lang="en-GB" dirty="0" err="1">
                <a:solidFill>
                  <a:prstClr val="black"/>
                </a:solidFill>
              </a:rPr>
              <a:t>almacén</a:t>
            </a:r>
            <a:r>
              <a:rPr lang="en-GB" dirty="0">
                <a:solidFill>
                  <a:prstClr val="black"/>
                </a:solidFill>
              </a:rPr>
              <a:t> de </a:t>
            </a:r>
            <a:r>
              <a:rPr lang="en-GB" dirty="0" err="1">
                <a:solidFill>
                  <a:prstClr val="black"/>
                </a:solidFill>
              </a:rPr>
              <a:t>datos</a:t>
            </a:r>
            <a:r>
              <a:rPr lang="en-GB" dirty="0">
                <a:solidFill>
                  <a:prstClr val="black"/>
                </a:solidFill>
              </a:rPr>
              <a:t> de </a:t>
            </a:r>
            <a:r>
              <a:rPr lang="en-GB" dirty="0" err="1">
                <a:solidFill>
                  <a:prstClr val="black"/>
                </a:solidFill>
              </a:rPr>
              <a:t>trayectorias</a:t>
            </a:r>
            <a:r>
              <a:rPr lang="en-GB" dirty="0">
                <a:solidFill>
                  <a:prstClr val="black"/>
                </a:solidFill>
              </a:rPr>
              <a:t> y </a:t>
            </a:r>
            <a:r>
              <a:rPr lang="en-GB" dirty="0" err="1">
                <a:solidFill>
                  <a:prstClr val="black"/>
                </a:solidFill>
              </a:rPr>
              <a:t>seguimiento</a:t>
            </a:r>
            <a:r>
              <a:rPr lang="en-GB" dirty="0">
                <a:solidFill>
                  <a:prstClr val="black"/>
                </a:solidFill>
              </a:rPr>
              <a:t> de </a:t>
            </a:r>
            <a:r>
              <a:rPr lang="en-GB" dirty="0" err="1">
                <a:solidFill>
                  <a:prstClr val="black"/>
                </a:solidFill>
              </a:rPr>
              <a:t>prioridades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3371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0"/>
            <a:ext cx="8382000" cy="5502275"/>
          </a:xfrm>
        </p:spPr>
        <p:txBody>
          <a:bodyPr>
            <a:noAutofit/>
          </a:bodyPr>
          <a:lstStyle/>
          <a:p>
            <a:pPr marL="266700" indent="-266700"/>
            <a:r>
              <a:rPr lang="en-US" sz="2000" dirty="0"/>
              <a:t>P</a:t>
            </a:r>
            <a:r>
              <a:rPr lang="es-CO" sz="2000" dirty="0" err="1"/>
              <a:t>rioridades</a:t>
            </a:r>
            <a:r>
              <a:rPr lang="es-CO" sz="2000" dirty="0"/>
              <a:t> de gobierno explícitamente definidas y evaluables</a:t>
            </a:r>
          </a:p>
          <a:p>
            <a:pPr marL="266700" indent="-266700"/>
            <a:r>
              <a:rPr lang="es-CO" sz="2000" dirty="0"/>
              <a:t>Alineación de los niveles políticos, de gerencia y de alto nivel técnico.</a:t>
            </a:r>
          </a:p>
          <a:p>
            <a:pPr marL="266700" indent="-266700"/>
            <a:r>
              <a:rPr lang="en-US" sz="2000" dirty="0" err="1"/>
              <a:t>Seguimiento</a:t>
            </a:r>
            <a:r>
              <a:rPr lang="en-US" sz="2000" dirty="0"/>
              <a:t> a </a:t>
            </a:r>
            <a:r>
              <a:rPr lang="en-US" sz="2000" dirty="0" err="1"/>
              <a:t>trayectorias</a:t>
            </a:r>
            <a:r>
              <a:rPr lang="en-US" sz="2000" dirty="0"/>
              <a:t> y </a:t>
            </a:r>
            <a:r>
              <a:rPr lang="en-US" sz="2000" dirty="0" err="1"/>
              <a:t>ajuste</a:t>
            </a:r>
            <a:r>
              <a:rPr lang="en-US" sz="2000" dirty="0"/>
              <a:t> </a:t>
            </a:r>
            <a:r>
              <a:rPr lang="en-US" sz="2000" dirty="0" err="1"/>
              <a:t>iterativamente</a:t>
            </a:r>
            <a:r>
              <a:rPr lang="en-US" sz="2000" dirty="0"/>
              <a:t> de </a:t>
            </a:r>
            <a:r>
              <a:rPr lang="en-US" sz="2000" dirty="0" err="1"/>
              <a:t>metas</a:t>
            </a:r>
            <a:r>
              <a:rPr lang="en-US" sz="2000" dirty="0"/>
              <a:t>,  </a:t>
            </a:r>
            <a:r>
              <a:rPr lang="en-US" sz="2000" dirty="0" err="1"/>
              <a:t>capacidades</a:t>
            </a:r>
            <a:r>
              <a:rPr lang="en-US" sz="2000" dirty="0"/>
              <a:t> y </a:t>
            </a:r>
            <a:r>
              <a:rPr lang="en-US" sz="2000" dirty="0" err="1"/>
              <a:t>financiación</a:t>
            </a:r>
            <a:r>
              <a:rPr lang="en-US" sz="2000" dirty="0"/>
              <a:t>.</a:t>
            </a:r>
          </a:p>
          <a:p>
            <a:pPr marL="266700" indent="-266700"/>
            <a:r>
              <a:rPr lang="en-US" sz="2000" dirty="0" err="1"/>
              <a:t>Sentido</a:t>
            </a:r>
            <a:r>
              <a:rPr lang="en-US" sz="2000" dirty="0"/>
              <a:t> </a:t>
            </a:r>
            <a:r>
              <a:rPr lang="en-US" sz="2000" dirty="0" err="1"/>
              <a:t>estratégico</a:t>
            </a:r>
            <a:r>
              <a:rPr lang="en-US" sz="2000" dirty="0"/>
              <a:t> de la </a:t>
            </a:r>
            <a:r>
              <a:rPr lang="en-US" sz="2000" dirty="0" err="1"/>
              <a:t>gestión</a:t>
            </a:r>
            <a:r>
              <a:rPr lang="en-US" sz="2000" dirty="0"/>
              <a:t> y la </a:t>
            </a:r>
            <a:r>
              <a:rPr lang="en-US" sz="2000" dirty="0" err="1"/>
              <a:t>financiación</a:t>
            </a:r>
            <a:r>
              <a:rPr lang="en-US" sz="2000" dirty="0"/>
              <a:t> </a:t>
            </a:r>
            <a:r>
              <a:rPr lang="en-US" sz="2000" dirty="0" err="1"/>
              <a:t>compartida</a:t>
            </a:r>
            <a:r>
              <a:rPr lang="en-US" sz="2000" dirty="0"/>
              <a:t> entre </a:t>
            </a:r>
            <a:r>
              <a:rPr lang="en-US" sz="2000" dirty="0" smtClean="0"/>
              <a:t>DGPP y los </a:t>
            </a:r>
            <a:r>
              <a:rPr lang="en-US" sz="2000" dirty="0" err="1" smtClean="0"/>
              <a:t>Ministerios</a:t>
            </a:r>
            <a:r>
              <a:rPr lang="en-US" sz="2000" dirty="0" smtClean="0"/>
              <a:t> </a:t>
            </a:r>
            <a:r>
              <a:rPr lang="en-US" sz="2000" dirty="0" err="1" smtClean="0"/>
              <a:t>sectoriales</a:t>
            </a:r>
            <a:r>
              <a:rPr lang="en-US" sz="2000" dirty="0"/>
              <a:t>.</a:t>
            </a:r>
          </a:p>
          <a:p>
            <a:pPr marL="266700" indent="-266700"/>
            <a:r>
              <a:rPr lang="es-CO" sz="2000" dirty="0"/>
              <a:t>Enfoca la atención en la relación insumo-producto-resultado y ‘</a:t>
            </a:r>
            <a:r>
              <a:rPr lang="es-CO" sz="2000" dirty="0" err="1"/>
              <a:t>value</a:t>
            </a:r>
            <a:r>
              <a:rPr lang="es-CO" sz="2000" dirty="0"/>
              <a:t> </a:t>
            </a:r>
            <a:r>
              <a:rPr lang="es-CO" sz="2000" dirty="0" err="1"/>
              <a:t>for</a:t>
            </a:r>
            <a:r>
              <a:rPr lang="es-CO" sz="2000" dirty="0"/>
              <a:t> </a:t>
            </a:r>
            <a:r>
              <a:rPr lang="es-CO" sz="2000" dirty="0" err="1"/>
              <a:t>money</a:t>
            </a:r>
            <a:r>
              <a:rPr lang="es-CO" sz="2000" dirty="0"/>
              <a:t>’ y exige estándares de calidad.</a:t>
            </a:r>
          </a:p>
          <a:p>
            <a:r>
              <a:rPr lang="es-CO" sz="2000" dirty="0"/>
              <a:t>Hace explícitas las cadenas de producción de los servicios y la necesidad de coordinación. También la responsabilidad individual de cada dependencia.</a:t>
            </a:r>
          </a:p>
          <a:p>
            <a:r>
              <a:rPr lang="es-CO" sz="2000" dirty="0"/>
              <a:t>Logra la coexistencia de las prioridades de cada dependencia con las metas ordinarias de la administración sectorial. </a:t>
            </a:r>
          </a:p>
          <a:p>
            <a:r>
              <a:rPr lang="es-CO" sz="2000" dirty="0"/>
              <a:t>Cada nivel produce información y rinde cuentas por sus resultados y sus contribuciones a las metas de gobierno.</a:t>
            </a:r>
          </a:p>
          <a:p>
            <a:r>
              <a:rPr lang="es-CO" sz="2000" dirty="0"/>
              <a:t>Robustece la transparencia y la confianza ciudadana en el Estado.</a:t>
            </a:r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s-CO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20E5-44B9-41EA-8B29-B681AAA86A0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81200" y="228601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E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LA PROPUESTA (a la manera de los Centros de Gobierno en otros países OCDE</a:t>
            </a:r>
          </a:p>
        </p:txBody>
      </p:sp>
    </p:spTree>
    <p:extLst>
      <p:ext uri="{BB962C8B-B14F-4D97-AF65-F5344CB8AC3E}">
        <p14:creationId xmlns:p14="http://schemas.microsoft.com/office/powerpoint/2010/main" val="93278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1429</Words>
  <Application>Microsoft Macintosh PowerPoint</Application>
  <PresentationFormat>Personalizado</PresentationFormat>
  <Paragraphs>141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Tema de Office</vt:lpstr>
      <vt:lpstr>4_Tema de Office</vt:lpstr>
      <vt:lpstr>Office Theme</vt:lpstr>
      <vt:lpstr>13_Office Theme</vt:lpstr>
      <vt:lpstr>1_Office Theme</vt:lpstr>
      <vt:lpstr>Presentación de PowerPoint</vt:lpstr>
      <vt:lpstr>Los retos de la DGPP en un Sistema de entrega de resultados</vt:lpstr>
      <vt:lpstr>INSTRUMENTOS DE SEGUIMIENTO Y AJUSTE DURANTE LA MARCHA DEL PROGRAMA O PROYECTO PRIORITARIO</vt:lpstr>
      <vt:lpstr>Por qué la DGPP?</vt:lpstr>
      <vt:lpstr>ACTUALIZAR TIPO Y FINES DE INTERVENCIÓN UED PARA ELEVAR IMPACTO EN RESULTADOS</vt:lpstr>
      <vt:lpstr>SE PUEDE HACER DESDE EL PRESUPUESTO … PERO LA DGPP NO PUEDE IR SOLA (recordar Chile, México, otros)</vt:lpstr>
      <vt:lpstr>Contenido</vt:lpstr>
      <vt:lpstr>Las ventajas de la intervención adicional de la Presidencia, a la manera del Centro de Gobierno en otros países de la OCDE:  Construir sobre el buen progreso alcanzado a la fecha para mejorar la IR y elevar resultados prioritarios del gobierno  </vt:lpstr>
      <vt:lpstr>Presentación de PowerPoint</vt:lpstr>
      <vt:lpstr>Presentación de PowerPoint</vt:lpstr>
      <vt:lpstr> Las dependencias sectoriales identifican y convienen su responsabilidad  en el resultado, sus trayectorias para su resultado y los ajustes de trayectoria. Aportan la data  </vt:lpstr>
      <vt:lpstr>C. MODELO DE OPERACIÓN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ROJAS</dc:creator>
  <cp:lastModifiedBy>Liliana María Rodríguez Casas</cp:lastModifiedBy>
  <cp:revision>9</cp:revision>
  <dcterms:created xsi:type="dcterms:W3CDTF">2014-12-10T20:20:56Z</dcterms:created>
  <dcterms:modified xsi:type="dcterms:W3CDTF">2014-12-12T13:53:30Z</dcterms:modified>
</cp:coreProperties>
</file>