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8"/>
  </p:notesMasterIdLst>
  <p:handoutMasterIdLst>
    <p:handoutMasterId r:id="rId29"/>
  </p:handoutMasterIdLst>
  <p:sldIdLst>
    <p:sldId id="256" r:id="rId2"/>
    <p:sldId id="589" r:id="rId3"/>
    <p:sldId id="690" r:id="rId4"/>
    <p:sldId id="692" r:id="rId5"/>
    <p:sldId id="659" r:id="rId6"/>
    <p:sldId id="661" r:id="rId7"/>
    <p:sldId id="683" r:id="rId8"/>
    <p:sldId id="664" r:id="rId9"/>
    <p:sldId id="667" r:id="rId10"/>
    <p:sldId id="671" r:id="rId11"/>
    <p:sldId id="672" r:id="rId12"/>
    <p:sldId id="691" r:id="rId13"/>
    <p:sldId id="675" r:id="rId14"/>
    <p:sldId id="673" r:id="rId15"/>
    <p:sldId id="678" r:id="rId16"/>
    <p:sldId id="677" r:id="rId17"/>
    <p:sldId id="679" r:id="rId18"/>
    <p:sldId id="680" r:id="rId19"/>
    <p:sldId id="681" r:id="rId20"/>
    <p:sldId id="684" r:id="rId21"/>
    <p:sldId id="682" r:id="rId22"/>
    <p:sldId id="685" r:id="rId23"/>
    <p:sldId id="687" r:id="rId24"/>
    <p:sldId id="688" r:id="rId25"/>
    <p:sldId id="689" r:id="rId26"/>
    <p:sldId id="622" r:id="rId27"/>
  </p:sldIdLst>
  <p:sldSz cx="9144000" cy="6858000" type="screen4x3"/>
  <p:notesSz cx="7026275" cy="9312275"/>
  <p:defaultTextStyle>
    <a:defPPr>
      <a:defRPr lang="en-US"/>
    </a:defPPr>
    <a:lvl1pPr algn="l" rtl="0" eaLnBrk="0" fontAlgn="base" hangingPunct="0">
      <a:spcBef>
        <a:spcPct val="20000"/>
      </a:spcBef>
      <a:spcAft>
        <a:spcPct val="0"/>
      </a:spcAft>
      <a:defRPr sz="2400" b="1" kern="1200">
        <a:solidFill>
          <a:srgbClr val="FFFFCC"/>
        </a:solidFill>
        <a:latin typeface="Arial" charset="0"/>
        <a:ea typeface="+mn-ea"/>
        <a:cs typeface="Arial" charset="0"/>
      </a:defRPr>
    </a:lvl1pPr>
    <a:lvl2pPr marL="457200" algn="l" rtl="0" eaLnBrk="0" fontAlgn="base" hangingPunct="0">
      <a:spcBef>
        <a:spcPct val="20000"/>
      </a:spcBef>
      <a:spcAft>
        <a:spcPct val="0"/>
      </a:spcAft>
      <a:defRPr sz="2400" b="1" kern="1200">
        <a:solidFill>
          <a:srgbClr val="FFFFCC"/>
        </a:solidFill>
        <a:latin typeface="Arial" charset="0"/>
        <a:ea typeface="+mn-ea"/>
        <a:cs typeface="Arial" charset="0"/>
      </a:defRPr>
    </a:lvl2pPr>
    <a:lvl3pPr marL="914400" algn="l" rtl="0" eaLnBrk="0" fontAlgn="base" hangingPunct="0">
      <a:spcBef>
        <a:spcPct val="20000"/>
      </a:spcBef>
      <a:spcAft>
        <a:spcPct val="0"/>
      </a:spcAft>
      <a:defRPr sz="2400" b="1" kern="1200">
        <a:solidFill>
          <a:srgbClr val="FFFFCC"/>
        </a:solidFill>
        <a:latin typeface="Arial" charset="0"/>
        <a:ea typeface="+mn-ea"/>
        <a:cs typeface="Arial" charset="0"/>
      </a:defRPr>
    </a:lvl3pPr>
    <a:lvl4pPr marL="1371600" algn="l" rtl="0" eaLnBrk="0" fontAlgn="base" hangingPunct="0">
      <a:spcBef>
        <a:spcPct val="20000"/>
      </a:spcBef>
      <a:spcAft>
        <a:spcPct val="0"/>
      </a:spcAft>
      <a:defRPr sz="2400" b="1" kern="1200">
        <a:solidFill>
          <a:srgbClr val="FFFFCC"/>
        </a:solidFill>
        <a:latin typeface="Arial" charset="0"/>
        <a:ea typeface="+mn-ea"/>
        <a:cs typeface="Arial" charset="0"/>
      </a:defRPr>
    </a:lvl4pPr>
    <a:lvl5pPr marL="1828800" algn="l" rtl="0" eaLnBrk="0" fontAlgn="base" hangingPunct="0">
      <a:spcBef>
        <a:spcPct val="20000"/>
      </a:spcBef>
      <a:spcAft>
        <a:spcPct val="0"/>
      </a:spcAft>
      <a:defRPr sz="2400" b="1" kern="1200">
        <a:solidFill>
          <a:srgbClr val="FFFFCC"/>
        </a:solidFill>
        <a:latin typeface="Arial" charset="0"/>
        <a:ea typeface="+mn-ea"/>
        <a:cs typeface="Arial" charset="0"/>
      </a:defRPr>
    </a:lvl5pPr>
    <a:lvl6pPr marL="2286000" algn="l" defTabSz="914400" rtl="0" eaLnBrk="1" latinLnBrk="0" hangingPunct="1">
      <a:defRPr sz="2400" b="1" kern="1200">
        <a:solidFill>
          <a:srgbClr val="FFFFCC"/>
        </a:solidFill>
        <a:latin typeface="Arial" charset="0"/>
        <a:ea typeface="+mn-ea"/>
        <a:cs typeface="Arial" charset="0"/>
      </a:defRPr>
    </a:lvl6pPr>
    <a:lvl7pPr marL="2743200" algn="l" defTabSz="914400" rtl="0" eaLnBrk="1" latinLnBrk="0" hangingPunct="1">
      <a:defRPr sz="2400" b="1" kern="1200">
        <a:solidFill>
          <a:srgbClr val="FFFFCC"/>
        </a:solidFill>
        <a:latin typeface="Arial" charset="0"/>
        <a:ea typeface="+mn-ea"/>
        <a:cs typeface="Arial" charset="0"/>
      </a:defRPr>
    </a:lvl7pPr>
    <a:lvl8pPr marL="3200400" algn="l" defTabSz="914400" rtl="0" eaLnBrk="1" latinLnBrk="0" hangingPunct="1">
      <a:defRPr sz="2400" b="1" kern="1200">
        <a:solidFill>
          <a:srgbClr val="FFFFCC"/>
        </a:solidFill>
        <a:latin typeface="Arial" charset="0"/>
        <a:ea typeface="+mn-ea"/>
        <a:cs typeface="Arial" charset="0"/>
      </a:defRPr>
    </a:lvl8pPr>
    <a:lvl9pPr marL="3657600" algn="l" defTabSz="914400" rtl="0" eaLnBrk="1" latinLnBrk="0" hangingPunct="1">
      <a:defRPr sz="2400" b="1" kern="1200">
        <a:solidFill>
          <a:srgbClr val="FFFFCC"/>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66"/>
    <a:srgbClr val="800000"/>
    <a:srgbClr val="333399"/>
    <a:srgbClr val="FFFFCC"/>
    <a:srgbClr val="FFFF66"/>
    <a:srgbClr val="009900"/>
    <a:srgbClr val="FFFF99"/>
    <a:srgbClr val="CC6600"/>
    <a:srgbClr val="FF9900"/>
    <a:srgbClr val="CC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34587" autoAdjust="0"/>
    <p:restoredTop sz="97849" autoAdjust="0"/>
  </p:normalViewPr>
  <p:slideViewPr>
    <p:cSldViewPr>
      <p:cViewPr>
        <p:scale>
          <a:sx n="90" d="100"/>
          <a:sy n="90" d="100"/>
        </p:scale>
        <p:origin x="-330" y="-72"/>
      </p:cViewPr>
      <p:guideLst>
        <p:guide orient="horz" pos="2160"/>
        <p:guide pos="2880"/>
      </p:guideLst>
    </p:cSldViewPr>
  </p:slideViewPr>
  <p:outlineViewPr>
    <p:cViewPr>
      <p:scale>
        <a:sx n="33" d="100"/>
        <a:sy n="33" d="100"/>
      </p:scale>
      <p:origin x="216" y="0"/>
    </p:cViewPr>
  </p:outlineViewPr>
  <p:notesTextViewPr>
    <p:cViewPr>
      <p:scale>
        <a:sx n="100" d="100"/>
        <a:sy n="100" d="100"/>
      </p:scale>
      <p:origin x="0" y="0"/>
    </p:cViewPr>
  </p:notesTextViewPr>
  <p:sorterViewPr>
    <p:cViewPr>
      <p:scale>
        <a:sx n="66" d="100"/>
        <a:sy n="66" d="100"/>
      </p:scale>
      <p:origin x="0" y="0"/>
    </p:cViewPr>
  </p:sorterViewPr>
  <p:notesViewPr>
    <p:cSldViewPr>
      <p:cViewPr>
        <p:scale>
          <a:sx n="75" d="100"/>
          <a:sy n="75" d="100"/>
        </p:scale>
        <p:origin x="-2136" y="-72"/>
      </p:cViewPr>
      <p:guideLst>
        <p:guide orient="horz" pos="2933"/>
        <p:guide pos="221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1" y="0"/>
            <a:ext cx="3044928" cy="465614"/>
          </a:xfrm>
          <a:prstGeom prst="rect">
            <a:avLst/>
          </a:prstGeom>
          <a:noFill/>
          <a:ln w="9525">
            <a:noFill/>
            <a:miter lim="800000"/>
            <a:headEnd/>
            <a:tailEnd/>
          </a:ln>
        </p:spPr>
        <p:txBody>
          <a:bodyPr vert="horz" wrap="square" lIns="91569" tIns="45785" rIns="91569" bIns="45785" numCol="1" anchor="t" anchorCtr="0" compatLnSpc="1">
            <a:prstTxWarp prst="textNoShape">
              <a:avLst/>
            </a:prstTxWarp>
          </a:bodyPr>
          <a:lstStyle>
            <a:lvl1pPr algn="l" defTabSz="914933" eaLnBrk="1" hangingPunct="1">
              <a:spcBef>
                <a:spcPct val="0"/>
              </a:spcBef>
              <a:defRPr sz="1200" b="0">
                <a:solidFill>
                  <a:schemeClr val="tx1"/>
                </a:solidFill>
              </a:defRPr>
            </a:lvl1pPr>
          </a:lstStyle>
          <a:p>
            <a:pPr>
              <a:defRPr/>
            </a:pPr>
            <a:endParaRPr lang="fr-FR" dirty="0"/>
          </a:p>
        </p:txBody>
      </p:sp>
      <p:sp>
        <p:nvSpPr>
          <p:cNvPr id="25603" name="Rectangle 3"/>
          <p:cNvSpPr>
            <a:spLocks noGrp="1" noChangeArrowheads="1"/>
          </p:cNvSpPr>
          <p:nvPr>
            <p:ph type="dt" sz="quarter" idx="1"/>
          </p:nvPr>
        </p:nvSpPr>
        <p:spPr bwMode="auto">
          <a:xfrm>
            <a:off x="3979776" y="0"/>
            <a:ext cx="3044928" cy="465614"/>
          </a:xfrm>
          <a:prstGeom prst="rect">
            <a:avLst/>
          </a:prstGeom>
          <a:noFill/>
          <a:ln w="9525">
            <a:noFill/>
            <a:miter lim="800000"/>
            <a:headEnd/>
            <a:tailEnd/>
          </a:ln>
        </p:spPr>
        <p:txBody>
          <a:bodyPr vert="horz" wrap="square" lIns="91569" tIns="45785" rIns="91569" bIns="45785" numCol="1" anchor="t" anchorCtr="0" compatLnSpc="1">
            <a:prstTxWarp prst="textNoShape">
              <a:avLst/>
            </a:prstTxWarp>
          </a:bodyPr>
          <a:lstStyle>
            <a:lvl1pPr algn="r" defTabSz="914933" eaLnBrk="1" hangingPunct="1">
              <a:spcBef>
                <a:spcPct val="0"/>
              </a:spcBef>
              <a:defRPr sz="1200" b="0">
                <a:solidFill>
                  <a:schemeClr val="tx1"/>
                </a:solidFill>
              </a:defRPr>
            </a:lvl1pPr>
          </a:lstStyle>
          <a:p>
            <a:pPr>
              <a:defRPr/>
            </a:pPr>
            <a:endParaRPr lang="fr-FR" dirty="0"/>
          </a:p>
        </p:txBody>
      </p:sp>
      <p:sp>
        <p:nvSpPr>
          <p:cNvPr id="25604" name="Rectangle 4"/>
          <p:cNvSpPr>
            <a:spLocks noGrp="1" noChangeArrowheads="1"/>
          </p:cNvSpPr>
          <p:nvPr>
            <p:ph type="ftr" sz="quarter" idx="2"/>
          </p:nvPr>
        </p:nvSpPr>
        <p:spPr bwMode="auto">
          <a:xfrm>
            <a:off x="1" y="8845089"/>
            <a:ext cx="3044928" cy="465614"/>
          </a:xfrm>
          <a:prstGeom prst="rect">
            <a:avLst/>
          </a:prstGeom>
          <a:noFill/>
          <a:ln w="9525">
            <a:noFill/>
            <a:miter lim="800000"/>
            <a:headEnd/>
            <a:tailEnd/>
          </a:ln>
        </p:spPr>
        <p:txBody>
          <a:bodyPr vert="horz" wrap="square" lIns="91569" tIns="45785" rIns="91569" bIns="45785" numCol="1" anchor="b" anchorCtr="0" compatLnSpc="1">
            <a:prstTxWarp prst="textNoShape">
              <a:avLst/>
            </a:prstTxWarp>
          </a:bodyPr>
          <a:lstStyle>
            <a:lvl1pPr algn="l" defTabSz="914933" eaLnBrk="1" hangingPunct="1">
              <a:spcBef>
                <a:spcPct val="0"/>
              </a:spcBef>
              <a:defRPr sz="1200" b="0">
                <a:solidFill>
                  <a:schemeClr val="tx1"/>
                </a:solidFill>
              </a:defRPr>
            </a:lvl1pPr>
          </a:lstStyle>
          <a:p>
            <a:pPr>
              <a:defRPr/>
            </a:pPr>
            <a:endParaRPr lang="fr-FR" dirty="0"/>
          </a:p>
        </p:txBody>
      </p:sp>
      <p:sp>
        <p:nvSpPr>
          <p:cNvPr id="25605" name="Rectangle 5"/>
          <p:cNvSpPr>
            <a:spLocks noGrp="1" noChangeArrowheads="1"/>
          </p:cNvSpPr>
          <p:nvPr>
            <p:ph type="sldNum" sz="quarter" idx="3"/>
          </p:nvPr>
        </p:nvSpPr>
        <p:spPr bwMode="auto">
          <a:xfrm>
            <a:off x="3979776" y="8845089"/>
            <a:ext cx="3044928" cy="465614"/>
          </a:xfrm>
          <a:prstGeom prst="rect">
            <a:avLst/>
          </a:prstGeom>
          <a:noFill/>
          <a:ln w="9525">
            <a:noFill/>
            <a:miter lim="800000"/>
            <a:headEnd/>
            <a:tailEnd/>
          </a:ln>
        </p:spPr>
        <p:txBody>
          <a:bodyPr vert="horz" wrap="square" lIns="91569" tIns="45785" rIns="91569" bIns="45785" numCol="1" anchor="b" anchorCtr="0" compatLnSpc="1">
            <a:prstTxWarp prst="textNoShape">
              <a:avLst/>
            </a:prstTxWarp>
          </a:bodyPr>
          <a:lstStyle>
            <a:lvl1pPr algn="r" defTabSz="914933" eaLnBrk="1" hangingPunct="1">
              <a:spcBef>
                <a:spcPct val="0"/>
              </a:spcBef>
              <a:defRPr sz="1200" b="0">
                <a:solidFill>
                  <a:schemeClr val="tx1"/>
                </a:solidFill>
              </a:defRPr>
            </a:lvl1pPr>
          </a:lstStyle>
          <a:p>
            <a:pPr>
              <a:defRPr/>
            </a:pPr>
            <a:fld id="{F6CB5A04-5E0F-4769-A39E-26E9C1B7DBA1}" type="slidenum">
              <a:rPr lang="en-US"/>
              <a:pPr>
                <a:defRPr/>
              </a:pPr>
              <a:t>‹Nº›</a:t>
            </a:fld>
            <a:endParaRPr lang="en-US" dirty="0"/>
          </a:p>
        </p:txBody>
      </p:sp>
    </p:spTree>
    <p:extLst>
      <p:ext uri="{BB962C8B-B14F-4D97-AF65-F5344CB8AC3E}">
        <p14:creationId xmlns:p14="http://schemas.microsoft.com/office/powerpoint/2010/main" val="340372888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3794" name="Rectangle 2"/>
          <p:cNvSpPr>
            <a:spLocks noGrp="1" noChangeArrowheads="1"/>
          </p:cNvSpPr>
          <p:nvPr>
            <p:ph type="hdr" sz="quarter"/>
          </p:nvPr>
        </p:nvSpPr>
        <p:spPr bwMode="auto">
          <a:xfrm>
            <a:off x="1" y="0"/>
            <a:ext cx="3044928" cy="465614"/>
          </a:xfrm>
          <a:prstGeom prst="rect">
            <a:avLst/>
          </a:prstGeom>
          <a:noFill/>
          <a:ln w="9525">
            <a:noFill/>
            <a:miter lim="800000"/>
            <a:headEnd/>
            <a:tailEnd/>
          </a:ln>
        </p:spPr>
        <p:txBody>
          <a:bodyPr vert="horz" wrap="square" lIns="90531" tIns="45266" rIns="90531" bIns="45266" numCol="1" anchor="t" anchorCtr="0" compatLnSpc="1">
            <a:prstTxWarp prst="textNoShape">
              <a:avLst/>
            </a:prstTxWarp>
          </a:bodyPr>
          <a:lstStyle>
            <a:lvl1pPr algn="l" eaLnBrk="1" hangingPunct="1">
              <a:spcBef>
                <a:spcPct val="0"/>
              </a:spcBef>
              <a:defRPr sz="1200" b="0">
                <a:solidFill>
                  <a:schemeClr val="tx1"/>
                </a:solidFill>
              </a:defRPr>
            </a:lvl1pPr>
          </a:lstStyle>
          <a:p>
            <a:pPr>
              <a:defRPr/>
            </a:pPr>
            <a:endParaRPr lang="fr-FR" dirty="0"/>
          </a:p>
        </p:txBody>
      </p:sp>
      <p:sp>
        <p:nvSpPr>
          <p:cNvPr id="33795" name="Rectangle 3"/>
          <p:cNvSpPr>
            <a:spLocks noGrp="1" noChangeArrowheads="1"/>
          </p:cNvSpPr>
          <p:nvPr>
            <p:ph type="dt" idx="1"/>
          </p:nvPr>
        </p:nvSpPr>
        <p:spPr bwMode="auto">
          <a:xfrm>
            <a:off x="3979776" y="0"/>
            <a:ext cx="3044928" cy="465614"/>
          </a:xfrm>
          <a:prstGeom prst="rect">
            <a:avLst/>
          </a:prstGeom>
          <a:noFill/>
          <a:ln w="9525">
            <a:noFill/>
            <a:miter lim="800000"/>
            <a:headEnd/>
            <a:tailEnd/>
          </a:ln>
        </p:spPr>
        <p:txBody>
          <a:bodyPr vert="horz" wrap="square" lIns="90531" tIns="45266" rIns="90531" bIns="45266" numCol="1" anchor="t" anchorCtr="0" compatLnSpc="1">
            <a:prstTxWarp prst="textNoShape">
              <a:avLst/>
            </a:prstTxWarp>
          </a:bodyPr>
          <a:lstStyle>
            <a:lvl1pPr algn="r" eaLnBrk="1" hangingPunct="1">
              <a:spcBef>
                <a:spcPct val="0"/>
              </a:spcBef>
              <a:defRPr sz="1200" b="0">
                <a:solidFill>
                  <a:schemeClr val="tx1"/>
                </a:solidFill>
              </a:defRPr>
            </a:lvl1pPr>
          </a:lstStyle>
          <a:p>
            <a:pPr>
              <a:defRPr/>
            </a:pPr>
            <a:endParaRPr lang="fr-FR" dirty="0"/>
          </a:p>
        </p:txBody>
      </p:sp>
      <p:sp>
        <p:nvSpPr>
          <p:cNvPr id="28676" name="Rectangle 4"/>
          <p:cNvSpPr>
            <a:spLocks noGrp="1" noRot="1" noChangeAspect="1" noChangeArrowheads="1" noTextEdit="1"/>
          </p:cNvSpPr>
          <p:nvPr>
            <p:ph type="sldImg" idx="2"/>
          </p:nvPr>
        </p:nvSpPr>
        <p:spPr bwMode="auto">
          <a:xfrm>
            <a:off x="1184275" y="698500"/>
            <a:ext cx="4657725" cy="3492500"/>
          </a:xfrm>
          <a:prstGeom prst="rect">
            <a:avLst/>
          </a:prstGeom>
          <a:noFill/>
          <a:ln w="9525">
            <a:solidFill>
              <a:srgbClr val="000000"/>
            </a:solidFill>
            <a:miter lim="800000"/>
            <a:headEnd/>
            <a:tailEnd/>
          </a:ln>
        </p:spPr>
      </p:sp>
      <p:sp>
        <p:nvSpPr>
          <p:cNvPr id="33797" name="Rectangle 5"/>
          <p:cNvSpPr>
            <a:spLocks noGrp="1" noChangeArrowheads="1"/>
          </p:cNvSpPr>
          <p:nvPr>
            <p:ph type="body" sz="quarter" idx="3"/>
          </p:nvPr>
        </p:nvSpPr>
        <p:spPr bwMode="auto">
          <a:xfrm>
            <a:off x="702315" y="4423331"/>
            <a:ext cx="5621648" cy="4190524"/>
          </a:xfrm>
          <a:prstGeom prst="rect">
            <a:avLst/>
          </a:prstGeom>
          <a:noFill/>
          <a:ln w="9525">
            <a:noFill/>
            <a:miter lim="800000"/>
            <a:headEnd/>
            <a:tailEnd/>
          </a:ln>
        </p:spPr>
        <p:txBody>
          <a:bodyPr vert="horz" wrap="square" lIns="90531" tIns="45266" rIns="90531" bIns="45266"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3798" name="Rectangle 6"/>
          <p:cNvSpPr>
            <a:spLocks noGrp="1" noChangeArrowheads="1"/>
          </p:cNvSpPr>
          <p:nvPr>
            <p:ph type="ftr" sz="quarter" idx="4"/>
          </p:nvPr>
        </p:nvSpPr>
        <p:spPr bwMode="auto">
          <a:xfrm>
            <a:off x="1" y="8845089"/>
            <a:ext cx="3044928" cy="465614"/>
          </a:xfrm>
          <a:prstGeom prst="rect">
            <a:avLst/>
          </a:prstGeom>
          <a:noFill/>
          <a:ln w="9525">
            <a:noFill/>
            <a:miter lim="800000"/>
            <a:headEnd/>
            <a:tailEnd/>
          </a:ln>
        </p:spPr>
        <p:txBody>
          <a:bodyPr vert="horz" wrap="square" lIns="90531" tIns="45266" rIns="90531" bIns="45266" numCol="1" anchor="b" anchorCtr="0" compatLnSpc="1">
            <a:prstTxWarp prst="textNoShape">
              <a:avLst/>
            </a:prstTxWarp>
          </a:bodyPr>
          <a:lstStyle>
            <a:lvl1pPr algn="l" eaLnBrk="1" hangingPunct="1">
              <a:spcBef>
                <a:spcPct val="0"/>
              </a:spcBef>
              <a:defRPr sz="1200" b="0">
                <a:solidFill>
                  <a:schemeClr val="tx1"/>
                </a:solidFill>
              </a:defRPr>
            </a:lvl1pPr>
          </a:lstStyle>
          <a:p>
            <a:pPr>
              <a:defRPr/>
            </a:pPr>
            <a:endParaRPr lang="fr-FR" dirty="0"/>
          </a:p>
        </p:txBody>
      </p:sp>
      <p:sp>
        <p:nvSpPr>
          <p:cNvPr id="33799" name="Rectangle 7"/>
          <p:cNvSpPr>
            <a:spLocks noGrp="1" noChangeArrowheads="1"/>
          </p:cNvSpPr>
          <p:nvPr>
            <p:ph type="sldNum" sz="quarter" idx="5"/>
          </p:nvPr>
        </p:nvSpPr>
        <p:spPr bwMode="auto">
          <a:xfrm>
            <a:off x="3979776" y="8845089"/>
            <a:ext cx="3044928" cy="465614"/>
          </a:xfrm>
          <a:prstGeom prst="rect">
            <a:avLst/>
          </a:prstGeom>
          <a:noFill/>
          <a:ln w="9525">
            <a:noFill/>
            <a:miter lim="800000"/>
            <a:headEnd/>
            <a:tailEnd/>
          </a:ln>
        </p:spPr>
        <p:txBody>
          <a:bodyPr vert="horz" wrap="square" lIns="90531" tIns="45266" rIns="90531" bIns="45266" numCol="1" anchor="b" anchorCtr="0" compatLnSpc="1">
            <a:prstTxWarp prst="textNoShape">
              <a:avLst/>
            </a:prstTxWarp>
          </a:bodyPr>
          <a:lstStyle>
            <a:lvl1pPr algn="r" eaLnBrk="1" hangingPunct="1">
              <a:spcBef>
                <a:spcPct val="0"/>
              </a:spcBef>
              <a:defRPr sz="1200" b="0">
                <a:solidFill>
                  <a:schemeClr val="tx1"/>
                </a:solidFill>
              </a:defRPr>
            </a:lvl1pPr>
          </a:lstStyle>
          <a:p>
            <a:pPr>
              <a:defRPr/>
            </a:pPr>
            <a:fld id="{B0542E3F-39D0-4090-8471-8BF7B9EC9869}" type="slidenum">
              <a:rPr lang="en-US"/>
              <a:pPr>
                <a:defRPr/>
              </a:pPr>
              <a:t>‹Nº›</a:t>
            </a:fld>
            <a:endParaRPr lang="en-US" dirty="0"/>
          </a:p>
        </p:txBody>
      </p:sp>
    </p:spTree>
    <p:extLst>
      <p:ext uri="{BB962C8B-B14F-4D97-AF65-F5344CB8AC3E}">
        <p14:creationId xmlns:p14="http://schemas.microsoft.com/office/powerpoint/2010/main" val="273377912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Rot="1" noChangeAspect="1" noChangeArrowheads="1" noTextEdit="1"/>
          </p:cNvSpPr>
          <p:nvPr>
            <p:ph type="sldImg"/>
          </p:nvPr>
        </p:nvSpPr>
        <p:spPr>
          <a:ln/>
        </p:spPr>
      </p:sp>
      <p:sp>
        <p:nvSpPr>
          <p:cNvPr id="29699" name="Rectangle 3"/>
          <p:cNvSpPr>
            <a:spLocks noGrp="1" noChangeArrowheads="1"/>
          </p:cNvSpPr>
          <p:nvPr>
            <p:ph type="body" idx="1"/>
          </p:nvPr>
        </p:nvSpPr>
        <p:spPr>
          <a:xfrm>
            <a:off x="722740" y="4429622"/>
            <a:ext cx="5621648" cy="4190524"/>
          </a:xfrm>
          <a:noFill/>
          <a:ln/>
        </p:spPr>
        <p:txBody>
          <a:bodyPr/>
          <a:lstStyle/>
          <a:p>
            <a:pPr marL="226375" indent="-226375">
              <a:buFontTx/>
              <a:buChar char="•"/>
            </a:pPr>
            <a:endParaRPr lang="fr-FR"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p:spPr>
      </p:sp>
      <p:sp>
        <p:nvSpPr>
          <p:cNvPr id="49155" name="Notes Placeholder 2"/>
          <p:cNvSpPr>
            <a:spLocks noGrp="1"/>
          </p:cNvSpPr>
          <p:nvPr>
            <p:ph type="body" idx="1"/>
          </p:nvPr>
        </p:nvSpPr>
        <p:spPr bwMode="auto">
          <a:xfrm>
            <a:off x="615680" y="4453180"/>
            <a:ext cx="5347894" cy="4190003"/>
          </a:xfrm>
          <a:noFill/>
        </p:spPr>
        <p:txBody>
          <a:bodyPr wrap="square" numCol="1" anchor="t" anchorCtr="0" compatLnSpc="1">
            <a:prstTxWarp prst="textNoShape">
              <a:avLst/>
            </a:prstTxWarp>
          </a:bodyPr>
          <a:lstStyle/>
          <a:p>
            <a:pPr eaLnBrk="1" hangingPunct="1">
              <a:lnSpc>
                <a:spcPct val="80000"/>
              </a:lnSpc>
            </a:pPr>
            <a:endParaRPr lang="en-GB" sz="800" smtClean="0"/>
          </a:p>
          <a:p>
            <a:pPr algn="just">
              <a:lnSpc>
                <a:spcPct val="80000"/>
              </a:lnSpc>
              <a:buFontTx/>
              <a:buChar char="•"/>
            </a:pPr>
            <a:r>
              <a:rPr lang="en-US" sz="1000" smtClean="0"/>
              <a:t>Introducing performance information into budgeting and management processes, in theory, should be accompanied by a relaxation of input controls and giving agencies increased financial and/or managerial flexibility in the areas of spending and staffing.</a:t>
            </a:r>
          </a:p>
          <a:p>
            <a:pPr algn="just">
              <a:lnSpc>
                <a:spcPct val="80000"/>
              </a:lnSpc>
              <a:buFontTx/>
              <a:buChar char="•"/>
            </a:pPr>
            <a:r>
              <a:rPr lang="en-GB" altLang="zh-CN" sz="1000" smtClean="0"/>
              <a:t>Countries’ approach to this have varied greatly. More than other areas, this aspect of performance budgeting and management is strongly influenced by historical factors and a country’s </a:t>
            </a:r>
            <a:r>
              <a:rPr lang="en-US" altLang="zh-CN" sz="1000" smtClean="0"/>
              <a:t>existing budgeting and public management system.</a:t>
            </a:r>
          </a:p>
          <a:p>
            <a:pPr>
              <a:lnSpc>
                <a:spcPct val="80000"/>
              </a:lnSpc>
              <a:buFontTx/>
              <a:buChar char="•"/>
            </a:pPr>
            <a:r>
              <a:rPr lang="en-US" altLang="zh-CN" sz="1000" smtClean="0"/>
              <a:t>In the late 1980s and 1990s reforms gave ministries and agencies increased managerial flexibility in order to improve efficiency and performance and to hold them accountable for results. Extensive improvements were made in managerial flexibility.</a:t>
            </a:r>
            <a:r>
              <a:rPr lang="en-GB" altLang="zh-CN" sz="1000" smtClean="0"/>
              <a:t> Allowing agencies to carry over 5 % to the next year; to transfer appropriations for operations between budget lines. In addition agencies were given greater flexibility in personnel management. </a:t>
            </a:r>
          </a:p>
          <a:p>
            <a:pPr>
              <a:lnSpc>
                <a:spcPct val="80000"/>
              </a:lnSpc>
              <a:buFontTx/>
              <a:buChar char="•"/>
            </a:pPr>
            <a:r>
              <a:rPr lang="en-GB" altLang="zh-CN" sz="1000" smtClean="0"/>
              <a:t>However, the government-wide system of performance budgeting and management has developed slowly. </a:t>
            </a:r>
            <a:r>
              <a:rPr lang="en-US" altLang="zh-CN" sz="1000" smtClean="0"/>
              <a:t>Many ministries and agencies have made only limited progress in developing meaningful performance measures and using them in the budget process.. Norway struggles with problems of goal definition and developing good quality performance measures and data. </a:t>
            </a:r>
            <a:endParaRPr lang="en-US" altLang="zh-CN" sz="1000" b="1" smtClean="0"/>
          </a:p>
          <a:p>
            <a:pPr>
              <a:lnSpc>
                <a:spcPct val="80000"/>
              </a:lnSpc>
              <a:buFontTx/>
              <a:buChar char="•"/>
            </a:pPr>
            <a:r>
              <a:rPr lang="en-GB" altLang="zh-CN" sz="1000" smtClean="0"/>
              <a:t>UK, the institutional and public administration system is more centralised. The earlier rounds of the UK Public Services Agreements were a more centrally driven target setting exercises. One of the issues resulting from this approach was that those on the front line delivering the services lack ownership of the targets and goals and perceived them as a paper requirement imposed from above. </a:t>
            </a:r>
          </a:p>
          <a:p>
            <a:pPr>
              <a:lnSpc>
                <a:spcPct val="80000"/>
              </a:lnSpc>
              <a:buFontTx/>
              <a:buChar char="•"/>
            </a:pPr>
            <a:r>
              <a:rPr lang="en-GB" altLang="zh-CN" sz="1000" smtClean="0"/>
              <a:t>In 2007, learning from earlier experiences, the government reformed the Public Service Agreements framework and sought to move to a more decentralised system which concentrated on outcomes. This new framework seeks to embed genuine engagement of those delivering and using the service in design, delivery and governance across key public services. It also aims to reduced bureaucracy and unnecessary data burdens on those at the front line delivering services. In addition it </a:t>
            </a:r>
            <a:r>
              <a:rPr lang="en-US" altLang="zh-CN" sz="1000" smtClean="0"/>
              <a:t>recognizes that targets are not the only tools to improve performance. </a:t>
            </a:r>
            <a:endParaRPr lang="en-US" sz="1000" smtClean="0"/>
          </a:p>
        </p:txBody>
      </p:sp>
      <p:sp>
        <p:nvSpPr>
          <p:cNvPr id="491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1562906-CCA6-4375-AFDB-984AC28FE890}" type="slidenum">
              <a:rPr lang="en-US" smtClean="0"/>
              <a:pPr/>
              <a:t>15</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p:spPr>
      </p:sp>
      <p:sp>
        <p:nvSpPr>
          <p:cNvPr id="49155" name="Notes Placeholder 2"/>
          <p:cNvSpPr>
            <a:spLocks noGrp="1"/>
          </p:cNvSpPr>
          <p:nvPr>
            <p:ph type="body" idx="1"/>
          </p:nvPr>
        </p:nvSpPr>
        <p:spPr bwMode="auto">
          <a:xfrm>
            <a:off x="615680" y="4453180"/>
            <a:ext cx="5347894" cy="4190003"/>
          </a:xfrm>
          <a:noFill/>
        </p:spPr>
        <p:txBody>
          <a:bodyPr wrap="square" numCol="1" anchor="t" anchorCtr="0" compatLnSpc="1">
            <a:prstTxWarp prst="textNoShape">
              <a:avLst/>
            </a:prstTxWarp>
          </a:bodyPr>
          <a:lstStyle/>
          <a:p>
            <a:pPr eaLnBrk="1" hangingPunct="1">
              <a:lnSpc>
                <a:spcPct val="80000"/>
              </a:lnSpc>
            </a:pPr>
            <a:endParaRPr lang="en-GB" sz="800" smtClean="0"/>
          </a:p>
          <a:p>
            <a:pPr algn="just">
              <a:lnSpc>
                <a:spcPct val="80000"/>
              </a:lnSpc>
              <a:buFontTx/>
              <a:buChar char="•"/>
            </a:pPr>
            <a:r>
              <a:rPr lang="en-US" sz="1000" smtClean="0"/>
              <a:t>Introducing performance information into budgeting and management processes, in theory, should be accompanied by a relaxation of input controls and giving agencies increased financial and/or managerial flexibility in the areas of spending and staffing.</a:t>
            </a:r>
          </a:p>
          <a:p>
            <a:pPr algn="just">
              <a:lnSpc>
                <a:spcPct val="80000"/>
              </a:lnSpc>
              <a:buFontTx/>
              <a:buChar char="•"/>
            </a:pPr>
            <a:r>
              <a:rPr lang="en-GB" altLang="zh-CN" sz="1000" smtClean="0"/>
              <a:t>Countries’ approach to this have varied greatly. More than other areas, this aspect of performance budgeting and management is strongly influenced by historical factors and a country’s </a:t>
            </a:r>
            <a:r>
              <a:rPr lang="en-US" altLang="zh-CN" sz="1000" smtClean="0"/>
              <a:t>existing budgeting and public management system.</a:t>
            </a:r>
          </a:p>
          <a:p>
            <a:pPr>
              <a:lnSpc>
                <a:spcPct val="80000"/>
              </a:lnSpc>
              <a:buFontTx/>
              <a:buChar char="•"/>
            </a:pPr>
            <a:r>
              <a:rPr lang="en-US" altLang="zh-CN" sz="1000" smtClean="0"/>
              <a:t>In the late 1980s and 1990s reforms gave ministries and agencies increased managerial flexibility in order to improve efficiency and performance and to hold them accountable for results. Extensive improvements were made in managerial flexibility.</a:t>
            </a:r>
            <a:r>
              <a:rPr lang="en-GB" altLang="zh-CN" sz="1000" smtClean="0"/>
              <a:t> Allowing agencies to carry over 5 % to the next year; to transfer appropriations for operations between budget lines. In addition agencies were given greater flexibility in personnel management. </a:t>
            </a:r>
          </a:p>
          <a:p>
            <a:pPr>
              <a:lnSpc>
                <a:spcPct val="80000"/>
              </a:lnSpc>
              <a:buFontTx/>
              <a:buChar char="•"/>
            </a:pPr>
            <a:r>
              <a:rPr lang="en-GB" altLang="zh-CN" sz="1000" smtClean="0"/>
              <a:t>However, the government-wide system of performance budgeting and management has developed slowly. </a:t>
            </a:r>
            <a:r>
              <a:rPr lang="en-US" altLang="zh-CN" sz="1000" smtClean="0"/>
              <a:t>Many ministries and agencies have made only limited progress in developing meaningful performance measures and using them in the budget process.. Norway struggles with problems of goal definition and developing good quality performance measures and data. </a:t>
            </a:r>
            <a:endParaRPr lang="en-US" altLang="zh-CN" sz="1000" b="1" smtClean="0"/>
          </a:p>
          <a:p>
            <a:pPr>
              <a:lnSpc>
                <a:spcPct val="80000"/>
              </a:lnSpc>
              <a:buFontTx/>
              <a:buChar char="•"/>
            </a:pPr>
            <a:r>
              <a:rPr lang="en-GB" altLang="zh-CN" sz="1000" smtClean="0"/>
              <a:t>UK, the institutional and public administration system is more centralised. The earlier rounds of the UK Public Services Agreements were a more centrally driven target setting exercises. One of the issues resulting from this approach was that those on the front line delivering the services lack ownership of the targets and goals and perceived them as a paper requirement imposed from above. </a:t>
            </a:r>
          </a:p>
          <a:p>
            <a:pPr>
              <a:lnSpc>
                <a:spcPct val="80000"/>
              </a:lnSpc>
              <a:buFontTx/>
              <a:buChar char="•"/>
            </a:pPr>
            <a:r>
              <a:rPr lang="en-GB" altLang="zh-CN" sz="1000" smtClean="0"/>
              <a:t>In 2007, learning from earlier experiences, the government reformed the Public Service Agreements framework and sought to move to a more decentralised system which concentrated on outcomes. This new framework seeks to embed genuine engagement of those delivering and using the service in design, delivery and governance across key public services. It also aims to reduced bureaucracy and unnecessary data burdens on those at the front line delivering services. In addition it </a:t>
            </a:r>
            <a:r>
              <a:rPr lang="en-US" altLang="zh-CN" sz="1000" smtClean="0"/>
              <a:t>recognizes that targets are not the only tools to improve performance. </a:t>
            </a:r>
            <a:endParaRPr lang="en-US" sz="1000" smtClean="0"/>
          </a:p>
        </p:txBody>
      </p:sp>
      <p:sp>
        <p:nvSpPr>
          <p:cNvPr id="491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1562906-CCA6-4375-AFDB-984AC28FE890}" type="slidenum">
              <a:rPr lang="en-US" smtClean="0"/>
              <a:pPr/>
              <a:t>16</a:t>
            </a:fld>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p:spPr>
      </p:sp>
      <p:sp>
        <p:nvSpPr>
          <p:cNvPr id="49155" name="Notes Placeholder 2"/>
          <p:cNvSpPr>
            <a:spLocks noGrp="1"/>
          </p:cNvSpPr>
          <p:nvPr>
            <p:ph type="body" idx="1"/>
          </p:nvPr>
        </p:nvSpPr>
        <p:spPr bwMode="auto">
          <a:xfrm>
            <a:off x="615680" y="4453180"/>
            <a:ext cx="5347894" cy="4190003"/>
          </a:xfrm>
          <a:noFill/>
        </p:spPr>
        <p:txBody>
          <a:bodyPr wrap="square" numCol="1" anchor="t" anchorCtr="0" compatLnSpc="1">
            <a:prstTxWarp prst="textNoShape">
              <a:avLst/>
            </a:prstTxWarp>
          </a:bodyPr>
          <a:lstStyle/>
          <a:p>
            <a:pPr eaLnBrk="1" hangingPunct="1">
              <a:lnSpc>
                <a:spcPct val="80000"/>
              </a:lnSpc>
            </a:pPr>
            <a:endParaRPr lang="en-GB" sz="800" dirty="0" smtClean="0"/>
          </a:p>
          <a:p>
            <a:pPr algn="just">
              <a:lnSpc>
                <a:spcPct val="80000"/>
              </a:lnSpc>
              <a:buFontTx/>
              <a:buChar char="•"/>
            </a:pPr>
            <a:r>
              <a:rPr lang="en-US" sz="1000" dirty="0" smtClean="0"/>
              <a:t>Introducing performance information into budgeting and management processes, in theory, should be accompanied by a relaxation of input controls and giving agencies increased financial and/or managerial flexibility in the areas of spending and staffing.</a:t>
            </a:r>
          </a:p>
          <a:p>
            <a:pPr algn="just">
              <a:lnSpc>
                <a:spcPct val="80000"/>
              </a:lnSpc>
              <a:buFontTx/>
              <a:buChar char="•"/>
            </a:pPr>
            <a:r>
              <a:rPr lang="en-GB" altLang="zh-CN" sz="1000" dirty="0" smtClean="0"/>
              <a:t>Countries’ approach to this have varied greatly. More than other areas, this aspect of performance budgeting and management is strongly influenced by historical factors and a country’s </a:t>
            </a:r>
            <a:r>
              <a:rPr lang="en-US" altLang="zh-CN" sz="1000" dirty="0" smtClean="0"/>
              <a:t>existing budgeting and public management system.</a:t>
            </a:r>
          </a:p>
          <a:p>
            <a:pPr>
              <a:lnSpc>
                <a:spcPct val="80000"/>
              </a:lnSpc>
              <a:buFontTx/>
              <a:buChar char="•"/>
            </a:pPr>
            <a:r>
              <a:rPr lang="en-US" altLang="zh-CN" sz="1000" dirty="0" smtClean="0"/>
              <a:t>In the late 1980s and 1990s reforms gave ministries and agencies increased managerial flexibility in order to improve efficiency and performance and to hold them accountable for results. Extensive improvements were made in managerial flexibility.</a:t>
            </a:r>
            <a:r>
              <a:rPr lang="en-GB" altLang="zh-CN" sz="1000" dirty="0" smtClean="0"/>
              <a:t> Allowing agencies to carry over 5 % to the next year; to transfer appropriations for operations between budget lines. In addition agencies were given greater flexibility in personnel management. </a:t>
            </a:r>
          </a:p>
          <a:p>
            <a:pPr>
              <a:lnSpc>
                <a:spcPct val="80000"/>
              </a:lnSpc>
              <a:buFontTx/>
              <a:buChar char="•"/>
            </a:pPr>
            <a:r>
              <a:rPr lang="en-GB" altLang="zh-CN" sz="1000" dirty="0" smtClean="0"/>
              <a:t>However, the government-wide system of performance budgeting and management has developed slowly. </a:t>
            </a:r>
            <a:r>
              <a:rPr lang="en-US" altLang="zh-CN" sz="1000" dirty="0" smtClean="0"/>
              <a:t>Many ministries and agencies have made only limited progress in developing meaningful performance measures and using them in the budget process.. Norway struggles with problems of goal definition and developing good quality performance measures and data. </a:t>
            </a:r>
            <a:endParaRPr lang="en-US" altLang="zh-CN" sz="1000" b="1" dirty="0" smtClean="0"/>
          </a:p>
          <a:p>
            <a:pPr>
              <a:lnSpc>
                <a:spcPct val="80000"/>
              </a:lnSpc>
              <a:buFontTx/>
              <a:buChar char="•"/>
            </a:pPr>
            <a:r>
              <a:rPr lang="en-GB" altLang="zh-CN" sz="1000" dirty="0" smtClean="0"/>
              <a:t>UK, the institutional and public administration system is more centralised. The earlier rounds of the UK Public Services Agreements were a more centrally driven target setting exercises. One of the issues resulting from this approach was that those on the front line delivering the services lack ownership of the targets and goals and perceived them as a paper requirement imposed from above. </a:t>
            </a:r>
          </a:p>
          <a:p>
            <a:pPr>
              <a:lnSpc>
                <a:spcPct val="80000"/>
              </a:lnSpc>
              <a:buFontTx/>
              <a:buChar char="•"/>
            </a:pPr>
            <a:r>
              <a:rPr lang="en-GB" altLang="zh-CN" sz="1000" dirty="0" smtClean="0"/>
              <a:t>In 2007, learning from earlier experiences, the government reformed the Public Service Agreements framework and sought to move to a more decentralised system which concentrated on outcomes. This new framework seeks to embed genuine engagement of those delivering and using the service in design, delivery and governance across key public services. It also aims to reduced bureaucracy and unnecessary data burdens on those at the front line delivering services. In addition it </a:t>
            </a:r>
            <a:r>
              <a:rPr lang="en-US" altLang="zh-CN" sz="1000" dirty="0" smtClean="0"/>
              <a:t>recognizes that targets are not the only tools to improve performance. </a:t>
            </a:r>
            <a:endParaRPr lang="en-US" sz="1000" dirty="0" smtClean="0"/>
          </a:p>
        </p:txBody>
      </p:sp>
      <p:sp>
        <p:nvSpPr>
          <p:cNvPr id="491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1562906-CCA6-4375-AFDB-984AC28FE890}" type="slidenum">
              <a:rPr lang="en-US" smtClean="0"/>
              <a:pPr/>
              <a:t>17</a:t>
            </a:fld>
            <a:endParaRPr lang="en-US"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B0542E3F-39D0-4090-8471-8BF7B9EC9869}" type="slidenum">
              <a:rPr lang="en-US" smtClean="0"/>
              <a:pPr>
                <a:defRPr/>
              </a:pPr>
              <a:t>20</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p:spPr>
      </p:sp>
      <p:sp>
        <p:nvSpPr>
          <p:cNvPr id="6758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6758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11E05F8-1532-402D-BA7A-26E65C6E0A35}" type="slidenum">
              <a:rPr lang="en-US" smtClean="0"/>
              <a:pPr fontAlgn="base">
                <a:spcBef>
                  <a:spcPct val="0"/>
                </a:spcBef>
                <a:spcAft>
                  <a:spcPct val="0"/>
                </a:spcAft>
                <a:defRPr/>
              </a:pPr>
              <a:t>26</a:t>
            </a:fld>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B0542E3F-39D0-4090-8471-8BF7B9EC9869}" type="slidenum">
              <a:rPr lang="en-US" smtClean="0"/>
              <a:pPr>
                <a:defRPr/>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55674BC7-287B-48D9-B4BA-11129859E8A4}" type="slidenum">
              <a:rPr lang="en-US" smtClean="0"/>
              <a:pPr>
                <a:defRPr/>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xfrm>
            <a:off x="1520825" y="879475"/>
            <a:ext cx="4657725" cy="3492500"/>
          </a:xfrm>
          <a:noFill/>
          <a:ln>
            <a:solidFill>
              <a:srgbClr val="000000"/>
            </a:solidFill>
            <a:miter lim="800000"/>
            <a:headEnd/>
            <a:tailEnd/>
          </a:ln>
        </p:spPr>
      </p:sp>
      <p:sp>
        <p:nvSpPr>
          <p:cNvPr id="31747"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400" dirty="0" smtClean="0"/>
              <a:t>In general when designing performance initiatives to be effective at the start or up front countries need to consider doing the following</a:t>
            </a:r>
          </a:p>
          <a:p>
            <a:r>
              <a:rPr lang="en-US" sz="1400" dirty="0" smtClean="0"/>
              <a:t>require well-defined key  reform objectives.</a:t>
            </a:r>
          </a:p>
          <a:p>
            <a:r>
              <a:rPr lang="en-US" sz="1400" dirty="0" smtClean="0"/>
              <a:t>Developing implementation strategies. </a:t>
            </a:r>
          </a:p>
          <a:p>
            <a:r>
              <a:rPr lang="en-US" sz="1400" dirty="0" smtClean="0"/>
              <a:t>These strategies should include the overall approach (top-down, bottom–up or some combination of both); </a:t>
            </a:r>
          </a:p>
          <a:p>
            <a:r>
              <a:rPr lang="en-US" sz="1400" dirty="0" smtClean="0"/>
              <a:t>Developing a process for introducing and managing reforms;  </a:t>
            </a:r>
          </a:p>
          <a:p>
            <a:r>
              <a:rPr lang="en-US" sz="1400" dirty="0" smtClean="0"/>
              <a:t>establishing what it any are the necessary legal frameworks</a:t>
            </a:r>
          </a:p>
          <a:p>
            <a:r>
              <a:rPr lang="en-US" sz="1400" dirty="0" smtClean="0"/>
              <a:t>What the institutional and human capacities needed to drive and support the reforms</a:t>
            </a:r>
          </a:p>
          <a:p>
            <a:r>
              <a:rPr lang="en-US" sz="1400" dirty="0" smtClean="0"/>
              <a:t>Strategies for engaging stakeholders</a:t>
            </a:r>
          </a:p>
          <a:p>
            <a:r>
              <a:rPr lang="en-US" sz="1400" dirty="0" smtClean="0"/>
              <a:t>Appropriate sequencing and a realistic timetable are crucial for successful implementation of performance budgeting. </a:t>
            </a:r>
          </a:p>
          <a:p>
            <a:r>
              <a:rPr lang="en-US" sz="1400" dirty="0" smtClean="0"/>
              <a:t>It is this later point I will expand on in the next few slides.</a:t>
            </a:r>
          </a:p>
        </p:txBody>
      </p:sp>
      <p:sp>
        <p:nvSpPr>
          <p:cNvPr id="317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185639E-A2F6-45A4-A742-9975D93B02C6}" type="slidenum">
              <a:rPr lang="en-US" smtClean="0"/>
              <a:pPr/>
              <a:t>5</a:t>
            </a:fld>
            <a:endParaRPr lang="en-US"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B0542E3F-39D0-4090-8471-8BF7B9EC9869}" type="slidenum">
              <a:rPr lang="en-US" smtClean="0"/>
              <a:pPr>
                <a:defRPr/>
              </a:pPr>
              <a:t>8</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9F89BD88-631C-4C6E-B376-AB12080A17EF}" type="slidenum">
              <a:rPr lang="en-US" smtClean="0"/>
              <a:pPr>
                <a:defRPr/>
              </a:pPr>
              <a:t>10</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Use in both</a:t>
            </a:r>
            <a:r>
              <a:rPr lang="en-US" baseline="0" dirty="0" smtClean="0"/>
              <a:t> </a:t>
            </a:r>
            <a:r>
              <a:rPr lang="en-US" baseline="0" dirty="0" err="1" smtClean="0"/>
              <a:t>allocative</a:t>
            </a:r>
            <a:r>
              <a:rPr lang="en-US" baseline="0" dirty="0" smtClean="0"/>
              <a:t> decisions and </a:t>
            </a:r>
            <a:r>
              <a:rPr lang="en-US" baseline="0" dirty="0" err="1" smtClean="0"/>
              <a:t>peformance</a:t>
            </a:r>
            <a:r>
              <a:rPr lang="en-US" baseline="0" dirty="0" smtClean="0"/>
              <a:t> inquires</a:t>
            </a:r>
            <a:endParaRPr lang="en-US" dirty="0"/>
          </a:p>
        </p:txBody>
      </p:sp>
      <p:sp>
        <p:nvSpPr>
          <p:cNvPr id="4" name="Slide Number Placeholder 3"/>
          <p:cNvSpPr>
            <a:spLocks noGrp="1"/>
          </p:cNvSpPr>
          <p:nvPr>
            <p:ph type="sldNum" sz="quarter" idx="10"/>
          </p:nvPr>
        </p:nvSpPr>
        <p:spPr/>
        <p:txBody>
          <a:bodyPr/>
          <a:lstStyle/>
          <a:p>
            <a:pPr>
              <a:defRPr/>
            </a:pPr>
            <a:fld id="{B0542E3F-39D0-4090-8471-8BF7B9EC9869}" type="slidenum">
              <a:rPr lang="en-US" smtClean="0"/>
              <a:pPr>
                <a:defRPr/>
              </a:pPr>
              <a:t>11</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30FBC92-EBCB-4E73-B70E-C37EE179CE06}" type="slidenum">
              <a:rPr lang="en-US" smtClean="0"/>
              <a:pPr/>
              <a:t>12</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30FBC92-EBCB-4E73-B70E-C37EE179CE06}" type="slidenum">
              <a:rPr lang="en-US" smtClean="0"/>
              <a:pPr/>
              <a:t>13</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10"/>
          <p:cNvSpPr>
            <a:spLocks noChangeShapeType="1"/>
          </p:cNvSpPr>
          <p:nvPr userDrawn="1"/>
        </p:nvSpPr>
        <p:spPr bwMode="auto">
          <a:xfrm>
            <a:off x="0" y="1612900"/>
            <a:ext cx="9144000" cy="0"/>
          </a:xfrm>
          <a:prstGeom prst="line">
            <a:avLst/>
          </a:prstGeom>
          <a:noFill/>
          <a:ln w="28575">
            <a:solidFill>
              <a:srgbClr val="990000"/>
            </a:solidFill>
            <a:round/>
            <a:headEnd/>
            <a:tailEnd/>
          </a:ln>
          <a:effectLst/>
        </p:spPr>
        <p:txBody>
          <a:bodyPr/>
          <a:lstStyle/>
          <a:p>
            <a:pPr algn="r" eaLnBrk="1" hangingPunct="1">
              <a:spcBef>
                <a:spcPct val="0"/>
              </a:spcBef>
              <a:defRPr/>
            </a:pPr>
            <a:endParaRPr lang="en-US" b="0" dirty="0">
              <a:solidFill>
                <a:srgbClr val="0000FF"/>
              </a:solidFill>
            </a:endParaRPr>
          </a:p>
        </p:txBody>
      </p:sp>
      <p:pic>
        <p:nvPicPr>
          <p:cNvPr id="5" name="Picture 9" descr="webpic"/>
          <p:cNvPicPr>
            <a:picLocks noChangeAspect="1" noChangeArrowheads="1"/>
          </p:cNvPicPr>
          <p:nvPr userDrawn="1"/>
        </p:nvPicPr>
        <p:blipFill>
          <a:blip r:embed="rId2" cstate="print"/>
          <a:srcRect/>
          <a:stretch>
            <a:fillRect/>
          </a:stretch>
        </p:blipFill>
        <p:spPr bwMode="auto">
          <a:xfrm>
            <a:off x="0" y="0"/>
            <a:ext cx="9144000" cy="1600200"/>
          </a:xfrm>
          <a:prstGeom prst="rect">
            <a:avLst/>
          </a:prstGeom>
          <a:noFill/>
          <a:ln w="9525">
            <a:noFill/>
            <a:miter lim="800000"/>
            <a:headEnd/>
            <a:tailEnd/>
          </a:ln>
        </p:spPr>
      </p:pic>
      <p:pic>
        <p:nvPicPr>
          <p:cNvPr id="6" name="Picture 11"/>
          <p:cNvPicPr>
            <a:picLocks noChangeAspect="1" noChangeArrowheads="1"/>
          </p:cNvPicPr>
          <p:nvPr userDrawn="1"/>
        </p:nvPicPr>
        <p:blipFill>
          <a:blip r:embed="rId3" cstate="print"/>
          <a:srcRect/>
          <a:stretch>
            <a:fillRect/>
          </a:stretch>
        </p:blipFill>
        <p:spPr bwMode="auto">
          <a:xfrm>
            <a:off x="3686175" y="5561013"/>
            <a:ext cx="1752600" cy="1176337"/>
          </a:xfrm>
          <a:prstGeom prst="rect">
            <a:avLst/>
          </a:prstGeom>
          <a:noFill/>
          <a:ln w="9525">
            <a:noFill/>
            <a:miter lim="800000"/>
            <a:headEnd/>
            <a:tailEnd/>
          </a:ln>
        </p:spPr>
      </p:pic>
      <p:sp>
        <p:nvSpPr>
          <p:cNvPr id="138242" name="Rectangle 2"/>
          <p:cNvSpPr>
            <a:spLocks noGrp="1" noChangeArrowheads="1"/>
          </p:cNvSpPr>
          <p:nvPr>
            <p:ph type="ctrTitle"/>
          </p:nvPr>
        </p:nvSpPr>
        <p:spPr>
          <a:xfrm>
            <a:off x="685800" y="1600200"/>
            <a:ext cx="7772400" cy="1470025"/>
          </a:xfrm>
        </p:spPr>
        <p:txBody>
          <a:bodyPr/>
          <a:lstStyle>
            <a:lvl1pPr>
              <a:defRPr>
                <a:solidFill>
                  <a:schemeClr val="accent2"/>
                </a:solidFill>
              </a:defRPr>
            </a:lvl1pPr>
          </a:lstStyle>
          <a:p>
            <a:r>
              <a:rPr lang="en-US"/>
              <a:t>Click to edit Master title style</a:t>
            </a:r>
          </a:p>
        </p:txBody>
      </p:sp>
      <p:sp>
        <p:nvSpPr>
          <p:cNvPr id="138243" name="Rectangle 3"/>
          <p:cNvSpPr>
            <a:spLocks noGrp="1" noChangeArrowheads="1"/>
          </p:cNvSpPr>
          <p:nvPr>
            <p:ph type="subTitle" idx="1"/>
          </p:nvPr>
        </p:nvSpPr>
        <p:spPr>
          <a:xfrm>
            <a:off x="1371600" y="3505200"/>
            <a:ext cx="6400800" cy="1752600"/>
          </a:xfrm>
        </p:spPr>
        <p:txBody>
          <a:bodyPr/>
          <a:lstStyle>
            <a:lvl1pPr marL="0" indent="0" algn="ctr">
              <a:buFontTx/>
              <a:buNone/>
              <a:defRPr>
                <a:solidFill>
                  <a:srgbClr val="CC6600"/>
                </a:solidFill>
              </a:defRPr>
            </a:lvl1pPr>
          </a:lstStyle>
          <a:p>
            <a:r>
              <a:rPr lang="en-US"/>
              <a:t>Click to edit Master subtitle style</a:t>
            </a:r>
          </a:p>
        </p:txBody>
      </p:sp>
      <p:sp>
        <p:nvSpPr>
          <p:cNvPr id="7" name="Rectangle 4"/>
          <p:cNvSpPr>
            <a:spLocks noGrp="1" noChangeArrowheads="1"/>
          </p:cNvSpPr>
          <p:nvPr>
            <p:ph type="dt" sz="half" idx="10"/>
          </p:nvPr>
        </p:nvSpPr>
        <p:spPr/>
        <p:txBody>
          <a:bodyPr/>
          <a:lstStyle>
            <a:lvl1pPr>
              <a:defRPr/>
            </a:lvl1pPr>
          </a:lstStyle>
          <a:p>
            <a:pPr>
              <a:defRPr/>
            </a:pPr>
            <a:fld id="{78A9BADC-9C87-4035-8923-4E93F8BCDDBD}" type="datetime1">
              <a:rPr lang="en-US"/>
              <a:pPr>
                <a:defRPr/>
              </a:pPr>
              <a:t>12/12/2014</a:t>
            </a:fld>
            <a:endParaRPr lang="en-US" dirty="0"/>
          </a:p>
        </p:txBody>
      </p:sp>
      <p:sp>
        <p:nvSpPr>
          <p:cNvPr id="8" name="Rectangle 6"/>
          <p:cNvSpPr>
            <a:spLocks noGrp="1" noChangeArrowheads="1"/>
          </p:cNvSpPr>
          <p:nvPr>
            <p:ph type="sldNum" sz="quarter" idx="11"/>
          </p:nvPr>
        </p:nvSpPr>
        <p:spPr>
          <a:xfrm>
            <a:off x="6553200" y="6245225"/>
            <a:ext cx="2133600" cy="476250"/>
          </a:xfrm>
        </p:spPr>
        <p:txBody>
          <a:bodyPr/>
          <a:lstStyle>
            <a:lvl1pPr>
              <a:defRPr sz="1400" b="0">
                <a:solidFill>
                  <a:schemeClr val="tx1"/>
                </a:solidFill>
              </a:defRPr>
            </a:lvl1pPr>
          </a:lstStyle>
          <a:p>
            <a:pPr>
              <a:defRPr/>
            </a:pPr>
            <a:endParaRPr lang="fr-F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37DF749-3FC4-4614-A1B8-2C877A88BBA5}" type="datetime1">
              <a:rPr lang="en-US"/>
              <a:pPr>
                <a:defRPr/>
              </a:pPr>
              <a:t>12/12/2014</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fld id="{A6D668B9-AA48-4510-AC18-5143FAACF20E}" type="slidenum">
              <a:rPr lang="en-US"/>
              <a:pPr/>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76200"/>
            <a:ext cx="2057400" cy="60499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76200"/>
            <a:ext cx="6019800" cy="60499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CA049E95-11F9-4468-A1CC-F4C2542958BC}" type="datetime1">
              <a:rPr lang="en-US"/>
              <a:pPr>
                <a:defRPr/>
              </a:pPr>
              <a:t>12/12/2014</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fld id="{4549A55D-39AD-44EC-B76F-35925A9CE921}" type="slidenum">
              <a:rPr lang="en-US"/>
              <a:pPr/>
              <a:t>‹Nº›</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7467600" cy="10668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371600"/>
            <a:ext cx="8229600" cy="4754563"/>
          </a:xfrm>
        </p:spPr>
        <p:txBody>
          <a:bodyPr/>
          <a:lstStyle/>
          <a:p>
            <a:pPr lvl="0"/>
            <a:endParaRPr lang="en-US" noProof="0" dirty="0"/>
          </a:p>
        </p:txBody>
      </p:sp>
      <p:sp>
        <p:nvSpPr>
          <p:cNvPr id="4" name="Rectangle 4"/>
          <p:cNvSpPr>
            <a:spLocks noGrp="1" noChangeArrowheads="1"/>
          </p:cNvSpPr>
          <p:nvPr>
            <p:ph type="dt" sz="half" idx="10"/>
          </p:nvPr>
        </p:nvSpPr>
        <p:spPr>
          <a:ln/>
        </p:spPr>
        <p:txBody>
          <a:bodyPr/>
          <a:lstStyle>
            <a:lvl1pPr>
              <a:defRPr/>
            </a:lvl1pPr>
          </a:lstStyle>
          <a:p>
            <a:pPr>
              <a:defRPr/>
            </a:pPr>
            <a:fld id="{5A40EEC2-D9DF-4C82-AA4D-7828DA95A78A}" type="datetime1">
              <a:rPr lang="en-US"/>
              <a:pPr>
                <a:defRPr/>
              </a:pPr>
              <a:t>12/12/2014</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fld id="{174A3196-A63D-4D8D-9344-E9B7604C8F90}" type="slidenum">
              <a:rPr lang="en-US"/>
              <a:pPr/>
              <a:t>‹Nº›</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76200"/>
            <a:ext cx="7467600" cy="10668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371600"/>
            <a:ext cx="4038600" cy="2300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371600"/>
            <a:ext cx="4038600" cy="2300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824288"/>
            <a:ext cx="4038600" cy="23018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824288"/>
            <a:ext cx="4038600" cy="23018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9ED1F14B-554E-4381-A450-29BC02FF9A12}" type="datetime1">
              <a:rPr lang="en-US"/>
              <a:pPr>
                <a:defRPr/>
              </a:pPr>
              <a:t>12/12/2014</a:t>
            </a:fld>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9" name="Rectangle 6"/>
          <p:cNvSpPr>
            <a:spLocks noGrp="1" noChangeArrowheads="1"/>
          </p:cNvSpPr>
          <p:nvPr>
            <p:ph type="sldNum" sz="quarter" idx="12"/>
          </p:nvPr>
        </p:nvSpPr>
        <p:spPr>
          <a:ln/>
        </p:spPr>
        <p:txBody>
          <a:bodyPr/>
          <a:lstStyle>
            <a:lvl1pPr>
              <a:defRPr/>
            </a:lvl1pPr>
          </a:lstStyle>
          <a:p>
            <a:fld id="{347AFAA0-32C5-4B7A-BF32-919583B3F9FF}" type="slidenum">
              <a:rPr lang="en-US"/>
              <a:pPr/>
              <a:t>‹Nº›</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76200"/>
            <a:ext cx="8229600" cy="6049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F38F3164-3D9A-43BC-A48C-BA4826900606}" type="datetime1">
              <a:rPr lang="en-US"/>
              <a:pPr>
                <a:defRPr/>
              </a:pPr>
              <a:t>12/12/2014</a:t>
            </a:fld>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5" name="Rectangle 6"/>
          <p:cNvSpPr>
            <a:spLocks noGrp="1" noChangeArrowheads="1"/>
          </p:cNvSpPr>
          <p:nvPr>
            <p:ph type="sldNum" sz="quarter" idx="12"/>
          </p:nvPr>
        </p:nvSpPr>
        <p:spPr>
          <a:ln/>
        </p:spPr>
        <p:txBody>
          <a:bodyPr/>
          <a:lstStyle>
            <a:lvl1pPr>
              <a:defRPr/>
            </a:lvl1pPr>
          </a:lstStyle>
          <a:p>
            <a:fld id="{45B96F28-CE5D-4EBC-BDC9-E2596B21E40D}" type="slidenum">
              <a:rPr lang="en-US"/>
              <a:pPr/>
              <a:t>‹Nº›</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7467600" cy="10668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371600"/>
            <a:ext cx="4038600" cy="47545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371600"/>
            <a:ext cx="4038600" cy="47545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5225"/>
            <a:ext cx="2133600" cy="476250"/>
          </a:xfrm>
        </p:spPr>
        <p:txBody>
          <a:bodyPr/>
          <a:lstStyle>
            <a:lvl1pPr>
              <a:defRPr smtClean="0"/>
            </a:lvl1pPr>
          </a:lstStyle>
          <a:p>
            <a:pPr>
              <a:defRPr/>
            </a:pPr>
            <a:fld id="{0452DD33-DA55-4ACD-983D-33132D28D745}" type="datetime1">
              <a:rPr lang="en-US"/>
              <a:pPr>
                <a:defRPr/>
              </a:pPr>
              <a:t>12/12/2014</a:t>
            </a:fld>
            <a:endParaRPr lang="en-US" dirty="0"/>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pPr>
              <a:defRPr/>
            </a:pPr>
            <a:endParaRPr lang="en-US" dirty="0"/>
          </a:p>
        </p:txBody>
      </p:sp>
      <p:sp>
        <p:nvSpPr>
          <p:cNvPr id="7" name="Slide Number Placeholder 6"/>
          <p:cNvSpPr>
            <a:spLocks noGrp="1"/>
          </p:cNvSpPr>
          <p:nvPr>
            <p:ph type="sldNum" sz="quarter" idx="12"/>
          </p:nvPr>
        </p:nvSpPr>
        <p:spPr>
          <a:xfrm>
            <a:off x="6705600" y="6381750"/>
            <a:ext cx="2133600" cy="476250"/>
          </a:xfrm>
        </p:spPr>
        <p:txBody>
          <a:bodyPr/>
          <a:lstStyle>
            <a:lvl1pPr>
              <a:defRPr/>
            </a:lvl1pPr>
          </a:lstStyle>
          <a:p>
            <a:fld id="{0EB78767-6814-46E5-A4CF-BF931ADCD36A}" type="slidenum">
              <a:rPr lang="en-US"/>
              <a:pPr/>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76200"/>
            <a:ext cx="7924800" cy="1066800"/>
          </a:xfrm>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solidFill>
                  <a:srgbClr val="000066"/>
                </a:solidFill>
              </a:defRPr>
            </a:lvl1pPr>
            <a:lvl2pPr>
              <a:defRPr>
                <a:solidFill>
                  <a:srgbClr val="800000"/>
                </a:solidFill>
              </a:defRPr>
            </a:lvl2pPr>
            <a:lvl3pPr>
              <a:defRPr>
                <a:solidFill>
                  <a:srgbClr val="996600"/>
                </a:solidFill>
              </a:defRPr>
            </a:lvl3pPr>
            <a:lvl4pPr>
              <a:defRPr>
                <a:solidFill>
                  <a:srgbClr val="000066"/>
                </a:solidFill>
              </a:defRPr>
            </a:lvl4pPr>
            <a:lvl5pPr>
              <a:defRPr>
                <a:solidFill>
                  <a:srgbClr val="800000"/>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fld id="{BE563D29-FBE9-4692-937D-8A4A1100BF49}" type="datetime1">
              <a:rPr lang="en-US"/>
              <a:pPr>
                <a:defRPr/>
              </a:pPr>
              <a:t>12/12/2014</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fld id="{58B8642A-301B-44FA-9308-461E9F2B4B2C}" type="slidenum">
              <a:rPr lang="en-US"/>
              <a:pPr/>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7007D19A-F1B9-408B-8423-F89F643DA8BA}" type="datetime1">
              <a:rPr lang="en-US"/>
              <a:pPr>
                <a:defRPr/>
              </a:pPr>
              <a:t>12/12/2014</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fld id="{C755A1C1-5668-4A94-9AB0-AFA0D14FAB1D}" type="slidenum">
              <a:rPr lang="en-US"/>
              <a:pPr/>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371600"/>
            <a:ext cx="4038600" cy="4754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371600"/>
            <a:ext cx="4038600" cy="4754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068D2F7B-88AB-4B27-A28B-1EC3B22BB6FF}" type="datetime1">
              <a:rPr lang="en-US"/>
              <a:pPr>
                <a:defRPr/>
              </a:pPr>
              <a:t>12/12/2014</a:t>
            </a:fld>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fld id="{869E8F66-D4C8-4B03-9A2B-2B6D227B188D}" type="slidenum">
              <a:rPr lang="en-US"/>
              <a:pPr/>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8DE411C6-44FA-4B18-AA9A-92926CB5FFFA}" type="datetime1">
              <a:rPr lang="en-US"/>
              <a:pPr>
                <a:defRPr/>
              </a:pPr>
              <a:t>12/12/2014</a:t>
            </a:fld>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9" name="Rectangle 6"/>
          <p:cNvSpPr>
            <a:spLocks noGrp="1" noChangeArrowheads="1"/>
          </p:cNvSpPr>
          <p:nvPr>
            <p:ph type="sldNum" sz="quarter" idx="12"/>
          </p:nvPr>
        </p:nvSpPr>
        <p:spPr>
          <a:ln/>
        </p:spPr>
        <p:txBody>
          <a:bodyPr/>
          <a:lstStyle>
            <a:lvl1pPr>
              <a:defRPr/>
            </a:lvl1pPr>
          </a:lstStyle>
          <a:p>
            <a:fld id="{CC1DF8E9-03EA-465F-86F9-F5D2A51645BD}" type="slidenum">
              <a:rPr lang="en-US"/>
              <a:pPr/>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24974E4B-F4AA-4819-B075-49EB483C8CEE}" type="datetime1">
              <a:rPr lang="en-US"/>
              <a:pPr>
                <a:defRPr/>
              </a:pPr>
              <a:t>12/12/2014</a:t>
            </a:fld>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5" name="Rectangle 6"/>
          <p:cNvSpPr>
            <a:spLocks noGrp="1" noChangeArrowheads="1"/>
          </p:cNvSpPr>
          <p:nvPr>
            <p:ph type="sldNum" sz="quarter" idx="12"/>
          </p:nvPr>
        </p:nvSpPr>
        <p:spPr>
          <a:ln/>
        </p:spPr>
        <p:txBody>
          <a:bodyPr/>
          <a:lstStyle>
            <a:lvl1pPr>
              <a:defRPr/>
            </a:lvl1pPr>
          </a:lstStyle>
          <a:p>
            <a:fld id="{0A6B7134-DAD9-4A59-AB76-C3AF9D36E3ED}" type="slidenum">
              <a:rPr lang="en-US"/>
              <a:pPr/>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BD12F74-64CF-4B42-9335-9D7EB0B97950}" type="datetime1">
              <a:rPr lang="en-US"/>
              <a:pPr>
                <a:defRPr/>
              </a:pPr>
              <a:t>12/12/2014</a:t>
            </a:fld>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4" name="Rectangle 6"/>
          <p:cNvSpPr>
            <a:spLocks noGrp="1" noChangeArrowheads="1"/>
          </p:cNvSpPr>
          <p:nvPr>
            <p:ph type="sldNum" sz="quarter" idx="12"/>
          </p:nvPr>
        </p:nvSpPr>
        <p:spPr>
          <a:ln/>
        </p:spPr>
        <p:txBody>
          <a:bodyPr/>
          <a:lstStyle>
            <a:lvl1pPr>
              <a:defRPr/>
            </a:lvl1pPr>
          </a:lstStyle>
          <a:p>
            <a:fld id="{8748D6CE-1B42-42AC-BE0E-5B711658A70D}" type="slidenum">
              <a:rPr lang="en-US"/>
              <a:pPr/>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CE5B8AC8-EA99-4463-A614-306968923A1F}" type="datetime1">
              <a:rPr lang="en-US"/>
              <a:pPr>
                <a:defRPr/>
              </a:pPr>
              <a:t>12/12/2014</a:t>
            </a:fld>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fld id="{805FC819-E688-47CC-9F1F-D52FBB8A6696}" type="slidenum">
              <a:rPr lang="en-US"/>
              <a:pPr/>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B815A061-1E56-4EFB-A388-6968A65AF653}" type="datetime1">
              <a:rPr lang="en-US"/>
              <a:pPr>
                <a:defRPr/>
              </a:pPr>
              <a:t>12/12/2014</a:t>
            </a:fld>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fld id="{AF0254CE-2ADC-40E2-B5BB-2593A78CB79E}" type="slidenum">
              <a:rPr lang="en-US"/>
              <a:pPr/>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76200"/>
            <a:ext cx="7467600" cy="10668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371600"/>
            <a:ext cx="8229600" cy="47545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spcBef>
                <a:spcPct val="0"/>
              </a:spcBef>
              <a:defRPr sz="1400" b="0">
                <a:solidFill>
                  <a:schemeClr val="tx1"/>
                </a:solidFill>
              </a:defRPr>
            </a:lvl1pPr>
          </a:lstStyle>
          <a:p>
            <a:pPr>
              <a:defRPr/>
            </a:pPr>
            <a:fld id="{E2AFCA50-2762-4C76-BBAE-DFD1E571A33D}" type="datetime1">
              <a:rPr lang="en-US"/>
              <a:pPr>
                <a:defRPr/>
              </a:pPr>
              <a:t>12/12/2014</a:t>
            </a:fld>
            <a:endParaRPr lang="en-US" dirty="0"/>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spcBef>
                <a:spcPct val="0"/>
              </a:spcBef>
              <a:defRPr sz="1400" b="0">
                <a:solidFill>
                  <a:schemeClr val="tx1"/>
                </a:solidFill>
              </a:defRPr>
            </a:lvl1pPr>
          </a:lstStyle>
          <a:p>
            <a:pPr>
              <a:defRPr/>
            </a:pPr>
            <a:endParaRPr lang="en-US" dirty="0"/>
          </a:p>
        </p:txBody>
      </p:sp>
      <p:sp>
        <p:nvSpPr>
          <p:cNvPr id="1030" name="Rectangle 6"/>
          <p:cNvSpPr>
            <a:spLocks noGrp="1" noChangeArrowheads="1"/>
          </p:cNvSpPr>
          <p:nvPr>
            <p:ph type="sldNum" sz="quarter" idx="4"/>
          </p:nvPr>
        </p:nvSpPr>
        <p:spPr bwMode="auto">
          <a:xfrm>
            <a:off x="6705600" y="63817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spcBef>
                <a:spcPct val="0"/>
              </a:spcBef>
              <a:defRPr sz="1600">
                <a:solidFill>
                  <a:schemeClr val="bg1"/>
                </a:solidFill>
              </a:defRPr>
            </a:lvl1pPr>
          </a:lstStyle>
          <a:p>
            <a:fld id="{4558E08E-8FDA-4A2E-872B-5E8DDC9B2F47}" type="slidenum">
              <a:rPr lang="en-US"/>
              <a:pPr/>
              <a:t>‹Nº›</a:t>
            </a:fld>
            <a:endParaRPr lang="en-US" dirty="0"/>
          </a:p>
        </p:txBody>
      </p:sp>
      <p:pic>
        <p:nvPicPr>
          <p:cNvPr id="1031" name="Picture 8" descr="fadlogo2"/>
          <p:cNvPicPr>
            <a:picLocks noChangeAspect="1" noChangeArrowheads="1"/>
          </p:cNvPicPr>
          <p:nvPr/>
        </p:nvPicPr>
        <p:blipFill>
          <a:blip r:embed="rId17" cstate="print"/>
          <a:srcRect/>
          <a:stretch>
            <a:fillRect/>
          </a:stretch>
        </p:blipFill>
        <p:spPr bwMode="auto">
          <a:xfrm>
            <a:off x="8001000" y="0"/>
            <a:ext cx="1143000" cy="1143000"/>
          </a:xfrm>
          <a:prstGeom prst="rect">
            <a:avLst/>
          </a:prstGeom>
          <a:noFill/>
          <a:ln w="9525">
            <a:noFill/>
            <a:miter lim="800000"/>
            <a:headEnd/>
            <a:tailEnd/>
          </a:ln>
        </p:spPr>
      </p:pic>
      <p:sp>
        <p:nvSpPr>
          <p:cNvPr id="1033" name="Line 9"/>
          <p:cNvSpPr>
            <a:spLocks noChangeShapeType="1"/>
          </p:cNvSpPr>
          <p:nvPr/>
        </p:nvSpPr>
        <p:spPr bwMode="auto">
          <a:xfrm>
            <a:off x="0" y="1143000"/>
            <a:ext cx="9144000" cy="0"/>
          </a:xfrm>
          <a:prstGeom prst="line">
            <a:avLst/>
          </a:prstGeom>
          <a:noFill/>
          <a:ln w="28575">
            <a:solidFill>
              <a:srgbClr val="990000"/>
            </a:solidFill>
            <a:round/>
            <a:headEnd/>
            <a:tailEnd/>
          </a:ln>
          <a:effectLst/>
        </p:spPr>
        <p:txBody>
          <a:bodyPr/>
          <a:lstStyle/>
          <a:p>
            <a:pPr algn="r" eaLnBrk="1" hangingPunct="1">
              <a:spcBef>
                <a:spcPct val="0"/>
              </a:spcBef>
              <a:defRPr/>
            </a:pPr>
            <a:endParaRPr lang="en-US" b="0" dirty="0">
              <a:solidFill>
                <a:srgbClr val="0000FF"/>
              </a:solidFill>
            </a:endParaRPr>
          </a:p>
        </p:txBody>
      </p:sp>
    </p:spTree>
  </p:cSld>
  <p:clrMap bg1="lt1" tx1="dk1" bg2="lt2" tx2="dk2" accent1="accent1" accent2="accent2" accent3="accent3" accent4="accent4" accent5="accent5" accent6="accent6" hlink="hlink" folHlink="folHlink"/>
  <p:sldLayoutIdLst>
    <p:sldLayoutId id="2147483734" r:id="rId1"/>
    <p:sldLayoutId id="2147483720" r:id="rId2"/>
    <p:sldLayoutId id="2147483721" r:id="rId3"/>
    <p:sldLayoutId id="2147483722" r:id="rId4"/>
    <p:sldLayoutId id="2147483723" r:id="rId5"/>
    <p:sldLayoutId id="2147483724" r:id="rId6"/>
    <p:sldLayoutId id="2147483725" r:id="rId7"/>
    <p:sldLayoutId id="2147483726" r:id="rId8"/>
    <p:sldLayoutId id="2147483727" r:id="rId9"/>
    <p:sldLayoutId id="2147483728" r:id="rId10"/>
    <p:sldLayoutId id="2147483729" r:id="rId11"/>
    <p:sldLayoutId id="2147483730" r:id="rId12"/>
    <p:sldLayoutId id="2147483731" r:id="rId13"/>
    <p:sldLayoutId id="2147483732" r:id="rId14"/>
    <p:sldLayoutId id="2147483733" r:id="rId15"/>
  </p:sldLayoutIdLst>
  <p:hf hdr="0" ftr="0" dt="0"/>
  <p:txStyles>
    <p:titleStyle>
      <a:lvl1pPr algn="l" rtl="0" eaLnBrk="0" fontAlgn="base" hangingPunct="0">
        <a:spcBef>
          <a:spcPct val="0"/>
        </a:spcBef>
        <a:spcAft>
          <a:spcPct val="0"/>
        </a:spcAft>
        <a:defRPr sz="2800" b="1">
          <a:solidFill>
            <a:srgbClr val="990000"/>
          </a:solidFill>
          <a:latin typeface="+mj-lt"/>
          <a:ea typeface="+mj-ea"/>
          <a:cs typeface="+mj-cs"/>
        </a:defRPr>
      </a:lvl1pPr>
      <a:lvl2pPr algn="l" rtl="0" eaLnBrk="0" fontAlgn="base" hangingPunct="0">
        <a:spcBef>
          <a:spcPct val="0"/>
        </a:spcBef>
        <a:spcAft>
          <a:spcPct val="0"/>
        </a:spcAft>
        <a:defRPr sz="2800" b="1">
          <a:solidFill>
            <a:srgbClr val="990000"/>
          </a:solidFill>
          <a:latin typeface="Arial" charset="0"/>
          <a:cs typeface="Arial" charset="0"/>
        </a:defRPr>
      </a:lvl2pPr>
      <a:lvl3pPr algn="l" rtl="0" eaLnBrk="0" fontAlgn="base" hangingPunct="0">
        <a:spcBef>
          <a:spcPct val="0"/>
        </a:spcBef>
        <a:spcAft>
          <a:spcPct val="0"/>
        </a:spcAft>
        <a:defRPr sz="2800" b="1">
          <a:solidFill>
            <a:srgbClr val="990000"/>
          </a:solidFill>
          <a:latin typeface="Arial" charset="0"/>
          <a:cs typeface="Arial" charset="0"/>
        </a:defRPr>
      </a:lvl3pPr>
      <a:lvl4pPr algn="l" rtl="0" eaLnBrk="0" fontAlgn="base" hangingPunct="0">
        <a:spcBef>
          <a:spcPct val="0"/>
        </a:spcBef>
        <a:spcAft>
          <a:spcPct val="0"/>
        </a:spcAft>
        <a:defRPr sz="2800" b="1">
          <a:solidFill>
            <a:srgbClr val="990000"/>
          </a:solidFill>
          <a:latin typeface="Arial" charset="0"/>
          <a:cs typeface="Arial" charset="0"/>
        </a:defRPr>
      </a:lvl4pPr>
      <a:lvl5pPr algn="l" rtl="0" eaLnBrk="0" fontAlgn="base" hangingPunct="0">
        <a:spcBef>
          <a:spcPct val="0"/>
        </a:spcBef>
        <a:spcAft>
          <a:spcPct val="0"/>
        </a:spcAft>
        <a:defRPr sz="2800" b="1">
          <a:solidFill>
            <a:srgbClr val="990000"/>
          </a:solidFill>
          <a:latin typeface="Arial" charset="0"/>
          <a:cs typeface="Arial" charset="0"/>
        </a:defRPr>
      </a:lvl5pPr>
      <a:lvl6pPr marL="457200" algn="l" rtl="0" fontAlgn="base">
        <a:spcBef>
          <a:spcPct val="0"/>
        </a:spcBef>
        <a:spcAft>
          <a:spcPct val="0"/>
        </a:spcAft>
        <a:defRPr sz="3600">
          <a:solidFill>
            <a:srgbClr val="990000"/>
          </a:solidFill>
          <a:latin typeface="Arial" charset="0"/>
          <a:cs typeface="Arial" charset="0"/>
        </a:defRPr>
      </a:lvl6pPr>
      <a:lvl7pPr marL="914400" algn="l" rtl="0" fontAlgn="base">
        <a:spcBef>
          <a:spcPct val="0"/>
        </a:spcBef>
        <a:spcAft>
          <a:spcPct val="0"/>
        </a:spcAft>
        <a:defRPr sz="3600">
          <a:solidFill>
            <a:srgbClr val="990000"/>
          </a:solidFill>
          <a:latin typeface="Arial" charset="0"/>
          <a:cs typeface="Arial" charset="0"/>
        </a:defRPr>
      </a:lvl7pPr>
      <a:lvl8pPr marL="1371600" algn="l" rtl="0" fontAlgn="base">
        <a:spcBef>
          <a:spcPct val="0"/>
        </a:spcBef>
        <a:spcAft>
          <a:spcPct val="0"/>
        </a:spcAft>
        <a:defRPr sz="3600">
          <a:solidFill>
            <a:srgbClr val="990000"/>
          </a:solidFill>
          <a:latin typeface="Arial" charset="0"/>
          <a:cs typeface="Arial" charset="0"/>
        </a:defRPr>
      </a:lvl8pPr>
      <a:lvl9pPr marL="1828800" algn="l" rtl="0" fontAlgn="base">
        <a:spcBef>
          <a:spcPct val="0"/>
        </a:spcBef>
        <a:spcAft>
          <a:spcPct val="0"/>
        </a:spcAft>
        <a:defRPr sz="3600">
          <a:solidFill>
            <a:srgbClr val="990000"/>
          </a:solidFill>
          <a:latin typeface="Arial" charset="0"/>
          <a:cs typeface="Arial" charset="0"/>
        </a:defRPr>
      </a:lvl9pPr>
    </p:titleStyle>
    <p:bodyStyle>
      <a:lvl1pPr marL="342900" indent="-342900" algn="l" rtl="0" eaLnBrk="0" fontAlgn="base" hangingPunct="0">
        <a:spcBef>
          <a:spcPct val="20000"/>
        </a:spcBef>
        <a:spcAft>
          <a:spcPct val="0"/>
        </a:spcAft>
        <a:buChar char="•"/>
        <a:defRPr sz="3200" b="1">
          <a:solidFill>
            <a:schemeClr val="accent2"/>
          </a:solidFill>
          <a:latin typeface="+mn-lt"/>
          <a:ea typeface="+mn-ea"/>
          <a:cs typeface="+mn-cs"/>
        </a:defRPr>
      </a:lvl1pPr>
      <a:lvl2pPr marL="742950" indent="-285750" algn="l" rtl="0" eaLnBrk="0" fontAlgn="base" hangingPunct="0">
        <a:spcBef>
          <a:spcPct val="20000"/>
        </a:spcBef>
        <a:spcAft>
          <a:spcPct val="0"/>
        </a:spcAft>
        <a:buChar char="–"/>
        <a:defRPr sz="2800">
          <a:solidFill>
            <a:srgbClr val="990000"/>
          </a:solidFill>
          <a:latin typeface="+mn-lt"/>
          <a:cs typeface="+mn-cs"/>
        </a:defRPr>
      </a:lvl2pPr>
      <a:lvl3pPr marL="1143000" indent="-228600" algn="l" rtl="0" eaLnBrk="0" fontAlgn="base" hangingPunct="0">
        <a:spcBef>
          <a:spcPct val="20000"/>
        </a:spcBef>
        <a:spcAft>
          <a:spcPct val="0"/>
        </a:spcAft>
        <a:buChar char="•"/>
        <a:defRPr sz="2400">
          <a:solidFill>
            <a:schemeClr val="accent2"/>
          </a:solidFill>
          <a:latin typeface="+mn-lt"/>
          <a:cs typeface="+mn-cs"/>
        </a:defRPr>
      </a:lvl3pPr>
      <a:lvl4pPr marL="1600200" indent="-228600" algn="l" rtl="0" eaLnBrk="0" fontAlgn="base" hangingPunct="0">
        <a:spcBef>
          <a:spcPct val="20000"/>
        </a:spcBef>
        <a:spcAft>
          <a:spcPct val="0"/>
        </a:spcAft>
        <a:buChar char="–"/>
        <a:defRPr sz="2000">
          <a:solidFill>
            <a:srgbClr val="CC6600"/>
          </a:solidFill>
          <a:latin typeface="+mn-lt"/>
          <a:cs typeface="+mn-cs"/>
        </a:defRPr>
      </a:lvl4pPr>
      <a:lvl5pPr marL="2057400" indent="-228600" algn="l" rtl="0" eaLnBrk="0" fontAlgn="base" hangingPunct="0">
        <a:spcBef>
          <a:spcPct val="20000"/>
        </a:spcBef>
        <a:spcAft>
          <a:spcPct val="0"/>
        </a:spcAft>
        <a:buChar char="»"/>
        <a:defRPr sz="2000">
          <a:solidFill>
            <a:schemeClr val="accent2"/>
          </a:solidFill>
          <a:latin typeface="+mn-lt"/>
          <a:cs typeface="+mn-cs"/>
        </a:defRPr>
      </a:lvl5pPr>
      <a:lvl6pPr marL="2514600" indent="-228600" algn="l" rtl="0" fontAlgn="base">
        <a:spcBef>
          <a:spcPct val="20000"/>
        </a:spcBef>
        <a:spcAft>
          <a:spcPct val="0"/>
        </a:spcAft>
        <a:buChar char="»"/>
        <a:defRPr sz="2000">
          <a:solidFill>
            <a:schemeClr val="accent2"/>
          </a:solidFill>
          <a:latin typeface="+mn-lt"/>
          <a:cs typeface="+mn-cs"/>
        </a:defRPr>
      </a:lvl6pPr>
      <a:lvl7pPr marL="2971800" indent="-228600" algn="l" rtl="0" fontAlgn="base">
        <a:spcBef>
          <a:spcPct val="20000"/>
        </a:spcBef>
        <a:spcAft>
          <a:spcPct val="0"/>
        </a:spcAft>
        <a:buChar char="»"/>
        <a:defRPr sz="2000">
          <a:solidFill>
            <a:schemeClr val="accent2"/>
          </a:solidFill>
          <a:latin typeface="+mn-lt"/>
          <a:cs typeface="+mn-cs"/>
        </a:defRPr>
      </a:lvl7pPr>
      <a:lvl8pPr marL="3429000" indent="-228600" algn="l" rtl="0" fontAlgn="base">
        <a:spcBef>
          <a:spcPct val="20000"/>
        </a:spcBef>
        <a:spcAft>
          <a:spcPct val="0"/>
        </a:spcAft>
        <a:buChar char="»"/>
        <a:defRPr sz="2000">
          <a:solidFill>
            <a:schemeClr val="accent2"/>
          </a:solidFill>
          <a:latin typeface="+mn-lt"/>
          <a:cs typeface="+mn-cs"/>
        </a:defRPr>
      </a:lvl8pPr>
      <a:lvl9pPr marL="3886200" indent="-228600" algn="l" rtl="0" fontAlgn="base">
        <a:spcBef>
          <a:spcPct val="20000"/>
        </a:spcBef>
        <a:spcAft>
          <a:spcPct val="0"/>
        </a:spcAft>
        <a:buChar char="»"/>
        <a:defRPr sz="2000">
          <a:solidFill>
            <a:schemeClr val="accent2"/>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5"/>
          <p:cNvSpPr>
            <a:spLocks noGrp="1" noChangeArrowheads="1"/>
          </p:cNvSpPr>
          <p:nvPr>
            <p:ph type="ctrTitle"/>
          </p:nvPr>
        </p:nvSpPr>
        <p:spPr>
          <a:xfrm>
            <a:off x="381000" y="2895600"/>
            <a:ext cx="8763000" cy="990600"/>
          </a:xfrm>
        </p:spPr>
        <p:txBody>
          <a:bodyPr anchor="ctr"/>
          <a:lstStyle/>
          <a:p>
            <a:pPr algn="ctr" eaLnBrk="1" hangingPunct="1"/>
            <a:r>
              <a:rPr lang="en-US" dirty="0" smtClean="0">
                <a:solidFill>
                  <a:srgbClr val="800000"/>
                </a:solidFill>
                <a:effectLst>
                  <a:outerShdw blurRad="38100" dist="38100" dir="2700000" algn="tl">
                    <a:srgbClr val="C0C0C0"/>
                  </a:outerShdw>
                </a:effectLst>
              </a:rPr>
              <a:t>Institutionalizing Performance Budgeting: </a:t>
            </a:r>
            <a:br>
              <a:rPr lang="en-US" dirty="0" smtClean="0">
                <a:solidFill>
                  <a:srgbClr val="800000"/>
                </a:solidFill>
                <a:effectLst>
                  <a:outerShdw blurRad="38100" dist="38100" dir="2700000" algn="tl">
                    <a:srgbClr val="C0C0C0"/>
                  </a:outerShdw>
                </a:effectLst>
              </a:rPr>
            </a:br>
            <a:r>
              <a:rPr lang="en-US" dirty="0" smtClean="0">
                <a:solidFill>
                  <a:srgbClr val="800000"/>
                </a:solidFill>
                <a:effectLst>
                  <a:outerShdw blurRad="38100" dist="38100" dir="2700000" algn="tl">
                    <a:srgbClr val="C0C0C0"/>
                  </a:outerShdw>
                </a:effectLst>
              </a:rPr>
              <a:t>Key Institutions and Actors - Roles and Incentive Structures</a:t>
            </a:r>
          </a:p>
        </p:txBody>
      </p:sp>
      <p:sp>
        <p:nvSpPr>
          <p:cNvPr id="4099" name="Rectangle 6"/>
          <p:cNvSpPr>
            <a:spLocks noGrp="1" noChangeArrowheads="1"/>
          </p:cNvSpPr>
          <p:nvPr>
            <p:ph type="subTitle" idx="1"/>
          </p:nvPr>
        </p:nvSpPr>
        <p:spPr>
          <a:xfrm>
            <a:off x="457200" y="4191000"/>
            <a:ext cx="8382000" cy="1143000"/>
          </a:xfrm>
        </p:spPr>
        <p:txBody>
          <a:bodyPr/>
          <a:lstStyle/>
          <a:p>
            <a:pPr eaLnBrk="1" hangingPunct="1">
              <a:lnSpc>
                <a:spcPct val="80000"/>
              </a:lnSpc>
            </a:pPr>
            <a:r>
              <a:rPr lang="en-US" sz="2000" b="0" dirty="0" smtClean="0">
                <a:solidFill>
                  <a:srgbClr val="000066"/>
                </a:solidFill>
                <a:effectLst>
                  <a:outerShdw blurRad="38100" dist="38100" dir="2700000" algn="tl">
                    <a:srgbClr val="C0C0C0"/>
                  </a:outerShdw>
                </a:effectLst>
              </a:rPr>
              <a:t>Teresa Curristine, Senior Economist</a:t>
            </a:r>
          </a:p>
          <a:p>
            <a:pPr eaLnBrk="1" hangingPunct="1">
              <a:lnSpc>
                <a:spcPct val="80000"/>
              </a:lnSpc>
            </a:pPr>
            <a:r>
              <a:rPr lang="en-US" sz="2000" b="0" dirty="0" smtClean="0">
                <a:solidFill>
                  <a:srgbClr val="000066"/>
                </a:solidFill>
                <a:effectLst>
                  <a:outerShdw blurRad="38100" dist="38100" dir="2700000" algn="tl">
                    <a:srgbClr val="C0C0C0"/>
                  </a:outerShdw>
                </a:effectLst>
              </a:rPr>
              <a:t>Fiscal Affairs Department, IMF</a:t>
            </a:r>
          </a:p>
          <a:p>
            <a:pPr eaLnBrk="1" hangingPunct="1">
              <a:lnSpc>
                <a:spcPct val="80000"/>
              </a:lnSpc>
            </a:pPr>
            <a:r>
              <a:rPr lang="en-US" sz="2400" b="0" dirty="0" smtClean="0">
                <a:solidFill>
                  <a:srgbClr val="000066"/>
                </a:solidFill>
                <a:effectLst>
                  <a:outerShdw blurRad="38100" dist="38100" dir="2700000" algn="tl">
                    <a:srgbClr val="C0C0C0"/>
                  </a:outerShdw>
                </a:effectLst>
              </a:rPr>
              <a:t>Colombia</a:t>
            </a:r>
          </a:p>
          <a:p>
            <a:pPr eaLnBrk="1" hangingPunct="1">
              <a:lnSpc>
                <a:spcPct val="80000"/>
              </a:lnSpc>
            </a:pPr>
            <a:r>
              <a:rPr lang="en-US" sz="2400" b="0" dirty="0" smtClean="0">
                <a:solidFill>
                  <a:srgbClr val="000066"/>
                </a:solidFill>
                <a:effectLst>
                  <a:outerShdw blurRad="38100" dist="38100" dir="2700000" algn="tl">
                    <a:srgbClr val="C0C0C0"/>
                  </a:outerShdw>
                </a:effectLst>
              </a:rPr>
              <a:t> December 11-13 2014</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026"/>
          <p:cNvSpPr>
            <a:spLocks noGrp="1" noChangeArrowheads="1"/>
          </p:cNvSpPr>
          <p:nvPr>
            <p:ph type="title"/>
          </p:nvPr>
        </p:nvSpPr>
        <p:spPr>
          <a:xfrm>
            <a:off x="0" y="0"/>
            <a:ext cx="8001000" cy="990600"/>
          </a:xfrm>
        </p:spPr>
        <p:txBody>
          <a:bodyPr/>
          <a:lstStyle/>
          <a:p>
            <a:pPr algn="ctr"/>
            <a:r>
              <a:rPr lang="en-US" b="1" dirty="0" smtClean="0">
                <a:latin typeface="+mn-lt"/>
              </a:rPr>
              <a:t/>
            </a:r>
            <a:br>
              <a:rPr lang="en-US" b="1" dirty="0" smtClean="0">
                <a:latin typeface="+mn-lt"/>
              </a:rPr>
            </a:br>
            <a:r>
              <a:rPr lang="en-US" dirty="0" smtClean="0">
                <a:latin typeface="+mn-lt"/>
              </a:rPr>
              <a:t>3</a:t>
            </a:r>
            <a:r>
              <a:rPr lang="en-US" sz="2400" dirty="0" smtClean="0"/>
              <a:t>)</a:t>
            </a:r>
            <a:r>
              <a:rPr lang="en-GB" sz="2400" dirty="0" smtClean="0"/>
              <a:t> Developing the Right Mix of Incentives: </a:t>
            </a:r>
            <a:r>
              <a:rPr lang="en-US" sz="2400" dirty="0" smtClean="0">
                <a:cs typeface="Times New Roman" pitchFamily="18" charset="0"/>
              </a:rPr>
              <a:t>Motivating Agencies and Managers to Improve Performance</a:t>
            </a:r>
            <a:endParaRPr lang="en-US" sz="2400" dirty="0" smtClean="0"/>
          </a:p>
        </p:txBody>
      </p:sp>
      <p:sp>
        <p:nvSpPr>
          <p:cNvPr id="18435" name="Rectangle 1027"/>
          <p:cNvSpPr>
            <a:spLocks noGrp="1" noChangeArrowheads="1"/>
          </p:cNvSpPr>
          <p:nvPr>
            <p:ph type="body" idx="1"/>
          </p:nvPr>
        </p:nvSpPr>
        <p:spPr>
          <a:xfrm>
            <a:off x="304800" y="1905000"/>
            <a:ext cx="8153400" cy="3886200"/>
          </a:xfrm>
        </p:spPr>
        <p:txBody>
          <a:bodyPr/>
          <a:lstStyle/>
          <a:p>
            <a:r>
              <a:rPr lang="en-US" sz="2800" b="0" dirty="0" smtClean="0">
                <a:latin typeface="Times New Roman" pitchFamily="18" charset="0"/>
              </a:rPr>
              <a:t>Financial rewards and sanctions through the budget process</a:t>
            </a:r>
          </a:p>
          <a:p>
            <a:r>
              <a:rPr lang="en-US" sz="2800" b="0" dirty="0" smtClean="0">
                <a:latin typeface="Times New Roman" pitchFamily="18" charset="0"/>
              </a:rPr>
              <a:t>Increase or decrease financial and managerial flexibility </a:t>
            </a:r>
          </a:p>
          <a:p>
            <a:r>
              <a:rPr lang="en-US" sz="2800" b="0" dirty="0" smtClean="0">
                <a:latin typeface="Times New Roman" pitchFamily="18" charset="0"/>
              </a:rPr>
              <a:t>Public recognition: name and shame</a:t>
            </a:r>
          </a:p>
          <a:p>
            <a:pPr>
              <a:buFont typeface="Webdings" pitchFamily="18" charset="2"/>
              <a:buNone/>
            </a:pPr>
            <a:endParaRPr lang="en-US" dirty="0" smtClean="0">
              <a:latin typeface="Times New Roman" pitchFamily="18" charset="0"/>
            </a:endParaRPr>
          </a:p>
        </p:txBody>
      </p:sp>
      <p:sp>
        <p:nvSpPr>
          <p:cNvPr id="18436" name="Slide Number Placeholder 3"/>
          <p:cNvSpPr>
            <a:spLocks noGrp="1"/>
          </p:cNvSpPr>
          <p:nvPr>
            <p:ph type="sldNum" sz="quarter" idx="12"/>
          </p:nvPr>
        </p:nvSpPr>
        <p:spPr>
          <a:noFill/>
        </p:spPr>
        <p:txBody>
          <a:bodyPr/>
          <a:lstStyle/>
          <a:p>
            <a:fld id="{9BBF03BA-ECD0-4C9E-AE67-019AC9C13273}" type="slidenum">
              <a:rPr lang="en-US" smtClean="0">
                <a:latin typeface="Arial" pitchFamily="34" charset="0"/>
                <a:cs typeface="Arial" pitchFamily="34" charset="0"/>
              </a:rPr>
              <a:pPr/>
              <a:t>10</a:t>
            </a:fld>
            <a:endParaRPr lang="en-US"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Financial Rewards and Sanctions (1/4)</a:t>
            </a:r>
            <a:endParaRPr lang="en-US" dirty="0"/>
          </a:p>
        </p:txBody>
      </p:sp>
      <p:sp>
        <p:nvSpPr>
          <p:cNvPr id="3" name="Content Placeholder 2"/>
          <p:cNvSpPr>
            <a:spLocks noGrp="1"/>
          </p:cNvSpPr>
          <p:nvPr>
            <p:ph idx="1"/>
          </p:nvPr>
        </p:nvSpPr>
        <p:spPr>
          <a:xfrm>
            <a:off x="152400" y="1371600"/>
            <a:ext cx="8686800" cy="4953000"/>
          </a:xfrm>
        </p:spPr>
        <p:txBody>
          <a:bodyPr/>
          <a:lstStyle/>
          <a:p>
            <a:pPr>
              <a:spcBef>
                <a:spcPts val="300"/>
              </a:spcBef>
              <a:buNone/>
            </a:pPr>
            <a:r>
              <a:rPr lang="en-US" sz="2400" dirty="0" smtClean="0"/>
              <a:t>Performance Informed Budgeting</a:t>
            </a:r>
          </a:p>
          <a:p>
            <a:pPr>
              <a:spcBef>
                <a:spcPts val="300"/>
              </a:spcBef>
            </a:pPr>
            <a:r>
              <a:rPr lang="en-US" sz="2400" b="0" dirty="0" smtClean="0"/>
              <a:t>CBAs do not automatically reward or punish agencies based on performance results. </a:t>
            </a:r>
          </a:p>
          <a:p>
            <a:pPr>
              <a:spcBef>
                <a:spcPts val="300"/>
              </a:spcBef>
            </a:pPr>
            <a:r>
              <a:rPr lang="en-US" sz="2400" b="0" dirty="0" smtClean="0"/>
              <a:t>PI is used in the budget negotiations and dialogues between CBA and spending ministries and within ministries. PI acts as a signaling device </a:t>
            </a:r>
          </a:p>
          <a:p>
            <a:pPr>
              <a:spcBef>
                <a:spcPts val="300"/>
              </a:spcBef>
            </a:pPr>
            <a:r>
              <a:rPr lang="en-US" sz="2400" b="0" dirty="0" smtClean="0"/>
              <a:t>In some countries use  “Bidding Funds” require PI </a:t>
            </a:r>
            <a:r>
              <a:rPr lang="en-SG" sz="2400" b="0" dirty="0" smtClean="0"/>
              <a:t>(e.g. Singapore Reinvestment Fund) and it is used to decide between competing proposals.</a:t>
            </a:r>
          </a:p>
          <a:p>
            <a:pPr>
              <a:spcBef>
                <a:spcPts val="300"/>
              </a:spcBef>
            </a:pPr>
            <a:r>
              <a:rPr lang="en-US" sz="2400" b="0" dirty="0" smtClean="0"/>
              <a:t>PI also used by spending ministries and agencies  in budget process to: </a:t>
            </a:r>
          </a:p>
          <a:p>
            <a:pPr lvl="1">
              <a:spcBef>
                <a:spcPts val="300"/>
              </a:spcBef>
            </a:pPr>
            <a:r>
              <a:rPr lang="en-US" sz="2000" dirty="0" smtClean="0"/>
              <a:t>Setting allocations for programs</a:t>
            </a:r>
          </a:p>
          <a:p>
            <a:pPr lvl="1">
              <a:spcBef>
                <a:spcPts val="300"/>
              </a:spcBef>
            </a:pPr>
            <a:r>
              <a:rPr lang="en-US" sz="2000" dirty="0" smtClean="0"/>
              <a:t>Proposing new areas for spending</a:t>
            </a:r>
          </a:p>
          <a:p>
            <a:pPr lvl="1">
              <a:spcBef>
                <a:spcPts val="300"/>
              </a:spcBef>
            </a:pPr>
            <a:r>
              <a:rPr lang="en-US" sz="2000" dirty="0" smtClean="0"/>
              <a:t>Strategic planning and prioritization and in spending reviews</a:t>
            </a:r>
          </a:p>
          <a:p>
            <a:endParaRPr lang="en-US" dirty="0"/>
          </a:p>
        </p:txBody>
      </p:sp>
      <p:sp>
        <p:nvSpPr>
          <p:cNvPr id="4" name="Slide Number Placeholder 3"/>
          <p:cNvSpPr>
            <a:spLocks noGrp="1"/>
          </p:cNvSpPr>
          <p:nvPr>
            <p:ph type="sldNum" sz="quarter" idx="12"/>
          </p:nvPr>
        </p:nvSpPr>
        <p:spPr/>
        <p:txBody>
          <a:bodyPr/>
          <a:lstStyle/>
          <a:p>
            <a:fld id="{58B8642A-301B-44FA-9308-461E9F2B4B2C}" type="slidenum">
              <a:rPr lang="en-US" smtClean="0"/>
              <a:pPr/>
              <a:t>11</a:t>
            </a:fld>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Rectangle 2"/>
          <p:cNvSpPr>
            <a:spLocks noGrp="1" noChangeArrowheads="1"/>
          </p:cNvSpPr>
          <p:nvPr>
            <p:ph type="title"/>
          </p:nvPr>
        </p:nvSpPr>
        <p:spPr>
          <a:xfrm>
            <a:off x="0" y="0"/>
            <a:ext cx="7924800" cy="1219200"/>
          </a:xfrm>
        </p:spPr>
        <p:txBody>
          <a:bodyPr/>
          <a:lstStyle/>
          <a:p>
            <a:r>
              <a:rPr lang="en-US" sz="2400" dirty="0" smtClean="0"/>
              <a:t>Financial Rewards and Sanctions: B</a:t>
            </a:r>
            <a:r>
              <a:rPr lang="en-US" sz="2400" b="1" dirty="0" smtClean="0"/>
              <a:t>udget </a:t>
            </a:r>
            <a:r>
              <a:rPr lang="en-US" sz="2400" dirty="0" smtClean="0"/>
              <a:t>N</a:t>
            </a:r>
            <a:r>
              <a:rPr lang="en-US" sz="2400" b="1" dirty="0" smtClean="0"/>
              <a:t>egotiations </a:t>
            </a:r>
            <a:r>
              <a:rPr lang="en-US" sz="2400" dirty="0" smtClean="0"/>
              <a:t>B</a:t>
            </a:r>
            <a:r>
              <a:rPr lang="en-US" sz="2400" b="1" dirty="0" smtClean="0"/>
              <a:t>etween </a:t>
            </a:r>
            <a:r>
              <a:rPr lang="en-US" sz="2400" dirty="0" smtClean="0"/>
              <a:t>M</a:t>
            </a:r>
            <a:r>
              <a:rPr lang="en-US" sz="2400" b="1" dirty="0" smtClean="0"/>
              <a:t>inistries and </a:t>
            </a:r>
            <a:r>
              <a:rPr lang="en-US" sz="2400" dirty="0" smtClean="0"/>
              <a:t>t</a:t>
            </a:r>
            <a:r>
              <a:rPr lang="en-US" sz="2400" b="1" dirty="0" smtClean="0"/>
              <a:t>heir </a:t>
            </a:r>
            <a:r>
              <a:rPr lang="en-US" sz="2400" dirty="0" smtClean="0"/>
              <a:t>Agencies (2/4)</a:t>
            </a:r>
            <a:endParaRPr lang="en-US" sz="2400" b="1" dirty="0"/>
          </a:p>
        </p:txBody>
      </p:sp>
      <p:sp>
        <p:nvSpPr>
          <p:cNvPr id="178179" name="Rectangle 3"/>
          <p:cNvSpPr>
            <a:spLocks noGrp="1" noChangeArrowheads="1"/>
          </p:cNvSpPr>
          <p:nvPr>
            <p:ph type="body" idx="1"/>
          </p:nvPr>
        </p:nvSpPr>
        <p:spPr>
          <a:xfrm>
            <a:off x="395288" y="1752600"/>
            <a:ext cx="8382000" cy="4487863"/>
          </a:xfrm>
        </p:spPr>
        <p:txBody>
          <a:bodyPr/>
          <a:lstStyle/>
          <a:p>
            <a:r>
              <a:rPr lang="en-US" sz="2400" b="0" dirty="0"/>
              <a:t>PI more often used by spending ministries </a:t>
            </a:r>
          </a:p>
          <a:p>
            <a:r>
              <a:rPr lang="en-US" sz="2400" b="0" dirty="0"/>
              <a:t>Agency performance agreements and contracts e.g. Australia,  Netherlands, </a:t>
            </a:r>
            <a:r>
              <a:rPr lang="en-US" sz="2400" b="0" dirty="0" smtClean="0"/>
              <a:t>NZ, </a:t>
            </a:r>
            <a:r>
              <a:rPr lang="en-US" sz="2400" b="0" dirty="0"/>
              <a:t>and Nordic countries</a:t>
            </a:r>
          </a:p>
          <a:p>
            <a:r>
              <a:rPr lang="en-US" sz="2400" b="0" dirty="0"/>
              <a:t>Depending on flexibility in wider budget structure used to </a:t>
            </a:r>
            <a:r>
              <a:rPr lang="en-US" sz="2400" b="0" dirty="0" smtClean="0"/>
              <a:t>redistribute </a:t>
            </a:r>
            <a:r>
              <a:rPr lang="en-US" sz="2400" b="0" dirty="0"/>
              <a:t>resources </a:t>
            </a:r>
            <a:endParaRPr lang="en-US" sz="2400" b="0" dirty="0" smtClean="0"/>
          </a:p>
          <a:p>
            <a:r>
              <a:rPr lang="en-US" sz="2400" b="0" dirty="0" smtClean="0"/>
              <a:t>Used to manage programs</a:t>
            </a:r>
            <a:endParaRPr lang="en-US" sz="2400" b="0" dirty="0"/>
          </a:p>
          <a:p>
            <a:r>
              <a:rPr lang="en-US" sz="2400" b="0" dirty="0"/>
              <a:t>Across and within countries wide variation in use of PI in decision making. </a:t>
            </a:r>
          </a:p>
          <a:p>
            <a:r>
              <a:rPr lang="en-US" sz="2400" b="0" dirty="0"/>
              <a:t>Depended on quality of PI, political pressure, and strong </a:t>
            </a:r>
            <a:r>
              <a:rPr lang="en-US" sz="2400" b="0" dirty="0" smtClean="0"/>
              <a:t>organizational </a:t>
            </a:r>
            <a:r>
              <a:rPr lang="en-US" sz="2400" b="0" dirty="0"/>
              <a:t>leadership</a:t>
            </a:r>
          </a:p>
          <a:p>
            <a:endParaRPr lang="en-US" dirty="0">
              <a:latin typeface="Times New Roman"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1026"/>
          <p:cNvSpPr>
            <a:spLocks noGrp="1" noChangeArrowheads="1"/>
          </p:cNvSpPr>
          <p:nvPr>
            <p:ph type="title"/>
          </p:nvPr>
        </p:nvSpPr>
        <p:spPr>
          <a:xfrm>
            <a:off x="685800" y="457200"/>
            <a:ext cx="7772400" cy="685800"/>
          </a:xfrm>
        </p:spPr>
        <p:txBody>
          <a:bodyPr/>
          <a:lstStyle/>
          <a:p>
            <a:r>
              <a:rPr lang="en-US" dirty="0" smtClean="0"/>
              <a:t>Financial Rewards and Sanctions (3/4)</a:t>
            </a:r>
            <a:endParaRPr lang="en-US" b="1" dirty="0">
              <a:latin typeface="Times New Roman" pitchFamily="18" charset="0"/>
            </a:endParaRPr>
          </a:p>
        </p:txBody>
      </p:sp>
      <p:sp>
        <p:nvSpPr>
          <p:cNvPr id="168963" name="Rectangle 1027"/>
          <p:cNvSpPr>
            <a:spLocks noGrp="1" noChangeArrowheads="1"/>
          </p:cNvSpPr>
          <p:nvPr>
            <p:ph type="body" idx="1"/>
          </p:nvPr>
        </p:nvSpPr>
        <p:spPr>
          <a:xfrm>
            <a:off x="323850" y="1524000"/>
            <a:ext cx="8640763" cy="4953000"/>
          </a:xfrm>
        </p:spPr>
        <p:txBody>
          <a:bodyPr/>
          <a:lstStyle/>
          <a:p>
            <a:pPr>
              <a:buNone/>
            </a:pPr>
            <a:r>
              <a:rPr lang="en-GB" sz="2400" dirty="0" smtClean="0"/>
              <a:t>Performance Bonus or Top Up Schemes</a:t>
            </a:r>
          </a:p>
          <a:p>
            <a:r>
              <a:rPr lang="en-GB" sz="2400" b="0" dirty="0" smtClean="0"/>
              <a:t> States or agencies are given a financial bonus for meeting targets, achieving performance improvements or implementing institutional capacity building in selected programs or areas. </a:t>
            </a:r>
          </a:p>
          <a:p>
            <a:pPr>
              <a:buNone/>
            </a:pPr>
            <a:r>
              <a:rPr lang="en-US" sz="2400" b="0" dirty="0" smtClean="0"/>
              <a:t>Bonus linked to achieving targets </a:t>
            </a:r>
          </a:p>
          <a:p>
            <a:pPr lvl="1"/>
            <a:r>
              <a:rPr lang="en-US" sz="2000" dirty="0" smtClean="0"/>
              <a:t>US Department of Transportation highway safety belt scheme</a:t>
            </a:r>
          </a:p>
          <a:p>
            <a:pPr lvl="1"/>
            <a:r>
              <a:rPr lang="en-US" sz="2000" dirty="0" smtClean="0"/>
              <a:t>UK local governments when they achieved 60% of targets received grants from the center for capacity building.</a:t>
            </a:r>
          </a:p>
          <a:p>
            <a:pPr>
              <a:buNone/>
            </a:pPr>
            <a:r>
              <a:rPr lang="en-US" sz="2400" b="0" dirty="0" smtClean="0"/>
              <a:t>Bonus linked to institutional capacity building reforms</a:t>
            </a:r>
          </a:p>
          <a:p>
            <a:pPr lvl="1"/>
            <a:r>
              <a:rPr lang="en-US" sz="2000" b="0" dirty="0" smtClean="0"/>
              <a:t>EU structural fund 4% performance reserve</a:t>
            </a:r>
          </a:p>
          <a:p>
            <a:pPr lvl="1"/>
            <a:r>
              <a:rPr lang="en-US" sz="2000" b="0" dirty="0" smtClean="0"/>
              <a:t>US race to the top educational program</a:t>
            </a:r>
          </a:p>
          <a:p>
            <a:pPr lvl="1">
              <a:buNone/>
            </a:pPr>
            <a:endParaRPr lang="en-US" sz="2400" b="0" dirty="0" smtClean="0">
              <a:latin typeface="Times New Roman" pitchFamily="18" charset="0"/>
            </a:endParaRPr>
          </a:p>
          <a:p>
            <a:pPr>
              <a:buFont typeface="Webdings" pitchFamily="18" charset="2"/>
              <a:buNone/>
            </a:pPr>
            <a:endParaRPr lang="en-US" dirty="0">
              <a:latin typeface="Times New Roman" pitchFamily="18" charset="0"/>
            </a:endParaRPr>
          </a:p>
          <a:p>
            <a:pPr>
              <a:buFont typeface="Webdings" pitchFamily="18" charset="2"/>
              <a:buNone/>
            </a:pP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Financial Rewards and Sanctions (4/4)</a:t>
            </a:r>
            <a:endParaRPr lang="en-GB" dirty="0"/>
          </a:p>
        </p:txBody>
      </p:sp>
      <p:sp>
        <p:nvSpPr>
          <p:cNvPr id="3" name="Content Placeholder 2"/>
          <p:cNvSpPr>
            <a:spLocks noGrp="1"/>
          </p:cNvSpPr>
          <p:nvPr>
            <p:ph idx="1"/>
          </p:nvPr>
        </p:nvSpPr>
        <p:spPr>
          <a:xfrm>
            <a:off x="304800" y="1447800"/>
            <a:ext cx="8382000" cy="4678363"/>
          </a:xfrm>
        </p:spPr>
        <p:txBody>
          <a:bodyPr/>
          <a:lstStyle/>
          <a:p>
            <a:pPr>
              <a:buNone/>
            </a:pPr>
            <a:r>
              <a:rPr lang="en-US" sz="2400" dirty="0" smtClean="0"/>
              <a:t>Direct Performance Budgeting</a:t>
            </a:r>
          </a:p>
          <a:p>
            <a:r>
              <a:rPr lang="en-US" sz="2400" b="0" dirty="0" smtClean="0"/>
              <a:t>Direct and explicit linking of funding to performance (usually outcomes or outputs)</a:t>
            </a:r>
          </a:p>
          <a:p>
            <a:r>
              <a:rPr lang="en-US" sz="2400" b="0" dirty="0" smtClean="0"/>
              <a:t>Provide incentives for agencies to achieve targets or outcomes</a:t>
            </a:r>
          </a:p>
          <a:p>
            <a:r>
              <a:rPr lang="en-US" sz="2400" b="0" dirty="0" smtClean="0"/>
              <a:t>Used in specific sectors </a:t>
            </a:r>
            <a:r>
              <a:rPr lang="en-US" sz="2400" b="0" dirty="0" err="1" smtClean="0"/>
              <a:t>e.g</a:t>
            </a:r>
            <a:r>
              <a:rPr lang="en-US" sz="2400" b="0" dirty="0" smtClean="0"/>
              <a:t>  in Nordic countries in higher education and health care (DRGs). In Singapore in tax collection agencies, health care, and universities.</a:t>
            </a:r>
          </a:p>
          <a:p>
            <a:r>
              <a:rPr lang="en-US" sz="2400" dirty="0" smtClean="0"/>
              <a:t>Issues with </a:t>
            </a:r>
          </a:p>
          <a:p>
            <a:pPr lvl="2"/>
            <a:r>
              <a:rPr lang="en-US" b="0" dirty="0" smtClean="0">
                <a:solidFill>
                  <a:srgbClr val="800000"/>
                </a:solidFill>
              </a:rPr>
              <a:t>Dysfunctional behavior and gaming in health sector</a:t>
            </a:r>
          </a:p>
          <a:p>
            <a:pPr lvl="2"/>
            <a:r>
              <a:rPr lang="en-US" b="0" dirty="0" smtClean="0">
                <a:solidFill>
                  <a:srgbClr val="800000"/>
                </a:solidFill>
              </a:rPr>
              <a:t>Quality of service provision </a:t>
            </a:r>
          </a:p>
          <a:p>
            <a:pPr lvl="2"/>
            <a:r>
              <a:rPr lang="en-US" b="0" dirty="0" smtClean="0">
                <a:solidFill>
                  <a:srgbClr val="800000"/>
                </a:solidFill>
              </a:rPr>
              <a:t>Implications for control of aggregate financial control</a:t>
            </a:r>
          </a:p>
          <a:p>
            <a:endParaRPr lang="en-US" sz="2400" b="0" dirty="0" smtClean="0"/>
          </a:p>
        </p:txBody>
      </p:sp>
      <p:sp>
        <p:nvSpPr>
          <p:cNvPr id="4" name="Slide Number Placeholder 3"/>
          <p:cNvSpPr>
            <a:spLocks noGrp="1"/>
          </p:cNvSpPr>
          <p:nvPr>
            <p:ph type="sldNum" sz="quarter" idx="12"/>
          </p:nvPr>
        </p:nvSpPr>
        <p:spPr/>
        <p:txBody>
          <a:bodyPr/>
          <a:lstStyle/>
          <a:p>
            <a:fld id="{5A72177B-EDB0-4C3A-9ABB-A1E2D9279A0F}" type="slidenum">
              <a:rPr lang="en-US" smtClean="0"/>
              <a:pPr/>
              <a:t>14</a:t>
            </a:fld>
            <a:endParaRPr lang="en-US" dirty="0"/>
          </a:p>
        </p:txBody>
      </p:sp>
    </p:spTree>
  </p:cSld>
  <p:clrMapOvr>
    <a:masterClrMapping/>
  </p:clrMapOvr>
  <p:transition>
    <p:pull/>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
          <p:cNvSpPr>
            <a:spLocks noGrp="1" noChangeArrowheads="1"/>
          </p:cNvSpPr>
          <p:nvPr>
            <p:ph type="sldNum" sz="quarter" idx="12"/>
          </p:nvPr>
        </p:nvSpPr>
        <p:spPr/>
        <p:txBody>
          <a:bodyPr/>
          <a:lstStyle/>
          <a:p>
            <a:pPr>
              <a:defRPr/>
            </a:pPr>
            <a:fld id="{B58C2A58-43CB-4C91-98F1-8A49B795140E}" type="slidenum">
              <a:rPr lang="en-US"/>
              <a:pPr>
                <a:defRPr/>
              </a:pPr>
              <a:t>15</a:t>
            </a:fld>
            <a:endParaRPr lang="en-US" dirty="0"/>
          </a:p>
        </p:txBody>
      </p:sp>
      <p:sp>
        <p:nvSpPr>
          <p:cNvPr id="23555" name="Title 1"/>
          <p:cNvSpPr>
            <a:spLocks noGrp="1"/>
          </p:cNvSpPr>
          <p:nvPr>
            <p:ph type="title"/>
          </p:nvPr>
        </p:nvSpPr>
        <p:spPr/>
        <p:txBody>
          <a:bodyPr/>
          <a:lstStyle/>
          <a:p>
            <a:pPr algn="ctr" eaLnBrk="1" hangingPunct="1"/>
            <a:r>
              <a:rPr lang="en-US" sz="3200" dirty="0" smtClean="0">
                <a:latin typeface="Times New Roman" pitchFamily="18" charset="0"/>
              </a:rPr>
              <a:t>Increase or Decrease Financial and Managerial Flexibility (1/3)</a:t>
            </a:r>
            <a:endParaRPr lang="en-US" sz="3200" dirty="0" smtClean="0"/>
          </a:p>
        </p:txBody>
      </p:sp>
      <p:sp>
        <p:nvSpPr>
          <p:cNvPr id="23556" name="Content Placeholder 2"/>
          <p:cNvSpPr>
            <a:spLocks noGrp="1"/>
          </p:cNvSpPr>
          <p:nvPr>
            <p:ph idx="1"/>
          </p:nvPr>
        </p:nvSpPr>
        <p:spPr>
          <a:xfrm>
            <a:off x="285750" y="1371600"/>
            <a:ext cx="8629650" cy="5257799"/>
          </a:xfrm>
        </p:spPr>
        <p:txBody>
          <a:bodyPr/>
          <a:lstStyle/>
          <a:p>
            <a:r>
              <a:rPr lang="en-GB" sz="2800" b="0" dirty="0" smtClean="0"/>
              <a:t>Strongly influenced by:</a:t>
            </a:r>
          </a:p>
          <a:p>
            <a:pPr lvl="1"/>
            <a:r>
              <a:rPr lang="en-GB" dirty="0" smtClean="0"/>
              <a:t> Historical factors </a:t>
            </a:r>
          </a:p>
          <a:p>
            <a:pPr lvl="1"/>
            <a:r>
              <a:rPr lang="en-GB" dirty="0" smtClean="0"/>
              <a:t>A country’s </a:t>
            </a:r>
            <a:r>
              <a:rPr lang="en-US" dirty="0" smtClean="0"/>
              <a:t>existing budgeting and public management  and accountability systems.</a:t>
            </a:r>
          </a:p>
          <a:p>
            <a:r>
              <a:rPr lang="en-GB" sz="2800" b="0" dirty="0" smtClean="0"/>
              <a:t>Norway-  historically decentralised system later introduced performance system</a:t>
            </a:r>
          </a:p>
          <a:p>
            <a:r>
              <a:rPr lang="en-GB" sz="2800" b="0" dirty="0" smtClean="0"/>
              <a:t>UK –historically centralised and target driven system later introduced flexibility.</a:t>
            </a:r>
          </a:p>
          <a:p>
            <a:r>
              <a:rPr lang="en-GB" sz="2800" b="0" dirty="0" smtClean="0"/>
              <a:t>Key Question: Does current system of controls restrict managers capacity to improve performance?</a:t>
            </a:r>
            <a:endParaRPr lang="en-US" sz="2800" b="0" dirty="0" smtClean="0"/>
          </a:p>
          <a:p>
            <a:endParaRPr lang="en-US" dirty="0" smtClean="0"/>
          </a:p>
          <a:p>
            <a:pPr eaLnBrk="1" hangingPunct="1"/>
            <a:endParaRPr lang="en-GB"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
          <p:cNvSpPr>
            <a:spLocks noGrp="1" noChangeArrowheads="1"/>
          </p:cNvSpPr>
          <p:nvPr>
            <p:ph type="sldNum" sz="quarter" idx="12"/>
          </p:nvPr>
        </p:nvSpPr>
        <p:spPr/>
        <p:txBody>
          <a:bodyPr/>
          <a:lstStyle/>
          <a:p>
            <a:pPr>
              <a:defRPr/>
            </a:pPr>
            <a:fld id="{B58C2A58-43CB-4C91-98F1-8A49B795140E}" type="slidenum">
              <a:rPr lang="en-US"/>
              <a:pPr>
                <a:defRPr/>
              </a:pPr>
              <a:t>16</a:t>
            </a:fld>
            <a:endParaRPr lang="en-US" dirty="0"/>
          </a:p>
        </p:txBody>
      </p:sp>
      <p:sp>
        <p:nvSpPr>
          <p:cNvPr id="23555" name="Title 1"/>
          <p:cNvSpPr>
            <a:spLocks noGrp="1"/>
          </p:cNvSpPr>
          <p:nvPr>
            <p:ph type="title"/>
          </p:nvPr>
        </p:nvSpPr>
        <p:spPr>
          <a:xfrm>
            <a:off x="0" y="152400"/>
            <a:ext cx="7924800" cy="914400"/>
          </a:xfrm>
        </p:spPr>
        <p:txBody>
          <a:bodyPr/>
          <a:lstStyle/>
          <a:p>
            <a:pPr algn="ctr" eaLnBrk="1" hangingPunct="1"/>
            <a:r>
              <a:rPr lang="en-US" sz="3200" dirty="0" smtClean="0">
                <a:latin typeface="Times New Roman" pitchFamily="18" charset="0"/>
              </a:rPr>
              <a:t>Increase or Decrease Financial and Managerial Flexibility (2/3)</a:t>
            </a:r>
            <a:endParaRPr lang="en-US" sz="3200" dirty="0" smtClean="0"/>
          </a:p>
        </p:txBody>
      </p:sp>
      <p:sp>
        <p:nvSpPr>
          <p:cNvPr id="23556" name="Content Placeholder 2"/>
          <p:cNvSpPr>
            <a:spLocks noGrp="1"/>
          </p:cNvSpPr>
          <p:nvPr>
            <p:ph idx="1"/>
          </p:nvPr>
        </p:nvSpPr>
        <p:spPr>
          <a:xfrm>
            <a:off x="285750" y="1828800"/>
            <a:ext cx="8572500" cy="4724399"/>
          </a:xfrm>
        </p:spPr>
        <p:txBody>
          <a:bodyPr/>
          <a:lstStyle/>
          <a:p>
            <a:r>
              <a:rPr lang="en-GB" sz="2800" b="0" dirty="0" smtClean="0"/>
              <a:t>In practice no clear trend across OECD countries of reducing in input controls</a:t>
            </a:r>
          </a:p>
          <a:p>
            <a:r>
              <a:rPr lang="en-GB" sz="2800" b="0" dirty="0" smtClean="0"/>
              <a:t>In selected countries PB reforms accompanied by reduction in input controls (Andrews 2010)</a:t>
            </a:r>
          </a:p>
          <a:p>
            <a:r>
              <a:rPr lang="en-GB" sz="2800" b="0" dirty="0" smtClean="0"/>
              <a:t>In US States new reporting requirements and IT systems increased control (Moynihan 2006) </a:t>
            </a:r>
          </a:p>
          <a:p>
            <a:endParaRPr lang="en-US" dirty="0" smtClean="0"/>
          </a:p>
          <a:p>
            <a:pPr eaLnBrk="1" hangingPunct="1"/>
            <a:endParaRPr lang="en-GB"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
          <p:cNvSpPr>
            <a:spLocks noGrp="1" noChangeArrowheads="1"/>
          </p:cNvSpPr>
          <p:nvPr>
            <p:ph type="sldNum" sz="quarter" idx="12"/>
          </p:nvPr>
        </p:nvSpPr>
        <p:spPr/>
        <p:txBody>
          <a:bodyPr/>
          <a:lstStyle/>
          <a:p>
            <a:pPr>
              <a:defRPr/>
            </a:pPr>
            <a:fld id="{B58C2A58-43CB-4C91-98F1-8A49B795140E}" type="slidenum">
              <a:rPr lang="en-US"/>
              <a:pPr>
                <a:defRPr/>
              </a:pPr>
              <a:t>17</a:t>
            </a:fld>
            <a:endParaRPr lang="en-US" dirty="0"/>
          </a:p>
        </p:txBody>
      </p:sp>
      <p:sp>
        <p:nvSpPr>
          <p:cNvPr id="23555" name="Title 1"/>
          <p:cNvSpPr>
            <a:spLocks noGrp="1"/>
          </p:cNvSpPr>
          <p:nvPr>
            <p:ph type="title"/>
          </p:nvPr>
        </p:nvSpPr>
        <p:spPr>
          <a:xfrm>
            <a:off x="0" y="152400"/>
            <a:ext cx="7924800" cy="914400"/>
          </a:xfrm>
        </p:spPr>
        <p:txBody>
          <a:bodyPr/>
          <a:lstStyle/>
          <a:p>
            <a:pPr algn="ctr" eaLnBrk="1" hangingPunct="1"/>
            <a:r>
              <a:rPr lang="en-US" sz="3200" dirty="0" smtClean="0">
                <a:latin typeface="Times New Roman" pitchFamily="18" charset="0"/>
              </a:rPr>
              <a:t>Increase or Decrease Financial and Managerial Flexibility (3/3)</a:t>
            </a:r>
            <a:endParaRPr lang="en-US" sz="3200" dirty="0" smtClean="0"/>
          </a:p>
        </p:txBody>
      </p:sp>
      <p:sp>
        <p:nvSpPr>
          <p:cNvPr id="23556" name="Content Placeholder 2"/>
          <p:cNvSpPr>
            <a:spLocks noGrp="1"/>
          </p:cNvSpPr>
          <p:nvPr>
            <p:ph idx="1"/>
          </p:nvPr>
        </p:nvSpPr>
        <p:spPr>
          <a:xfrm>
            <a:off x="285750" y="1447800"/>
            <a:ext cx="8572500" cy="5105399"/>
          </a:xfrm>
        </p:spPr>
        <p:txBody>
          <a:bodyPr/>
          <a:lstStyle/>
          <a:p>
            <a:pPr>
              <a:buNone/>
            </a:pPr>
            <a:r>
              <a:rPr lang="en-GB" sz="2400" b="0" dirty="0" smtClean="0"/>
              <a:t>Increased flexibility as a reward for good performance</a:t>
            </a:r>
          </a:p>
          <a:p>
            <a:pPr lvl="1">
              <a:buFontTx/>
              <a:buChar char="-"/>
            </a:pPr>
            <a:r>
              <a:rPr lang="en-GB" sz="2400" dirty="0" smtClean="0"/>
              <a:t>Local  Authorities in UK reduction of inspections and regulations.</a:t>
            </a:r>
          </a:p>
          <a:p>
            <a:pPr>
              <a:buNone/>
            </a:pPr>
            <a:r>
              <a:rPr lang="en-GB" sz="2400" b="0" dirty="0" smtClean="0"/>
              <a:t>Decreasing flexibility as a punishment poor performance</a:t>
            </a:r>
          </a:p>
          <a:p>
            <a:pPr lvl="1"/>
            <a:r>
              <a:rPr lang="en-GB" sz="2400" dirty="0" smtClean="0"/>
              <a:t>Increased monitoring or control for poor performing agencies</a:t>
            </a:r>
          </a:p>
          <a:p>
            <a:pPr lvl="1"/>
            <a:r>
              <a:rPr lang="en-GB" sz="2400" dirty="0" smtClean="0"/>
              <a:t>Continuous poor performers –e.g. schools in UK and US No child left behind – removing staff, or ultimate  sanction closure </a:t>
            </a:r>
          </a:p>
          <a:p>
            <a:pPr>
              <a:buNone/>
            </a:pPr>
            <a:endParaRPr lang="en-GB" dirty="0" smtClean="0"/>
          </a:p>
          <a:p>
            <a:endParaRPr lang="en-US" dirty="0" smtClean="0"/>
          </a:p>
          <a:p>
            <a:pPr eaLnBrk="1" hangingPunct="1"/>
            <a:endParaRPr lang="en-GB"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Making Performance Public: Name and Shaming</a:t>
            </a:r>
            <a:endParaRPr lang="en-US" dirty="0"/>
          </a:p>
        </p:txBody>
      </p:sp>
      <p:sp>
        <p:nvSpPr>
          <p:cNvPr id="3" name="Content Placeholder 2"/>
          <p:cNvSpPr>
            <a:spLocks noGrp="1"/>
          </p:cNvSpPr>
          <p:nvPr>
            <p:ph idx="1"/>
          </p:nvPr>
        </p:nvSpPr>
        <p:spPr>
          <a:xfrm>
            <a:off x="457200" y="1219200"/>
            <a:ext cx="8229600" cy="5486400"/>
          </a:xfrm>
        </p:spPr>
        <p:txBody>
          <a:bodyPr/>
          <a:lstStyle/>
          <a:p>
            <a:r>
              <a:rPr lang="en-US" sz="2000" b="0" dirty="0" smtClean="0"/>
              <a:t>In 2000s significant increase in volume of PI released to the public although quality varies.</a:t>
            </a:r>
          </a:p>
          <a:p>
            <a:r>
              <a:rPr lang="en-US" sz="2000" b="0" dirty="0" smtClean="0"/>
              <a:t>Including government wide performance reports, league tables for schools and hospital (</a:t>
            </a:r>
            <a:r>
              <a:rPr lang="en-US" sz="2000" b="0" dirty="0" err="1" smtClean="0"/>
              <a:t>e.g</a:t>
            </a:r>
            <a:r>
              <a:rPr lang="en-US" sz="2000" b="0" dirty="0" smtClean="0"/>
              <a:t> UK) and benchmarking( e.g. states in Australia). </a:t>
            </a:r>
          </a:p>
          <a:p>
            <a:r>
              <a:rPr lang="en-US" sz="2000" b="0" dirty="0" smtClean="0"/>
              <a:t>Can place pressure on poor performers and generate competition among similar service providers to improve performance. </a:t>
            </a:r>
          </a:p>
          <a:p>
            <a:r>
              <a:rPr lang="en-US" sz="2000" b="0" dirty="0" smtClean="0"/>
              <a:t>Assumption citizen, interest groups ,and external bodies will use PI to monitor organizations and push for improved performance</a:t>
            </a:r>
          </a:p>
          <a:p>
            <a:r>
              <a:rPr lang="en-US" sz="2000" b="0" dirty="0" smtClean="0"/>
              <a:t>Research indicates citizens mostly interested in services that impact them directly ( health, education) and evaluate these services relative to their individual experiences or by media reports.</a:t>
            </a:r>
          </a:p>
          <a:p>
            <a:pPr>
              <a:spcBef>
                <a:spcPts val="300"/>
              </a:spcBef>
            </a:pPr>
            <a:r>
              <a:rPr lang="en-US" sz="2000" b="0" dirty="0" smtClean="0">
                <a:solidFill>
                  <a:srgbClr val="000066"/>
                </a:solidFill>
              </a:rPr>
              <a:t>Public recognition of good staff performance- reward ceremony, or letter or meeting with a minister.  Promote training and cross-organizational teamwork and network. Promote culture of </a:t>
            </a:r>
            <a:r>
              <a:rPr lang="en-US" sz="2000" b="0" smtClean="0">
                <a:solidFill>
                  <a:srgbClr val="000066"/>
                </a:solidFill>
              </a:rPr>
              <a:t>performance service</a:t>
            </a:r>
            <a:r>
              <a:rPr lang="en-US" sz="2000" b="0" smtClean="0"/>
              <a:t> and</a:t>
            </a:r>
            <a:r>
              <a:rPr lang="en-US" sz="2000" b="0" smtClean="0">
                <a:solidFill>
                  <a:srgbClr val="000066"/>
                </a:solidFill>
              </a:rPr>
              <a:t> </a:t>
            </a:r>
            <a:r>
              <a:rPr lang="en-US" sz="2000" b="0" dirty="0" smtClean="0">
                <a:solidFill>
                  <a:srgbClr val="000066"/>
                </a:solidFill>
              </a:rPr>
              <a:t>integrity</a:t>
            </a:r>
            <a:endParaRPr lang="en-GB" sz="2000" b="0" dirty="0" smtClean="0">
              <a:solidFill>
                <a:srgbClr val="000066"/>
              </a:solidFill>
            </a:endParaRPr>
          </a:p>
          <a:p>
            <a:endParaRPr lang="en-US" sz="2000" b="0" dirty="0" smtClean="0"/>
          </a:p>
          <a:p>
            <a:endParaRPr lang="en-US" sz="2000" b="0" dirty="0"/>
          </a:p>
        </p:txBody>
      </p:sp>
      <p:sp>
        <p:nvSpPr>
          <p:cNvPr id="4" name="Slide Number Placeholder 3"/>
          <p:cNvSpPr>
            <a:spLocks noGrp="1"/>
          </p:cNvSpPr>
          <p:nvPr>
            <p:ph type="sldNum" sz="quarter" idx="12"/>
          </p:nvPr>
        </p:nvSpPr>
        <p:spPr/>
        <p:txBody>
          <a:bodyPr/>
          <a:lstStyle/>
          <a:p>
            <a:fld id="{58B8642A-301B-44FA-9308-461E9F2B4B2C}" type="slidenum">
              <a:rPr lang="en-US" smtClean="0"/>
              <a:pPr/>
              <a:t>18</a:t>
            </a:fld>
            <a:endParaRPr lang="en-US" dirty="0"/>
          </a:p>
        </p:txBody>
      </p:sp>
      <p:sp>
        <p:nvSpPr>
          <p:cNvPr id="5" name="Rectangle 4"/>
          <p:cNvSpPr/>
          <p:nvPr/>
        </p:nvSpPr>
        <p:spPr>
          <a:xfrm>
            <a:off x="10363200" y="2667000"/>
            <a:ext cx="990600" cy="400110"/>
          </a:xfrm>
          <a:prstGeom prst="rect">
            <a:avLst/>
          </a:prstGeom>
        </p:spPr>
        <p:txBody>
          <a:bodyPr wrap="square">
            <a:spAutoFit/>
          </a:bodyPr>
          <a:lstStyle/>
          <a:p>
            <a:pPr lvl="1">
              <a:spcBef>
                <a:spcPts val="300"/>
              </a:spcBef>
              <a:buNone/>
            </a:pPr>
            <a:r>
              <a:rPr lang="en-US" sz="2000" dirty="0" smtClean="0"/>
              <a:t>n</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4) Engaging the Political Leadership: Roles and Incentives</a:t>
            </a:r>
            <a:endParaRPr lang="en-US" dirty="0"/>
          </a:p>
        </p:txBody>
      </p:sp>
      <p:sp>
        <p:nvSpPr>
          <p:cNvPr id="3" name="Content Placeholder 2"/>
          <p:cNvSpPr>
            <a:spLocks noGrp="1"/>
          </p:cNvSpPr>
          <p:nvPr>
            <p:ph idx="1"/>
          </p:nvPr>
        </p:nvSpPr>
        <p:spPr>
          <a:xfrm>
            <a:off x="152400" y="1219200"/>
            <a:ext cx="8534400" cy="5638800"/>
          </a:xfrm>
        </p:spPr>
        <p:txBody>
          <a:bodyPr/>
          <a:lstStyle/>
          <a:p>
            <a:pPr>
              <a:spcBef>
                <a:spcPts val="300"/>
              </a:spcBef>
              <a:buNone/>
            </a:pPr>
            <a:r>
              <a:rPr lang="en-GB" sz="2400" b="1" dirty="0" smtClean="0"/>
              <a:t>What role can the political leadership in the executive and the legislature play in PI </a:t>
            </a:r>
            <a:r>
              <a:rPr lang="en-GB" sz="2400" dirty="0" smtClean="0"/>
              <a:t>s</a:t>
            </a:r>
            <a:r>
              <a:rPr lang="en-GB" sz="2400" b="1" dirty="0" smtClean="0"/>
              <a:t>ystems?</a:t>
            </a:r>
          </a:p>
          <a:p>
            <a:pPr lvl="1"/>
            <a:r>
              <a:rPr lang="en-GB" sz="2400" dirty="0" smtClean="0"/>
              <a:t>Agree/set objectives or wide strategic goals for the government and programs</a:t>
            </a:r>
          </a:p>
          <a:p>
            <a:pPr lvl="1"/>
            <a:r>
              <a:rPr lang="en-GB" sz="2400" dirty="0" smtClean="0"/>
              <a:t>Monitoring performance of agencies/programs</a:t>
            </a:r>
          </a:p>
          <a:p>
            <a:pPr lvl="1"/>
            <a:r>
              <a:rPr lang="en-GB" sz="2400" dirty="0" smtClean="0"/>
              <a:t>Use PI in decision making on budget/ programs/policy</a:t>
            </a:r>
          </a:p>
          <a:p>
            <a:pPr lvl="1"/>
            <a:r>
              <a:rPr lang="en-GB" sz="2400" dirty="0" smtClean="0"/>
              <a:t>Oversight and accountability- hold the government accountable for results</a:t>
            </a:r>
          </a:p>
          <a:p>
            <a:pPr lvl="1"/>
            <a:r>
              <a:rPr lang="en-GB" sz="2400" dirty="0" smtClean="0"/>
              <a:t>Create pressure to improve performance </a:t>
            </a:r>
          </a:p>
          <a:p>
            <a:pPr>
              <a:spcBef>
                <a:spcPts val="300"/>
              </a:spcBef>
              <a:buNone/>
            </a:pPr>
            <a:r>
              <a:rPr lang="en-US" sz="2400" dirty="0" smtClean="0"/>
              <a:t>Issues and Challenges</a:t>
            </a:r>
            <a:endParaRPr lang="en-US" sz="2400" b="0" dirty="0" smtClean="0"/>
          </a:p>
          <a:p>
            <a:pPr lvl="1">
              <a:spcBef>
                <a:spcPts val="300"/>
              </a:spcBef>
            </a:pPr>
            <a:r>
              <a:rPr lang="en-US" sz="2000" b="0" dirty="0" smtClean="0"/>
              <a:t>Getting political leadership to set clear objectives – goals </a:t>
            </a:r>
            <a:r>
              <a:rPr lang="en-US" sz="2000" dirty="0" smtClean="0"/>
              <a:t>can be</a:t>
            </a:r>
            <a:r>
              <a:rPr lang="en-US" sz="2000" b="0" dirty="0" smtClean="0"/>
              <a:t> vague or a product of political compromise, or conflicting with one another.</a:t>
            </a:r>
          </a:p>
          <a:p>
            <a:pPr lvl="1">
              <a:spcBef>
                <a:spcPts val="300"/>
              </a:spcBef>
            </a:pPr>
            <a:r>
              <a:rPr lang="en-US" sz="2000" b="0" dirty="0" smtClean="0"/>
              <a:t>Getting political leadership to use PI in decision making.</a:t>
            </a:r>
          </a:p>
        </p:txBody>
      </p:sp>
      <p:sp>
        <p:nvSpPr>
          <p:cNvPr id="4" name="Slide Number Placeholder 3"/>
          <p:cNvSpPr>
            <a:spLocks noGrp="1"/>
          </p:cNvSpPr>
          <p:nvPr>
            <p:ph type="sldNum" sz="quarter" idx="12"/>
          </p:nvPr>
        </p:nvSpPr>
        <p:spPr/>
        <p:txBody>
          <a:bodyPr/>
          <a:lstStyle/>
          <a:p>
            <a:fld id="{58B8642A-301B-44FA-9308-461E9F2B4B2C}" type="slidenum">
              <a:rPr lang="en-US" smtClean="0"/>
              <a:pPr/>
              <a:t>19</a:t>
            </a:fld>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000" dirty="0" smtClean="0"/>
              <a:t>Overview of Presentation</a:t>
            </a:r>
            <a:endParaRPr lang="en-US" sz="4000" dirty="0"/>
          </a:p>
        </p:txBody>
      </p:sp>
      <p:sp>
        <p:nvSpPr>
          <p:cNvPr id="3" name="Content Placeholder 2"/>
          <p:cNvSpPr>
            <a:spLocks noGrp="1"/>
          </p:cNvSpPr>
          <p:nvPr>
            <p:ph idx="1"/>
          </p:nvPr>
        </p:nvSpPr>
        <p:spPr>
          <a:xfrm>
            <a:off x="152400" y="1752600"/>
            <a:ext cx="8534400" cy="4800600"/>
          </a:xfrm>
        </p:spPr>
        <p:txBody>
          <a:bodyPr/>
          <a:lstStyle/>
          <a:p>
            <a:pPr marL="457200" indent="-457200">
              <a:buAutoNum type="arabicPeriod"/>
            </a:pPr>
            <a:r>
              <a:rPr lang="en-US" sz="2800" b="0" dirty="0" smtClean="0"/>
              <a:t>Essential building blocks for Performance Informed Budgeting (PIB).</a:t>
            </a:r>
          </a:p>
          <a:p>
            <a:pPr marL="457200" indent="-457200">
              <a:buFontTx/>
              <a:buAutoNum type="arabicPeriod"/>
            </a:pPr>
            <a:r>
              <a:rPr lang="en-US" sz="2800" b="0" dirty="0" smtClean="0"/>
              <a:t>Designing PIB System: the role of key institutions.</a:t>
            </a:r>
          </a:p>
          <a:p>
            <a:pPr marL="514350" indent="-514350" fontAlgn="auto">
              <a:spcAft>
                <a:spcPts val="0"/>
              </a:spcAft>
              <a:buNone/>
              <a:defRPr/>
            </a:pPr>
            <a:r>
              <a:rPr lang="en-GB" sz="2800" b="0" dirty="0" smtClean="0"/>
              <a:t>3. Developing the right mix of incentives - </a:t>
            </a:r>
            <a:r>
              <a:rPr lang="en-US" sz="2800" b="0" dirty="0" smtClean="0">
                <a:cs typeface="Times New Roman" pitchFamily="18" charset="0"/>
              </a:rPr>
              <a:t>motivating agencies and managers to improve performance.</a:t>
            </a:r>
          </a:p>
          <a:p>
            <a:pPr marL="514350" indent="-514350" fontAlgn="auto">
              <a:spcAft>
                <a:spcPts val="0"/>
              </a:spcAft>
              <a:buNone/>
              <a:defRPr/>
            </a:pPr>
            <a:r>
              <a:rPr lang="en-GB" sz="2800" b="0" dirty="0" smtClean="0"/>
              <a:t>4. Engaging the political leaderships – the role of politicians and developing incentive structures.</a:t>
            </a:r>
          </a:p>
          <a:p>
            <a:pPr marL="514350" indent="-514350" fontAlgn="auto">
              <a:spcAft>
                <a:spcPts val="0"/>
              </a:spcAft>
              <a:buNone/>
              <a:defRPr/>
            </a:pPr>
            <a:r>
              <a:rPr lang="en-GB" sz="2800" b="0" dirty="0" smtClean="0"/>
              <a:t>5. Dispelling the myths and framing the debate. </a:t>
            </a:r>
          </a:p>
          <a:p>
            <a:endParaRPr lang="en-US" dirty="0" smtClean="0"/>
          </a:p>
          <a:p>
            <a:endParaRPr lang="en-US" dirty="0" smtClean="0"/>
          </a:p>
          <a:p>
            <a:endParaRPr lang="en-US" dirty="0"/>
          </a:p>
        </p:txBody>
      </p:sp>
      <p:sp>
        <p:nvSpPr>
          <p:cNvPr id="4" name="Slide Number Placeholder 3"/>
          <p:cNvSpPr>
            <a:spLocks noGrp="1"/>
          </p:cNvSpPr>
          <p:nvPr>
            <p:ph type="sldNum" sz="quarter" idx="12"/>
          </p:nvPr>
        </p:nvSpPr>
        <p:spPr/>
        <p:txBody>
          <a:bodyPr/>
          <a:lstStyle/>
          <a:p>
            <a:fld id="{58B8642A-301B-44FA-9308-461E9F2B4B2C}" type="slidenum">
              <a:rPr lang="en-US" smtClean="0"/>
              <a:pPr/>
              <a:t>2</a:t>
            </a:fld>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Political Leadership in the legislature:  Challenges and Incentives</a:t>
            </a:r>
            <a:endParaRPr lang="en-US" dirty="0"/>
          </a:p>
        </p:txBody>
      </p:sp>
      <p:sp>
        <p:nvSpPr>
          <p:cNvPr id="3" name="Content Placeholder 2"/>
          <p:cNvSpPr>
            <a:spLocks noGrp="1"/>
          </p:cNvSpPr>
          <p:nvPr>
            <p:ph idx="1"/>
          </p:nvPr>
        </p:nvSpPr>
        <p:spPr>
          <a:xfrm>
            <a:off x="152400" y="1447800"/>
            <a:ext cx="8763000" cy="5410200"/>
          </a:xfrm>
        </p:spPr>
        <p:txBody>
          <a:bodyPr/>
          <a:lstStyle/>
          <a:p>
            <a:pPr>
              <a:spcBef>
                <a:spcPts val="300"/>
              </a:spcBef>
            </a:pPr>
            <a:r>
              <a:rPr lang="en-US" sz="2000" b="0" dirty="0" smtClean="0"/>
              <a:t>Only limited use of PI, especially in budgetary allocation decisions</a:t>
            </a:r>
          </a:p>
          <a:p>
            <a:pPr>
              <a:spcBef>
                <a:spcPts val="300"/>
              </a:spcBef>
            </a:pPr>
            <a:r>
              <a:rPr lang="en-US" sz="2000" b="0" dirty="0" smtClean="0"/>
              <a:t>Although research on US States indicates PI is being used in some states to inform the budget debate and promote a greater focus on outcomes in discussions.</a:t>
            </a:r>
          </a:p>
          <a:p>
            <a:pPr>
              <a:spcBef>
                <a:spcPts val="300"/>
              </a:spcBef>
            </a:pPr>
            <a:r>
              <a:rPr lang="en-US" sz="2000" b="0" dirty="0" smtClean="0"/>
              <a:t>Newer legislative members more open to using PI than those who have been in power for a number of years.</a:t>
            </a:r>
          </a:p>
          <a:p>
            <a:pPr>
              <a:spcBef>
                <a:spcPts val="300"/>
              </a:spcBef>
            </a:pPr>
            <a:r>
              <a:rPr lang="en-US" sz="2000" b="0" dirty="0" smtClean="0"/>
              <a:t>Legislatures tend to use PI more for accountability purposes to pose questions on program performance in a selective as opposed to systematic manner.</a:t>
            </a:r>
          </a:p>
          <a:p>
            <a:pPr>
              <a:spcBef>
                <a:spcPts val="300"/>
              </a:spcBef>
            </a:pPr>
            <a:r>
              <a:rPr lang="en-US" sz="2000" b="0" dirty="0" smtClean="0"/>
              <a:t>Informational and Institutional factors limit their incentives to use PI. </a:t>
            </a:r>
          </a:p>
          <a:p>
            <a:pPr lvl="1">
              <a:spcBef>
                <a:spcPts val="300"/>
              </a:spcBef>
            </a:pPr>
            <a:r>
              <a:rPr lang="en-US" sz="2000" dirty="0" smtClean="0"/>
              <a:t>Information  overload, poor quality or poorly presented information. </a:t>
            </a:r>
          </a:p>
          <a:p>
            <a:pPr lvl="1">
              <a:spcBef>
                <a:spcPts val="300"/>
              </a:spcBef>
            </a:pPr>
            <a:r>
              <a:rPr lang="en-US" sz="2000" dirty="0" smtClean="0"/>
              <a:t>Priorities are influenced by political and constituency interests. They often lack of time, resources, and expertise to examine PI.</a:t>
            </a:r>
          </a:p>
          <a:p>
            <a:pPr>
              <a:spcBef>
                <a:spcPts val="300"/>
              </a:spcBef>
              <a:buNone/>
            </a:pPr>
            <a:endParaRPr lang="en-US" sz="2000" b="0" dirty="0" smtClean="0"/>
          </a:p>
          <a:p>
            <a:pPr>
              <a:buNone/>
            </a:pPr>
            <a:endParaRPr lang="en-US" sz="2000" b="0" dirty="0"/>
          </a:p>
        </p:txBody>
      </p:sp>
      <p:sp>
        <p:nvSpPr>
          <p:cNvPr id="4" name="Slide Number Placeholder 3"/>
          <p:cNvSpPr>
            <a:spLocks noGrp="1"/>
          </p:cNvSpPr>
          <p:nvPr>
            <p:ph type="sldNum" sz="quarter" idx="12"/>
          </p:nvPr>
        </p:nvSpPr>
        <p:spPr/>
        <p:txBody>
          <a:bodyPr/>
          <a:lstStyle/>
          <a:p>
            <a:fld id="{58B8642A-301B-44FA-9308-461E9F2B4B2C}" type="slidenum">
              <a:rPr lang="en-US" smtClean="0"/>
              <a:pPr/>
              <a:t>20</a:t>
            </a:fld>
            <a:endParaRPr lang="en-US" dirty="0"/>
          </a:p>
        </p:txBody>
      </p:sp>
      <p:sp>
        <p:nvSpPr>
          <p:cNvPr id="5" name="Rectangle 4"/>
          <p:cNvSpPr/>
          <p:nvPr/>
        </p:nvSpPr>
        <p:spPr>
          <a:xfrm>
            <a:off x="8229600" y="7239000"/>
            <a:ext cx="2743200" cy="1323439"/>
          </a:xfrm>
          <a:prstGeom prst="rect">
            <a:avLst/>
          </a:prstGeom>
        </p:spPr>
        <p:txBody>
          <a:bodyPr wrap="square">
            <a:spAutoFit/>
          </a:bodyPr>
          <a:lstStyle/>
          <a:p>
            <a:pPr lvl="1">
              <a:spcBef>
                <a:spcPts val="300"/>
              </a:spcBef>
              <a:buNone/>
            </a:pPr>
            <a:r>
              <a:rPr lang="en-US" sz="2000" dirty="0" smtClean="0"/>
              <a:t>Performance pay bonus and career progression</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a:xfrm>
            <a:off x="152400" y="76200"/>
            <a:ext cx="7772400" cy="1066800"/>
          </a:xfrm>
        </p:spPr>
        <p:txBody>
          <a:bodyPr/>
          <a:lstStyle/>
          <a:p>
            <a:pPr algn="ctr"/>
            <a:r>
              <a:rPr lang="en-GB" sz="3600" dirty="0" smtClean="0">
                <a:latin typeface="Times New Roman" pitchFamily="18" charset="0"/>
              </a:rPr>
              <a:t>Improving Legislative Oversight and Use of PI</a:t>
            </a:r>
            <a:endParaRPr lang="en-US" sz="3600" dirty="0">
              <a:latin typeface="Times New Roman" pitchFamily="18" charset="0"/>
            </a:endParaRPr>
          </a:p>
        </p:txBody>
      </p:sp>
      <p:sp>
        <p:nvSpPr>
          <p:cNvPr id="62467" name="Rectangle 3"/>
          <p:cNvSpPr>
            <a:spLocks noGrp="1" noChangeArrowheads="1"/>
          </p:cNvSpPr>
          <p:nvPr>
            <p:ph type="body" sz="half" idx="1"/>
          </p:nvPr>
        </p:nvSpPr>
        <p:spPr>
          <a:xfrm>
            <a:off x="381000" y="1447800"/>
            <a:ext cx="8229600" cy="4800600"/>
          </a:xfrm>
        </p:spPr>
        <p:txBody>
          <a:bodyPr/>
          <a:lstStyle/>
          <a:p>
            <a:pPr>
              <a:lnSpc>
                <a:spcPct val="80000"/>
              </a:lnSpc>
            </a:pPr>
            <a:r>
              <a:rPr lang="en-GB" sz="2400" b="0" dirty="0" smtClean="0">
                <a:solidFill>
                  <a:srgbClr val="000066"/>
                </a:solidFill>
              </a:rPr>
              <a:t>Improve quality, presentation, and relevance of PI.</a:t>
            </a:r>
          </a:p>
          <a:p>
            <a:pPr>
              <a:lnSpc>
                <a:spcPct val="80000"/>
              </a:lnSpc>
            </a:pPr>
            <a:r>
              <a:rPr lang="en-GB" sz="2400" b="0" dirty="0" smtClean="0">
                <a:solidFill>
                  <a:srgbClr val="000066"/>
                </a:solidFill>
              </a:rPr>
              <a:t>Tailor PI to politicians needs and present it in clear, concise, and readable form</a:t>
            </a:r>
          </a:p>
          <a:p>
            <a:pPr>
              <a:lnSpc>
                <a:spcPct val="80000"/>
              </a:lnSpc>
            </a:pPr>
            <a:r>
              <a:rPr lang="en-GB" sz="2400" b="0" dirty="0" smtClean="0">
                <a:solidFill>
                  <a:srgbClr val="000066"/>
                </a:solidFill>
              </a:rPr>
              <a:t>Audit PI</a:t>
            </a:r>
          </a:p>
          <a:p>
            <a:r>
              <a:rPr lang="en-GB" sz="2400" b="0" dirty="0" smtClean="0">
                <a:solidFill>
                  <a:srgbClr val="000066"/>
                </a:solidFill>
              </a:rPr>
              <a:t>Develop </a:t>
            </a:r>
            <a:r>
              <a:rPr lang="en-GB" sz="2400" b="0" dirty="0">
                <a:solidFill>
                  <a:srgbClr val="000066"/>
                </a:solidFill>
              </a:rPr>
              <a:t>systematic and structured oversight agenda which includes review of </a:t>
            </a:r>
            <a:r>
              <a:rPr lang="en-GB" sz="2400" b="0" dirty="0" smtClean="0">
                <a:solidFill>
                  <a:srgbClr val="000066"/>
                </a:solidFill>
              </a:rPr>
              <a:t>PI and reports</a:t>
            </a:r>
            <a:endParaRPr lang="en-GB" sz="2400" b="0" dirty="0">
              <a:solidFill>
                <a:srgbClr val="000066"/>
              </a:solidFill>
            </a:endParaRPr>
          </a:p>
          <a:p>
            <a:r>
              <a:rPr lang="en-GB" sz="2400" b="0" dirty="0" smtClean="0">
                <a:solidFill>
                  <a:srgbClr val="000066"/>
                </a:solidFill>
              </a:rPr>
              <a:t>Set schedule so PI is available to inform </a:t>
            </a:r>
            <a:r>
              <a:rPr lang="en-GB" sz="2400" b="0" dirty="0">
                <a:solidFill>
                  <a:srgbClr val="000066"/>
                </a:solidFill>
              </a:rPr>
              <a:t>budget and oversight </a:t>
            </a:r>
            <a:r>
              <a:rPr lang="en-GB" sz="2400" b="0" dirty="0" smtClean="0">
                <a:solidFill>
                  <a:srgbClr val="000066"/>
                </a:solidFill>
              </a:rPr>
              <a:t>processes when needed</a:t>
            </a:r>
            <a:endParaRPr lang="en-GB" sz="2400" b="0" dirty="0">
              <a:solidFill>
                <a:srgbClr val="000066"/>
              </a:solidFill>
            </a:endParaRPr>
          </a:p>
          <a:p>
            <a:r>
              <a:rPr lang="en-GB" sz="2400" b="0" dirty="0">
                <a:solidFill>
                  <a:srgbClr val="000066"/>
                </a:solidFill>
              </a:rPr>
              <a:t>Supplement rather than a replacement for traditional accountability mechanisms and information</a:t>
            </a:r>
          </a:p>
          <a:p>
            <a:r>
              <a:rPr lang="en-GB" sz="2400" b="0" dirty="0" smtClean="0">
                <a:solidFill>
                  <a:srgbClr val="000066"/>
                </a:solidFill>
              </a:rPr>
              <a:t>Build capacity </a:t>
            </a:r>
            <a:r>
              <a:rPr lang="en-GB" sz="2400" b="0" dirty="0">
                <a:solidFill>
                  <a:srgbClr val="000066"/>
                </a:solidFill>
              </a:rPr>
              <a:t>and resources to review information – </a:t>
            </a:r>
            <a:r>
              <a:rPr lang="en-GB" sz="2400" b="0" dirty="0" smtClean="0">
                <a:solidFill>
                  <a:srgbClr val="000066"/>
                </a:solidFill>
              </a:rPr>
              <a:t>training staff</a:t>
            </a:r>
            <a:r>
              <a:rPr lang="en-GB" sz="2400" b="0" dirty="0">
                <a:solidFill>
                  <a:srgbClr val="000066"/>
                </a:solidFill>
              </a:rPr>
              <a:t>, </a:t>
            </a:r>
            <a:r>
              <a:rPr lang="en-GB" sz="2400" b="0" dirty="0" smtClean="0">
                <a:solidFill>
                  <a:srgbClr val="000066"/>
                </a:solidFill>
              </a:rPr>
              <a:t> having experts</a:t>
            </a:r>
            <a:r>
              <a:rPr lang="en-GB" sz="2400" b="0" dirty="0">
                <a:solidFill>
                  <a:srgbClr val="000066"/>
                </a:solidFill>
              </a:rPr>
              <a:t>, and </a:t>
            </a:r>
            <a:r>
              <a:rPr lang="en-GB" sz="2400" b="0" dirty="0" smtClean="0">
                <a:solidFill>
                  <a:srgbClr val="000066"/>
                </a:solidFill>
              </a:rPr>
              <a:t> holding hearings</a:t>
            </a:r>
            <a:r>
              <a:rPr lang="en-GB" sz="2400" b="0" dirty="0">
                <a:solidFill>
                  <a:srgbClr val="000066"/>
                </a:solidFill>
              </a:rPr>
              <a:t>.</a:t>
            </a:r>
          </a:p>
          <a:p>
            <a:endParaRPr lang="en-US" sz="2800" dirty="0">
              <a:latin typeface="Times New Roman" pitchFamily="18" charset="0"/>
            </a:endParaRPr>
          </a:p>
        </p:txBody>
      </p:sp>
      <p:sp>
        <p:nvSpPr>
          <p:cNvPr id="5" name="Content Placeholder 4"/>
          <p:cNvSpPr>
            <a:spLocks noGrp="1"/>
          </p:cNvSpPr>
          <p:nvPr>
            <p:ph sz="half" idx="2"/>
          </p:nvPr>
        </p:nvSpPr>
        <p:spPr>
          <a:xfrm>
            <a:off x="9677400" y="2286000"/>
            <a:ext cx="4038600" cy="4754563"/>
          </a:xfrm>
        </p:spPr>
        <p:txBody>
          <a:bodyPr/>
          <a:lstStyle/>
          <a:p>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Political Leadership in the Executive: PI Use, Challenges, and Incentives</a:t>
            </a:r>
            <a:endParaRPr lang="en-US" dirty="0"/>
          </a:p>
        </p:txBody>
      </p:sp>
      <p:sp>
        <p:nvSpPr>
          <p:cNvPr id="3" name="Content Placeholder 2"/>
          <p:cNvSpPr>
            <a:spLocks noGrp="1"/>
          </p:cNvSpPr>
          <p:nvPr>
            <p:ph idx="1"/>
          </p:nvPr>
        </p:nvSpPr>
        <p:spPr>
          <a:xfrm>
            <a:off x="152400" y="1143000"/>
            <a:ext cx="8991600" cy="5562600"/>
          </a:xfrm>
        </p:spPr>
        <p:txBody>
          <a:bodyPr/>
          <a:lstStyle/>
          <a:p>
            <a:pPr>
              <a:spcBef>
                <a:spcPts val="300"/>
              </a:spcBef>
            </a:pPr>
            <a:r>
              <a:rPr lang="en-US" sz="2000" b="0" dirty="0" smtClean="0"/>
              <a:t>More widespread use of PI by politicians in the executive</a:t>
            </a:r>
          </a:p>
          <a:p>
            <a:pPr>
              <a:spcBef>
                <a:spcPts val="300"/>
              </a:spcBef>
            </a:pPr>
            <a:r>
              <a:rPr lang="en-US" sz="2000" b="0" dirty="0" smtClean="0"/>
              <a:t>PI used to varying degrees for budgeting, monitoring, and management purposes.</a:t>
            </a:r>
          </a:p>
          <a:p>
            <a:pPr>
              <a:spcBef>
                <a:spcPts val="300"/>
              </a:spcBef>
            </a:pPr>
            <a:r>
              <a:rPr lang="en-US" sz="2000" b="0" dirty="0" smtClean="0"/>
              <a:t>Executive politicians and their appointees using PI at national, state, city and local governments levels</a:t>
            </a:r>
          </a:p>
          <a:p>
            <a:pPr>
              <a:spcBef>
                <a:spcPts val="300"/>
              </a:spcBef>
            </a:pPr>
            <a:r>
              <a:rPr lang="en-US" sz="2000" b="0" dirty="0" smtClean="0"/>
              <a:t>PI used by the governors, chief executives, political appointees, in US States. Government Performance Project highlighted ten states as leaders in performance budgeting including Washington, Texas, Maryland, Oregon, Utah and Delaware.</a:t>
            </a:r>
          </a:p>
          <a:p>
            <a:pPr>
              <a:spcBef>
                <a:spcPts val="300"/>
              </a:spcBef>
            </a:pPr>
            <a:r>
              <a:rPr lang="en-US" sz="2000" b="0" dirty="0" smtClean="0"/>
              <a:t>PI is most often used by politicians for monitoring and control purposes. </a:t>
            </a:r>
          </a:p>
          <a:p>
            <a:pPr>
              <a:spcBef>
                <a:spcPts val="300"/>
              </a:spcBef>
            </a:pPr>
            <a:r>
              <a:rPr lang="en-US" sz="2000" b="0" dirty="0" smtClean="0"/>
              <a:t>In Mexico, Colombia, and Chile, Presidents have developed new or used existing performance systems to monitor progress towards achieving high priority goals and targets.</a:t>
            </a:r>
          </a:p>
          <a:p>
            <a:pPr>
              <a:spcBef>
                <a:spcPts val="300"/>
              </a:spcBef>
            </a:pPr>
            <a:r>
              <a:rPr lang="en-US" sz="2000" b="0" dirty="0" smtClean="0"/>
              <a:t>In UK under the Blair and Brown governments ministers held accountable for performance targets and a cabinet committee monitored progress.</a:t>
            </a:r>
          </a:p>
          <a:p>
            <a:pPr>
              <a:spcBef>
                <a:spcPts val="300"/>
              </a:spcBef>
            </a:pPr>
            <a:r>
              <a:rPr lang="en-US" sz="2000" b="0" dirty="0" smtClean="0"/>
              <a:t>In US under Government Modernization Act 2010-cabinet secretaries held accountable for high priority goals.</a:t>
            </a:r>
          </a:p>
          <a:p>
            <a:pPr>
              <a:spcBef>
                <a:spcPts val="300"/>
              </a:spcBef>
            </a:pPr>
            <a:endParaRPr lang="en-US" sz="2000" b="0" dirty="0" smtClean="0"/>
          </a:p>
          <a:p>
            <a:pPr>
              <a:spcBef>
                <a:spcPts val="300"/>
              </a:spcBef>
            </a:pPr>
            <a:endParaRPr lang="en-US" sz="2000" b="0" dirty="0" smtClean="0"/>
          </a:p>
          <a:p>
            <a:pPr>
              <a:spcBef>
                <a:spcPts val="300"/>
              </a:spcBef>
            </a:pPr>
            <a:endParaRPr lang="en-US" sz="2000" b="0" dirty="0"/>
          </a:p>
        </p:txBody>
      </p:sp>
      <p:sp>
        <p:nvSpPr>
          <p:cNvPr id="4" name="Slide Number Placeholder 3"/>
          <p:cNvSpPr>
            <a:spLocks noGrp="1"/>
          </p:cNvSpPr>
          <p:nvPr>
            <p:ph type="sldNum" sz="quarter" idx="12"/>
          </p:nvPr>
        </p:nvSpPr>
        <p:spPr/>
        <p:txBody>
          <a:bodyPr/>
          <a:lstStyle/>
          <a:p>
            <a:fld id="{58B8642A-301B-44FA-9308-461E9F2B4B2C}" type="slidenum">
              <a:rPr lang="en-US" smtClean="0"/>
              <a:pPr/>
              <a:t>22</a:t>
            </a:fld>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Political Leadership in the Executive: PI Use, Challenges, and Incentives</a:t>
            </a:r>
            <a:endParaRPr lang="en-US" dirty="0"/>
          </a:p>
        </p:txBody>
      </p:sp>
      <p:sp>
        <p:nvSpPr>
          <p:cNvPr id="3" name="Content Placeholder 2"/>
          <p:cNvSpPr>
            <a:spLocks noGrp="1"/>
          </p:cNvSpPr>
          <p:nvPr>
            <p:ph idx="1"/>
          </p:nvPr>
        </p:nvSpPr>
        <p:spPr>
          <a:xfrm>
            <a:off x="152400" y="1447800"/>
            <a:ext cx="8763000" cy="5410200"/>
          </a:xfrm>
        </p:spPr>
        <p:txBody>
          <a:bodyPr/>
          <a:lstStyle/>
          <a:p>
            <a:r>
              <a:rPr lang="en-US" sz="1800" b="0" dirty="0" smtClean="0"/>
              <a:t>Motivating politicians to use PI in budget decisions remains challenging. </a:t>
            </a:r>
          </a:p>
          <a:p>
            <a:pPr lvl="1"/>
            <a:r>
              <a:rPr lang="en-US" sz="1600" dirty="0" smtClean="0"/>
              <a:t>Politicians do not necessarily use PI in the manner reformers intend. </a:t>
            </a:r>
          </a:p>
          <a:p>
            <a:pPr lvl="1"/>
            <a:r>
              <a:rPr lang="en-US" sz="1600" dirty="0" smtClean="0"/>
              <a:t>A larger volume of PI is produced than ever is used. </a:t>
            </a:r>
          </a:p>
          <a:p>
            <a:pPr lvl="1"/>
            <a:r>
              <a:rPr lang="en-US" sz="1600" dirty="0" smtClean="0"/>
              <a:t>The interest in, and use of, PI waxes and wanes with the political salience or sensitivity of an issue, with changes in political regimes, and with individual political leaders.</a:t>
            </a:r>
          </a:p>
          <a:p>
            <a:pPr>
              <a:spcBef>
                <a:spcPts val="300"/>
              </a:spcBef>
            </a:pPr>
            <a:r>
              <a:rPr lang="en-US" sz="1800" b="0" dirty="0" smtClean="0"/>
              <a:t>Growing, recognition of the value of performance systems as governing and monitoring tools.</a:t>
            </a:r>
          </a:p>
          <a:p>
            <a:pPr lvl="1">
              <a:spcBef>
                <a:spcPts val="300"/>
              </a:spcBef>
            </a:pPr>
            <a:r>
              <a:rPr lang="en-US" sz="1600" dirty="0" smtClean="0"/>
              <a:t>When regimes change, it is important to engage new politicians</a:t>
            </a:r>
          </a:p>
          <a:p>
            <a:pPr lvl="1">
              <a:spcBef>
                <a:spcPts val="300"/>
              </a:spcBef>
            </a:pPr>
            <a:r>
              <a:rPr lang="en-US" sz="1600" dirty="0" smtClean="0"/>
              <a:t>Present PI in a manner which is useful for them, given their interests and time constraints</a:t>
            </a:r>
          </a:p>
          <a:p>
            <a:pPr lvl="1">
              <a:spcBef>
                <a:spcPts val="300"/>
              </a:spcBef>
            </a:pPr>
            <a:r>
              <a:rPr lang="en-US" sz="1600" dirty="0" smtClean="0"/>
              <a:t>Changing accountability structures can create motivational incentives.</a:t>
            </a:r>
          </a:p>
          <a:p>
            <a:pPr lvl="1">
              <a:spcBef>
                <a:spcPts val="300"/>
              </a:spcBef>
            </a:pPr>
            <a:r>
              <a:rPr lang="en-US" sz="1600" dirty="0" smtClean="0"/>
              <a:t>If top leaders establish systems to hold their ministers and political appointees accountable for performance, this creates incentives for ministers in turn to monitor progress within their departments.</a:t>
            </a:r>
          </a:p>
          <a:p>
            <a:pPr lvl="1">
              <a:spcBef>
                <a:spcPts val="300"/>
              </a:spcBef>
            </a:pPr>
            <a:r>
              <a:rPr lang="en-US" sz="1600" dirty="0" smtClean="0"/>
              <a:t>Potentially performance systems can be used by politicians to obtain more information and control over senior career civil servants, who traditionally have an information advantage.</a:t>
            </a:r>
            <a:endParaRPr lang="en-US" sz="1600" b="0" dirty="0"/>
          </a:p>
        </p:txBody>
      </p:sp>
      <p:sp>
        <p:nvSpPr>
          <p:cNvPr id="4" name="Slide Number Placeholder 3"/>
          <p:cNvSpPr>
            <a:spLocks noGrp="1"/>
          </p:cNvSpPr>
          <p:nvPr>
            <p:ph type="sldNum" sz="quarter" idx="12"/>
          </p:nvPr>
        </p:nvSpPr>
        <p:spPr/>
        <p:txBody>
          <a:bodyPr/>
          <a:lstStyle/>
          <a:p>
            <a:fld id="{58B8642A-301B-44FA-9308-461E9F2B4B2C}" type="slidenum">
              <a:rPr lang="en-US" smtClean="0"/>
              <a:pPr/>
              <a:t>23</a:t>
            </a:fld>
            <a:endParaRPr lang="en-US" dirty="0"/>
          </a:p>
        </p:txBody>
      </p:sp>
      <p:sp>
        <p:nvSpPr>
          <p:cNvPr id="5" name="Rectangle 4"/>
          <p:cNvSpPr/>
          <p:nvPr/>
        </p:nvSpPr>
        <p:spPr>
          <a:xfrm>
            <a:off x="8229600" y="7239000"/>
            <a:ext cx="2743200" cy="1323439"/>
          </a:xfrm>
          <a:prstGeom prst="rect">
            <a:avLst/>
          </a:prstGeom>
        </p:spPr>
        <p:txBody>
          <a:bodyPr wrap="square">
            <a:spAutoFit/>
          </a:bodyPr>
          <a:lstStyle/>
          <a:p>
            <a:pPr lvl="1">
              <a:spcBef>
                <a:spcPts val="300"/>
              </a:spcBef>
              <a:buNone/>
            </a:pPr>
            <a:r>
              <a:rPr lang="en-US" sz="2000" dirty="0" smtClean="0"/>
              <a:t>Performance pay bonus and career progression</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0" dirty="0" smtClean="0"/>
              <a:t>5. Dispelling the Myths and Framing the debate</a:t>
            </a:r>
            <a:endParaRPr lang="en-US" dirty="0"/>
          </a:p>
        </p:txBody>
      </p:sp>
      <p:sp>
        <p:nvSpPr>
          <p:cNvPr id="3" name="Content Placeholder 2"/>
          <p:cNvSpPr>
            <a:spLocks noGrp="1"/>
          </p:cNvSpPr>
          <p:nvPr>
            <p:ph idx="1"/>
          </p:nvPr>
        </p:nvSpPr>
        <p:spPr>
          <a:xfrm>
            <a:off x="228600" y="1219200"/>
            <a:ext cx="8229600" cy="5410200"/>
          </a:xfrm>
        </p:spPr>
        <p:txBody>
          <a:bodyPr/>
          <a:lstStyle/>
          <a:p>
            <a:pPr>
              <a:buNone/>
            </a:pPr>
            <a:r>
              <a:rPr lang="en-US" sz="1800" b="0" dirty="0" smtClean="0"/>
              <a:t>Framing the debate and dispelling some myths about PB and PM.</a:t>
            </a:r>
          </a:p>
          <a:p>
            <a:r>
              <a:rPr lang="en-US" sz="1800" b="0" i="1" dirty="0" smtClean="0"/>
              <a:t>Performance reforms will lead to rational decision making and an end to politics in budgeting </a:t>
            </a:r>
          </a:p>
          <a:p>
            <a:pPr lvl="1"/>
            <a:r>
              <a:rPr lang="en-US" sz="1400" b="0" dirty="0" smtClean="0"/>
              <a:t>Experience has proven this is rarely the case, especially in political competitive environments with strong ideological and partisan divides. PI is one source of information in decision  making.</a:t>
            </a:r>
          </a:p>
          <a:p>
            <a:r>
              <a:rPr lang="en-US" sz="1800" b="0" i="1" dirty="0" smtClean="0"/>
              <a:t>Performance information is only performance targets. </a:t>
            </a:r>
          </a:p>
          <a:p>
            <a:pPr lvl="1"/>
            <a:r>
              <a:rPr lang="en-US" sz="1400" dirty="0" smtClean="0"/>
              <a:t>This is rarely the case governments produce a mix of performance information, and extensively develop evaluations because performance measures and targets provide only a snapshot of performance in time.</a:t>
            </a:r>
          </a:p>
          <a:p>
            <a:r>
              <a:rPr lang="en-US" sz="1800" b="0" i="1" dirty="0" smtClean="0"/>
              <a:t>More information is always better.</a:t>
            </a:r>
          </a:p>
          <a:p>
            <a:pPr lvl="1"/>
            <a:r>
              <a:rPr lang="en-US" sz="1400" dirty="0" smtClean="0"/>
              <a:t>Overloading decision makers with information makes it difficult for them to discern what is relevant and useful. Awareness is growing that too many indicators make it difficult to focus on key priorities and are costly to monitor. </a:t>
            </a:r>
          </a:p>
          <a:p>
            <a:r>
              <a:rPr lang="en-US" sz="1800" b="0" i="1" dirty="0" smtClean="0"/>
              <a:t>Performance budgeting automatically or mechanically links funds and performance results.  </a:t>
            </a:r>
          </a:p>
          <a:p>
            <a:pPr lvl="1"/>
            <a:r>
              <a:rPr lang="en-US" sz="1400" dirty="0" smtClean="0"/>
              <a:t>PIB is the most common form of PB adopted in OECD countries. In this approach there is no automatic or mechanical link between resources and results. Financially rewarding good performance and punishing bad does not take account of government priorities or the underlying cause of poor performance, </a:t>
            </a:r>
          </a:p>
          <a:p>
            <a:pPr lvl="1"/>
            <a:endParaRPr lang="en-US" sz="1400" b="0" i="1" dirty="0"/>
          </a:p>
        </p:txBody>
      </p:sp>
      <p:sp>
        <p:nvSpPr>
          <p:cNvPr id="4" name="Slide Number Placeholder 3"/>
          <p:cNvSpPr>
            <a:spLocks noGrp="1"/>
          </p:cNvSpPr>
          <p:nvPr>
            <p:ph type="sldNum" sz="quarter" idx="12"/>
          </p:nvPr>
        </p:nvSpPr>
        <p:spPr/>
        <p:txBody>
          <a:bodyPr/>
          <a:lstStyle/>
          <a:p>
            <a:fld id="{58B8642A-301B-44FA-9308-461E9F2B4B2C}" type="slidenum">
              <a:rPr lang="en-US" smtClean="0"/>
              <a:pPr/>
              <a:t>24</a:t>
            </a:fld>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0" dirty="0" smtClean="0"/>
              <a:t>5. Dispelling the Myths and Framing the debate</a:t>
            </a:r>
            <a:endParaRPr lang="en-US" dirty="0"/>
          </a:p>
        </p:txBody>
      </p:sp>
      <p:sp>
        <p:nvSpPr>
          <p:cNvPr id="3" name="Content Placeholder 2"/>
          <p:cNvSpPr>
            <a:spLocks noGrp="1"/>
          </p:cNvSpPr>
          <p:nvPr>
            <p:ph idx="1"/>
          </p:nvPr>
        </p:nvSpPr>
        <p:spPr>
          <a:xfrm>
            <a:off x="0" y="1219200"/>
            <a:ext cx="8915400" cy="5486400"/>
          </a:xfrm>
        </p:spPr>
        <p:txBody>
          <a:bodyPr/>
          <a:lstStyle/>
          <a:p>
            <a:r>
              <a:rPr lang="en-US" sz="1800" b="0" i="1" dirty="0" smtClean="0"/>
              <a:t>Performance systems inevitably fail when gaming occurs. </a:t>
            </a:r>
          </a:p>
          <a:p>
            <a:pPr lvl="1"/>
            <a:r>
              <a:rPr lang="en-US" sz="1400" dirty="0" smtClean="0"/>
              <a:t>All budgeting systems involve gaming to some extent, as agency supporters seek to obtain more money for their interests. Gaming, however, does not preclude improved performance it highlights the importance of performance regimes being dynamic systems that change rules and incentives as reforms evolve. </a:t>
            </a:r>
          </a:p>
          <a:p>
            <a:r>
              <a:rPr lang="en-US" sz="1800" b="0" i="1" dirty="0" smtClean="0"/>
              <a:t>Performance budgeting stands alone. </a:t>
            </a:r>
          </a:p>
          <a:p>
            <a:pPr lvl="1"/>
            <a:r>
              <a:rPr lang="en-US" sz="1400" dirty="0" smtClean="0"/>
              <a:t>PB goes hand in hand with performance management</a:t>
            </a:r>
          </a:p>
          <a:p>
            <a:r>
              <a:rPr lang="en-US" sz="1800" b="0" i="1" dirty="0" smtClean="0"/>
              <a:t>Performance budgeting is always accompanied by increased managerial flexibilities and relaxation of input controls. </a:t>
            </a:r>
          </a:p>
          <a:p>
            <a:pPr lvl="1"/>
            <a:r>
              <a:rPr lang="en-US" sz="1400" dirty="0" smtClean="0"/>
              <a:t>The impulse to relax controls and the speed at which it is accomplished depends on the  country and institutional context. The fundamental question  is if the current system of control restricts managers’ capacity to improve performance and what is needed to balance the risks. </a:t>
            </a:r>
          </a:p>
          <a:p>
            <a:r>
              <a:rPr lang="en-US" sz="1800" b="0" i="1" dirty="0" smtClean="0"/>
              <a:t>Performance budgeting inevitably turns into a compliance exercise. </a:t>
            </a:r>
          </a:p>
          <a:p>
            <a:pPr lvl="1"/>
            <a:r>
              <a:rPr lang="en-US" sz="1400" dirty="0" smtClean="0"/>
              <a:t>This is more likely when the reforms increase reporting requirements and controls. This development can be avoided if reform design reduces and minimizes reporting requirements and removes a rule for each one added, if managers can see PI as useful for their jobs, and if incentives to use PI are related to the wider management and accountability systems.</a:t>
            </a:r>
          </a:p>
          <a:p>
            <a:r>
              <a:rPr lang="en-US" sz="1800" b="0" i="1" dirty="0" smtClean="0"/>
              <a:t>Performance reforms are a failure if the whole government is not using PI to produce large-scale improvements.</a:t>
            </a:r>
          </a:p>
          <a:p>
            <a:pPr lvl="1"/>
            <a:r>
              <a:rPr lang="en-US" sz="1400" b="0" i="1" dirty="0" smtClean="0"/>
              <a:t> </a:t>
            </a:r>
            <a:r>
              <a:rPr lang="en-US" sz="1400" b="0" dirty="0" smtClean="0"/>
              <a:t>Expectations of uniform application of reforms across the entire government are not realistic. For most PFM reforms progress is mixed. Some agencies and programs are reform leaders, some are laggards, and some never engage</a:t>
            </a:r>
            <a:r>
              <a:rPr lang="en-US" sz="1400" dirty="0" smtClean="0"/>
              <a:t>. </a:t>
            </a:r>
            <a:endParaRPr lang="en-US" sz="1400" b="0" i="1" dirty="0"/>
          </a:p>
        </p:txBody>
      </p:sp>
      <p:sp>
        <p:nvSpPr>
          <p:cNvPr id="4" name="Slide Number Placeholder 3"/>
          <p:cNvSpPr>
            <a:spLocks noGrp="1"/>
          </p:cNvSpPr>
          <p:nvPr>
            <p:ph type="sldNum" sz="quarter" idx="12"/>
          </p:nvPr>
        </p:nvSpPr>
        <p:spPr/>
        <p:txBody>
          <a:bodyPr/>
          <a:lstStyle/>
          <a:p>
            <a:fld id="{58B8642A-301B-44FA-9308-461E9F2B4B2C}" type="slidenum">
              <a:rPr lang="en-US" smtClean="0"/>
              <a:pPr/>
              <a:t>25</a:t>
            </a:fld>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a:xfrm>
            <a:off x="0" y="2590800"/>
            <a:ext cx="8229600" cy="1143000"/>
          </a:xfrm>
        </p:spPr>
        <p:txBody>
          <a:bodyPr/>
          <a:lstStyle/>
          <a:p>
            <a:pPr algn="ctr" eaLnBrk="1" hangingPunct="1"/>
            <a:r>
              <a:rPr lang="en-GB" sz="4800" b="1" dirty="0" smtClean="0"/>
              <a:t>Thank You</a:t>
            </a:r>
            <a:endParaRPr lang="en-US" sz="4800" b="1" dirty="0" smtClean="0"/>
          </a:p>
        </p:txBody>
      </p:sp>
      <p:sp>
        <p:nvSpPr>
          <p:cNvPr id="30723" name="Slide Number Placeholder 2"/>
          <p:cNvSpPr>
            <a:spLocks noGrp="1"/>
          </p:cNvSpPr>
          <p:nvPr>
            <p:ph type="sldNum" sz="quarter" idx="12"/>
          </p:nvPr>
        </p:nvSpPr>
        <p:spPr/>
        <p:txBody>
          <a:bodyPr/>
          <a:lstStyle/>
          <a:p>
            <a:pPr>
              <a:defRPr/>
            </a:pPr>
            <a:fld id="{133745E0-BFA9-4E87-BFAF-2464F4052E49}" type="slidenum">
              <a:rPr lang="en-US"/>
              <a:pPr>
                <a:defRPr/>
              </a:pPr>
              <a:t>26</a:t>
            </a:fld>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0" y="76200"/>
            <a:ext cx="7924800" cy="1143000"/>
          </a:xfrm>
        </p:spPr>
        <p:txBody>
          <a:bodyPr/>
          <a:lstStyle/>
          <a:p>
            <a:pPr algn="ctr" eaLnBrk="1" hangingPunct="1"/>
            <a:r>
              <a:rPr lang="en-US" b="0" dirty="0" smtClean="0"/>
              <a:t/>
            </a:r>
            <a:br>
              <a:rPr lang="en-US" b="0" dirty="0" smtClean="0"/>
            </a:br>
            <a:r>
              <a:rPr lang="en-US" b="0" dirty="0" smtClean="0"/>
              <a:t/>
            </a:r>
            <a:br>
              <a:rPr lang="en-US" b="0" dirty="0" smtClean="0"/>
            </a:br>
            <a:r>
              <a:rPr lang="en-US" b="0" dirty="0" smtClean="0"/>
              <a:t/>
            </a:r>
            <a:br>
              <a:rPr lang="en-US" b="0" dirty="0" smtClean="0"/>
            </a:br>
            <a:r>
              <a:rPr lang="en-US" b="0" dirty="0" smtClean="0"/>
              <a:t/>
            </a:r>
            <a:br>
              <a:rPr lang="en-US" b="0" dirty="0" smtClean="0"/>
            </a:br>
            <a:r>
              <a:rPr lang="en-US" b="0" dirty="0" smtClean="0"/>
              <a:t/>
            </a:r>
            <a:br>
              <a:rPr lang="en-US" b="0" dirty="0" smtClean="0"/>
            </a:br>
            <a:r>
              <a:rPr lang="en-US" b="0" dirty="0" smtClean="0"/>
              <a:t/>
            </a:r>
            <a:br>
              <a:rPr lang="en-US" b="0" dirty="0" smtClean="0"/>
            </a:br>
            <a:r>
              <a:rPr lang="en-US" b="0" dirty="0" smtClean="0"/>
              <a:t/>
            </a:r>
            <a:br>
              <a:rPr lang="en-US" b="0" dirty="0" smtClean="0"/>
            </a:br>
            <a:r>
              <a:rPr lang="en-US" b="0" dirty="0" smtClean="0"/>
              <a:t/>
            </a:r>
            <a:br>
              <a:rPr lang="en-US" b="0" dirty="0" smtClean="0"/>
            </a:br>
            <a:r>
              <a:rPr lang="en-US" b="0" dirty="0" smtClean="0"/>
              <a:t/>
            </a:r>
            <a:br>
              <a:rPr lang="en-US" b="0" dirty="0" smtClean="0"/>
            </a:br>
            <a:r>
              <a:rPr lang="en-US" b="0" dirty="0" smtClean="0"/>
              <a:t/>
            </a:r>
            <a:br>
              <a:rPr lang="en-US" b="0" dirty="0" smtClean="0"/>
            </a:br>
            <a:r>
              <a:rPr lang="en-US" b="0" dirty="0" smtClean="0"/>
              <a:t/>
            </a:r>
            <a:br>
              <a:rPr lang="en-US" b="0" dirty="0" smtClean="0"/>
            </a:br>
            <a:r>
              <a:rPr lang="en-US" dirty="0" smtClean="0"/>
              <a:t>1) Essential Building Blocks for Developing Performance Informed Budgeting (PIB)</a:t>
            </a:r>
            <a:endParaRPr lang="en-US" dirty="0" smtClean="0">
              <a:latin typeface="Times New Roman" charset="0"/>
            </a:endParaRPr>
          </a:p>
        </p:txBody>
      </p:sp>
      <p:sp>
        <p:nvSpPr>
          <p:cNvPr id="12291" name="Rectangle 3"/>
          <p:cNvSpPr>
            <a:spLocks noGrp="1" noChangeArrowheads="1"/>
          </p:cNvSpPr>
          <p:nvPr>
            <p:ph type="body" idx="1"/>
          </p:nvPr>
        </p:nvSpPr>
        <p:spPr>
          <a:xfrm>
            <a:off x="152400" y="1828800"/>
            <a:ext cx="8991600" cy="4724400"/>
          </a:xfrm>
        </p:spPr>
        <p:txBody>
          <a:bodyPr/>
          <a:lstStyle/>
          <a:p>
            <a:pPr indent="0"/>
            <a:r>
              <a:rPr lang="en-US" sz="2800" b="0" dirty="0" smtClean="0"/>
              <a:t>Establishment of strategic goals and objectives</a:t>
            </a:r>
          </a:p>
          <a:p>
            <a:pPr indent="0"/>
            <a:r>
              <a:rPr lang="en-US" sz="2800" b="0" dirty="0" smtClean="0"/>
              <a:t>Develop Performance Information (PI) to measure and evaluate achievement of results (Including program evaluations).</a:t>
            </a:r>
          </a:p>
          <a:p>
            <a:pPr indent="0"/>
            <a:r>
              <a:rPr lang="en-US" sz="2800" b="0" dirty="0" smtClean="0"/>
              <a:t>Integration of PI into the budget preparation and decision making at both the central budget authority (CBA) and spending ministries level. </a:t>
            </a:r>
          </a:p>
          <a:p>
            <a:pPr indent="0"/>
            <a:r>
              <a:rPr lang="en-US" sz="2800" b="0" dirty="0" smtClean="0"/>
              <a:t>Integration of PI into accountability and management processes</a:t>
            </a:r>
          </a:p>
          <a:p>
            <a:pPr lvl="1" indent="0"/>
            <a:endParaRPr lang="en-US" sz="2000" b="0" dirty="0" smtClean="0"/>
          </a:p>
          <a:p>
            <a:pPr indent="0"/>
            <a:endParaRPr lang="en-US" sz="2800" dirty="0" smtClean="0">
              <a:solidFill>
                <a:srgbClr val="80000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Placing Performance Budgeting (PB) in Context of PFM </a:t>
            </a:r>
            <a:endParaRPr lang="en-US" dirty="0"/>
          </a:p>
        </p:txBody>
      </p:sp>
      <p:sp>
        <p:nvSpPr>
          <p:cNvPr id="3" name="Content Placeholder 2"/>
          <p:cNvSpPr>
            <a:spLocks noGrp="1"/>
          </p:cNvSpPr>
          <p:nvPr>
            <p:ph idx="1"/>
          </p:nvPr>
        </p:nvSpPr>
        <p:spPr>
          <a:xfrm>
            <a:off x="457200" y="1219200"/>
            <a:ext cx="8229600" cy="5410200"/>
          </a:xfrm>
        </p:spPr>
        <p:txBody>
          <a:bodyPr/>
          <a:lstStyle/>
          <a:p>
            <a:r>
              <a:rPr lang="en-US" sz="2400" b="0" dirty="0" smtClean="0">
                <a:latin typeface="Times New Roman" pitchFamily="18" charset="0"/>
                <a:cs typeface="Times New Roman" pitchFamily="18" charset="0"/>
              </a:rPr>
              <a:t>Fiscal sustainability and basic PFM processes needed for PB.</a:t>
            </a:r>
          </a:p>
          <a:p>
            <a:r>
              <a:rPr lang="en-US" sz="2400" b="0" dirty="0" smtClean="0">
                <a:latin typeface="Times New Roman" pitchFamily="18" charset="0"/>
                <a:cs typeface="Times New Roman" pitchFamily="18" charset="0"/>
              </a:rPr>
              <a:t>PB can contribute to PFM objectives:</a:t>
            </a:r>
          </a:p>
          <a:p>
            <a:pPr marL="856942" lvl="1" indent="-457035"/>
            <a:r>
              <a:rPr lang="en-US" sz="2400" dirty="0" smtClean="0">
                <a:solidFill>
                  <a:srgbClr val="000066"/>
                </a:solidFill>
                <a:latin typeface="Times New Roman" pitchFamily="18" charset="0"/>
                <a:cs typeface="Times New Roman" pitchFamily="18" charset="0"/>
              </a:rPr>
              <a:t>effective allocation of resources</a:t>
            </a:r>
          </a:p>
          <a:p>
            <a:pPr marL="856942" lvl="1" indent="-457035"/>
            <a:r>
              <a:rPr lang="en-US" sz="2400" dirty="0" smtClean="0">
                <a:solidFill>
                  <a:srgbClr val="000066"/>
                </a:solidFill>
                <a:latin typeface="Times New Roman" pitchFamily="18" charset="0"/>
                <a:cs typeface="Times New Roman" pitchFamily="18" charset="0"/>
              </a:rPr>
              <a:t>efficient and effective delivery of public goods and services.</a:t>
            </a:r>
          </a:p>
          <a:p>
            <a:r>
              <a:rPr lang="en-US" sz="2400" dirty="0" smtClean="0">
                <a:latin typeface="Times New Roman" pitchFamily="18" charset="0"/>
                <a:cs typeface="Times New Roman" pitchFamily="18" charset="0"/>
              </a:rPr>
              <a:t> </a:t>
            </a:r>
            <a:r>
              <a:rPr lang="en-US" sz="2400" b="0" dirty="0" smtClean="0">
                <a:latin typeface="Times New Roman" pitchFamily="18" charset="0"/>
                <a:cs typeface="Times New Roman" pitchFamily="18" charset="0"/>
              </a:rPr>
              <a:t>PB linked to PFM reforms, especially MTBF </a:t>
            </a:r>
          </a:p>
          <a:p>
            <a:pPr lvl="1"/>
            <a:r>
              <a:rPr lang="en-US" sz="2400" dirty="0" smtClean="0">
                <a:solidFill>
                  <a:srgbClr val="000066"/>
                </a:solidFill>
                <a:latin typeface="Times New Roman" pitchFamily="18" charset="0"/>
                <a:cs typeface="Times New Roman" pitchFamily="18" charset="0"/>
              </a:rPr>
              <a:t>MTBF and PB part of one reform package e.g. France, Korea and Austria.</a:t>
            </a:r>
          </a:p>
          <a:p>
            <a:r>
              <a:rPr lang="en-US" sz="2400" b="0" dirty="0" smtClean="0">
                <a:latin typeface="Times New Roman" pitchFamily="18" charset="0"/>
                <a:cs typeface="Times New Roman" pitchFamily="18" charset="0"/>
              </a:rPr>
              <a:t>PB to succeed needs to be integrated with government budgeting an management processes</a:t>
            </a:r>
          </a:p>
          <a:p>
            <a:r>
              <a:rPr lang="en-US" sz="2400" b="0" dirty="0" smtClean="0">
                <a:latin typeface="Times New Roman" pitchFamily="18" charset="0"/>
                <a:cs typeface="Times New Roman" pitchFamily="18" charset="0"/>
              </a:rPr>
              <a:t>Managing for results – financial and managerial flexibility  </a:t>
            </a:r>
          </a:p>
          <a:p>
            <a:r>
              <a:rPr lang="en-US" sz="2400" b="0" dirty="0" smtClean="0">
                <a:latin typeface="Times New Roman" pitchFamily="18" charset="0"/>
                <a:cs typeface="Times New Roman" pitchFamily="18" charset="0"/>
              </a:rPr>
              <a:t>Accountability and reporting systems</a:t>
            </a:r>
          </a:p>
        </p:txBody>
      </p:sp>
      <p:sp>
        <p:nvSpPr>
          <p:cNvPr id="4" name="Slide Number Placeholder 3"/>
          <p:cNvSpPr>
            <a:spLocks noGrp="1"/>
          </p:cNvSpPr>
          <p:nvPr>
            <p:ph type="sldNum" sz="quarter" idx="12"/>
          </p:nvPr>
        </p:nvSpPr>
        <p:spPr/>
        <p:txBody>
          <a:bodyPr/>
          <a:lstStyle/>
          <a:p>
            <a:fld id="{58B8642A-301B-44FA-9308-461E9F2B4B2C}" type="slidenum">
              <a:rPr lang="en-US" smtClean="0"/>
              <a:pPr/>
              <a:t>4</a:t>
            </a:fld>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
          <p:cNvSpPr>
            <a:spLocks noGrp="1" noChangeArrowheads="1"/>
          </p:cNvSpPr>
          <p:nvPr>
            <p:ph type="sldNum" sz="quarter" idx="12"/>
          </p:nvPr>
        </p:nvSpPr>
        <p:spPr/>
        <p:txBody>
          <a:bodyPr/>
          <a:lstStyle/>
          <a:p>
            <a:pPr>
              <a:defRPr/>
            </a:pPr>
            <a:fld id="{227659A1-30C6-4571-87C9-11AB320CD874}" type="slidenum">
              <a:rPr lang="en-US"/>
              <a:pPr>
                <a:defRPr/>
              </a:pPr>
              <a:t>5</a:t>
            </a:fld>
            <a:endParaRPr lang="en-US" dirty="0"/>
          </a:p>
        </p:txBody>
      </p:sp>
      <p:sp>
        <p:nvSpPr>
          <p:cNvPr id="6147" name="Title 1"/>
          <p:cNvSpPr>
            <a:spLocks noGrp="1"/>
          </p:cNvSpPr>
          <p:nvPr>
            <p:ph type="title"/>
          </p:nvPr>
        </p:nvSpPr>
        <p:spPr>
          <a:xfrm>
            <a:off x="0" y="304800"/>
            <a:ext cx="8248650" cy="639762"/>
          </a:xfrm>
        </p:spPr>
        <p:txBody>
          <a:bodyPr/>
          <a:lstStyle/>
          <a:p>
            <a:pPr algn="ctr" eaLnBrk="1" hangingPunct="1"/>
            <a:r>
              <a:rPr lang="en-US" dirty="0" smtClean="0"/>
              <a:t>2</a:t>
            </a:r>
            <a:r>
              <a:rPr lang="en-US" b="1" dirty="0" smtClean="0"/>
              <a:t>) </a:t>
            </a:r>
            <a:r>
              <a:rPr lang="en-GB" dirty="0" smtClean="0"/>
              <a:t>Designing PIB Reform Initiatives Requires:</a:t>
            </a:r>
            <a:endParaRPr lang="en-US" b="1" dirty="0" smtClean="0"/>
          </a:p>
        </p:txBody>
      </p:sp>
      <p:sp>
        <p:nvSpPr>
          <p:cNvPr id="6148" name="Content Placeholder 2"/>
          <p:cNvSpPr>
            <a:spLocks noGrp="1"/>
          </p:cNvSpPr>
          <p:nvPr>
            <p:ph idx="1"/>
          </p:nvPr>
        </p:nvSpPr>
        <p:spPr>
          <a:xfrm>
            <a:off x="357188" y="1600200"/>
            <a:ext cx="8572500" cy="4972050"/>
          </a:xfrm>
        </p:spPr>
        <p:txBody>
          <a:bodyPr/>
          <a:lstStyle/>
          <a:p>
            <a:pPr eaLnBrk="1" hangingPunct="1"/>
            <a:r>
              <a:rPr lang="en-US" sz="2400" b="0" dirty="0" smtClean="0"/>
              <a:t>Setting key reform objectives</a:t>
            </a:r>
          </a:p>
          <a:p>
            <a:pPr eaLnBrk="1" hangingPunct="1"/>
            <a:r>
              <a:rPr lang="en-US" sz="2400" b="0" dirty="0" smtClean="0"/>
              <a:t>Developing implementation strategies</a:t>
            </a:r>
          </a:p>
          <a:p>
            <a:pPr lvl="1" eaLnBrk="1" hangingPunct="1"/>
            <a:r>
              <a:rPr lang="en-US" sz="2400" dirty="0" smtClean="0"/>
              <a:t>Overall approach (top-down or bottom–up)</a:t>
            </a:r>
          </a:p>
          <a:p>
            <a:pPr lvl="1" eaLnBrk="1" hangingPunct="1"/>
            <a:r>
              <a:rPr lang="en-US" sz="2400" dirty="0" smtClean="0"/>
              <a:t>Introducing and managing reforms </a:t>
            </a:r>
          </a:p>
          <a:p>
            <a:pPr lvl="1" eaLnBrk="1" hangingPunct="1"/>
            <a:r>
              <a:rPr lang="en-US" sz="2400" dirty="0" smtClean="0"/>
              <a:t>Establishing legal frameworks </a:t>
            </a:r>
          </a:p>
          <a:p>
            <a:pPr lvl="1" eaLnBrk="1" hangingPunct="1"/>
            <a:r>
              <a:rPr lang="en-US" sz="2400" dirty="0" smtClean="0"/>
              <a:t>Supporting reforms: Institutional, human, and technical capacities</a:t>
            </a:r>
          </a:p>
          <a:p>
            <a:pPr lvl="1" eaLnBrk="1" hangingPunct="1"/>
            <a:r>
              <a:rPr lang="en-US" sz="2400" dirty="0" smtClean="0"/>
              <a:t>Engaging stakeholders and creating the right incentives</a:t>
            </a:r>
          </a:p>
          <a:p>
            <a:pPr eaLnBrk="1" hangingPunct="1"/>
            <a:r>
              <a:rPr lang="en-US" sz="2400" b="0" dirty="0" smtClean="0"/>
              <a:t>Developing sequenced approach to implementation.</a:t>
            </a:r>
          </a:p>
          <a:p>
            <a:pPr eaLnBrk="1" hangingPunct="1"/>
            <a:r>
              <a:rPr lang="en-US" sz="2400" b="0" dirty="0" smtClean="0"/>
              <a:t>Adapting reforms, while maintaining coherence of, and interest in, reforms over the long-term.</a:t>
            </a:r>
          </a:p>
          <a:p>
            <a:pPr eaLnBrk="1" hangingPunct="1"/>
            <a:endParaRPr lang="en-US" dirty="0" smtClean="0"/>
          </a:p>
          <a:p>
            <a:pPr eaLnBrk="1" hangingPunct="1"/>
            <a:endParaRPr lang="en-GB"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5"/>
          <p:cNvSpPr>
            <a:spLocks noGrp="1" noChangeArrowheads="1"/>
          </p:cNvSpPr>
          <p:nvPr>
            <p:ph type="title"/>
          </p:nvPr>
        </p:nvSpPr>
        <p:spPr>
          <a:xfrm>
            <a:off x="152401" y="228600"/>
            <a:ext cx="7772400" cy="838200"/>
          </a:xfrm>
        </p:spPr>
        <p:txBody>
          <a:bodyPr/>
          <a:lstStyle/>
          <a:p>
            <a:r>
              <a:rPr lang="en-GB" sz="3600" dirty="0" smtClean="0">
                <a:latin typeface="+mn-lt"/>
              </a:rPr>
              <a:t/>
            </a:r>
            <a:br>
              <a:rPr lang="en-GB" sz="3600" dirty="0" smtClean="0">
                <a:latin typeface="+mn-lt"/>
              </a:rPr>
            </a:br>
            <a:r>
              <a:rPr lang="en-GB" sz="3600" dirty="0" smtClean="0">
                <a:latin typeface="+mn-lt"/>
              </a:rPr>
              <a:t/>
            </a:r>
            <a:br>
              <a:rPr lang="en-GB" sz="3600" dirty="0" smtClean="0">
                <a:latin typeface="+mn-lt"/>
              </a:rPr>
            </a:br>
            <a:r>
              <a:rPr lang="en-GB" sz="3600" dirty="0" smtClean="0">
                <a:latin typeface="+mn-lt"/>
              </a:rPr>
              <a:t/>
            </a:r>
            <a:br>
              <a:rPr lang="en-GB" sz="3600" dirty="0" smtClean="0">
                <a:latin typeface="+mn-lt"/>
              </a:rPr>
            </a:br>
            <a:r>
              <a:rPr lang="en-GB" sz="3600" dirty="0" smtClean="0">
                <a:latin typeface="+mn-lt"/>
              </a:rPr>
              <a:t/>
            </a:r>
            <a:br>
              <a:rPr lang="en-GB" sz="3600" dirty="0" smtClean="0">
                <a:latin typeface="+mn-lt"/>
              </a:rPr>
            </a:br>
            <a:r>
              <a:rPr lang="en-GB" dirty="0" smtClean="0">
                <a:latin typeface="+mn-lt"/>
              </a:rPr>
              <a:t>Different Possible PB implementation </a:t>
            </a:r>
            <a:r>
              <a:rPr lang="en-US" dirty="0" smtClean="0">
                <a:latin typeface="+mn-lt"/>
              </a:rPr>
              <a:t>strategies and Roles for Key Institutions</a:t>
            </a:r>
          </a:p>
        </p:txBody>
      </p:sp>
      <p:sp>
        <p:nvSpPr>
          <p:cNvPr id="9219" name="Rectangle 6"/>
          <p:cNvSpPr>
            <a:spLocks noGrp="1" noChangeArrowheads="1"/>
          </p:cNvSpPr>
          <p:nvPr>
            <p:ph type="body" idx="1"/>
          </p:nvPr>
        </p:nvSpPr>
        <p:spPr>
          <a:xfrm>
            <a:off x="179388" y="1524000"/>
            <a:ext cx="8713787" cy="4795838"/>
          </a:xfrm>
        </p:spPr>
        <p:txBody>
          <a:bodyPr/>
          <a:lstStyle/>
          <a:p>
            <a:endParaRPr lang="en-US" sz="2800" dirty="0" smtClean="0">
              <a:latin typeface="+mj-lt"/>
            </a:endParaRPr>
          </a:p>
          <a:p>
            <a:r>
              <a:rPr lang="en-US" sz="2800" b="0" dirty="0" smtClean="0"/>
              <a:t>Top-down (central agencies lead) versus bottom-up  (spending ministries/agencies lead)</a:t>
            </a:r>
          </a:p>
          <a:p>
            <a:pPr eaLnBrk="1" hangingPunct="1"/>
            <a:r>
              <a:rPr lang="en-US" sz="2800" b="0" dirty="0" smtClean="0"/>
              <a:t>Incremental approach- Australia, Canada, France or “big bang” approach- Korea and Austria</a:t>
            </a:r>
          </a:p>
          <a:p>
            <a:r>
              <a:rPr lang="en-US" sz="2800" b="0" dirty="0" smtClean="0"/>
              <a:t>Comprehensive coverage versus partial </a:t>
            </a:r>
          </a:p>
        </p:txBody>
      </p:sp>
      <p:sp>
        <p:nvSpPr>
          <p:cNvPr id="9220" name="Slide Number Placeholder 3"/>
          <p:cNvSpPr>
            <a:spLocks noGrp="1"/>
          </p:cNvSpPr>
          <p:nvPr>
            <p:ph type="sldNum" sz="quarter" idx="12"/>
          </p:nvPr>
        </p:nvSpPr>
        <p:spPr>
          <a:noFill/>
        </p:spPr>
        <p:txBody>
          <a:bodyPr/>
          <a:lstStyle/>
          <a:p>
            <a:fld id="{AA9160D2-C9E2-4E24-A3DB-360C22A7A213}" type="slidenum">
              <a:rPr lang="en-US" smtClean="0">
                <a:latin typeface="Arial" pitchFamily="34" charset="0"/>
                <a:cs typeface="Arial" pitchFamily="34" charset="0"/>
              </a:rPr>
              <a:pPr/>
              <a:t>6</a:t>
            </a:fld>
            <a:endParaRPr lang="en-US"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0" name="Rectangle 2"/>
          <p:cNvSpPr>
            <a:spLocks noGrp="1" noChangeArrowheads="1"/>
          </p:cNvSpPr>
          <p:nvPr>
            <p:ph type="title"/>
          </p:nvPr>
        </p:nvSpPr>
        <p:spPr>
          <a:xfrm>
            <a:off x="-152400" y="304800"/>
            <a:ext cx="8229600" cy="792163"/>
          </a:xfrm>
        </p:spPr>
        <p:txBody>
          <a:bodyPr/>
          <a:lstStyle/>
          <a:p>
            <a:pPr algn="ctr"/>
            <a:r>
              <a:rPr lang="en-US" b="1" dirty="0">
                <a:latin typeface="Times New Roman" pitchFamily="18" charset="0"/>
              </a:rPr>
              <a:t>What </a:t>
            </a:r>
            <a:r>
              <a:rPr lang="en-US" b="1" dirty="0" smtClean="0">
                <a:latin typeface="Times New Roman" pitchFamily="18" charset="0"/>
              </a:rPr>
              <a:t>Role </a:t>
            </a:r>
            <a:r>
              <a:rPr lang="en-US" dirty="0" smtClean="0">
                <a:latin typeface="Times New Roman" pitchFamily="18" charset="0"/>
              </a:rPr>
              <a:t>S</a:t>
            </a:r>
            <a:r>
              <a:rPr lang="en-US" b="1" dirty="0" smtClean="0">
                <a:latin typeface="Times New Roman" pitchFamily="18" charset="0"/>
              </a:rPr>
              <a:t>hould </a:t>
            </a:r>
            <a:r>
              <a:rPr lang="en-US" dirty="0" smtClean="0">
                <a:latin typeface="Times New Roman" pitchFamily="18" charset="0"/>
              </a:rPr>
              <a:t>C</a:t>
            </a:r>
            <a:r>
              <a:rPr lang="en-US" b="1" dirty="0" smtClean="0">
                <a:latin typeface="Times New Roman" pitchFamily="18" charset="0"/>
              </a:rPr>
              <a:t>entral </a:t>
            </a:r>
            <a:r>
              <a:rPr lang="en-US" dirty="0" smtClean="0">
                <a:latin typeface="Times New Roman" pitchFamily="18" charset="0"/>
              </a:rPr>
              <a:t>A</a:t>
            </a:r>
            <a:r>
              <a:rPr lang="en-US" b="1" dirty="0" smtClean="0">
                <a:latin typeface="Times New Roman" pitchFamily="18" charset="0"/>
              </a:rPr>
              <a:t>gencies play in PB?</a:t>
            </a:r>
            <a:endParaRPr lang="en-US" b="1" dirty="0">
              <a:latin typeface="Times New Roman" pitchFamily="18" charset="0"/>
            </a:endParaRPr>
          </a:p>
        </p:txBody>
      </p:sp>
      <p:sp>
        <p:nvSpPr>
          <p:cNvPr id="211971" name="Rectangle 3"/>
          <p:cNvSpPr>
            <a:spLocks noGrp="1" noChangeArrowheads="1"/>
          </p:cNvSpPr>
          <p:nvPr>
            <p:ph type="body" idx="1"/>
          </p:nvPr>
        </p:nvSpPr>
        <p:spPr>
          <a:xfrm>
            <a:off x="323850" y="1600200"/>
            <a:ext cx="8640763" cy="4852988"/>
          </a:xfrm>
        </p:spPr>
        <p:txBody>
          <a:bodyPr/>
          <a:lstStyle/>
          <a:p>
            <a:r>
              <a:rPr lang="en-GB" sz="2400" dirty="0" smtClean="0"/>
              <a:t>Varies across countries </a:t>
            </a:r>
            <a:endParaRPr lang="en-GB" sz="2400" dirty="0"/>
          </a:p>
          <a:p>
            <a:pPr lvl="1"/>
            <a:r>
              <a:rPr lang="en-GB" sz="2400" dirty="0"/>
              <a:t>At one end </a:t>
            </a:r>
            <a:r>
              <a:rPr lang="en-GB" sz="2400" dirty="0" smtClean="0"/>
              <a:t>MOF/CBA has </a:t>
            </a:r>
            <a:r>
              <a:rPr lang="en-GB" sz="2400" dirty="0"/>
              <a:t>a high degree of involvement </a:t>
            </a:r>
            <a:r>
              <a:rPr lang="en-GB" sz="2400" dirty="0" smtClean="0"/>
              <a:t>in reforms</a:t>
            </a:r>
            <a:r>
              <a:rPr lang="en-US" sz="2400" dirty="0" smtClean="0"/>
              <a:t> </a:t>
            </a:r>
            <a:r>
              <a:rPr lang="en-GB" sz="2400" dirty="0"/>
              <a:t>(Developing performance measures and setting and negotiating performance targets)</a:t>
            </a:r>
            <a:r>
              <a:rPr lang="en-US" sz="2400" dirty="0"/>
              <a:t> </a:t>
            </a:r>
            <a:r>
              <a:rPr lang="en-US" sz="2400" dirty="0" smtClean="0"/>
              <a:t>.</a:t>
            </a:r>
            <a:endParaRPr lang="en-GB" sz="2400" dirty="0"/>
          </a:p>
          <a:p>
            <a:pPr lvl="1"/>
            <a:r>
              <a:rPr lang="en-GB" sz="2400" dirty="0"/>
              <a:t>At the opposite end </a:t>
            </a:r>
            <a:r>
              <a:rPr lang="en-GB" sz="2400" dirty="0" smtClean="0"/>
              <a:t>it </a:t>
            </a:r>
            <a:r>
              <a:rPr lang="en-GB" sz="2400" dirty="0"/>
              <a:t>is left to individual </a:t>
            </a:r>
            <a:r>
              <a:rPr lang="en-GB" sz="2400" dirty="0" smtClean="0"/>
              <a:t>ministries - the MOF/CBA has a low level of involvement. </a:t>
            </a:r>
            <a:endParaRPr lang="en-US" sz="2400" dirty="0"/>
          </a:p>
          <a:p>
            <a:r>
              <a:rPr lang="en-US" sz="2400" dirty="0"/>
              <a:t>Role played is influenced </a:t>
            </a:r>
            <a:r>
              <a:rPr lang="en-US" sz="2400" dirty="0" smtClean="0"/>
              <a:t>by:</a:t>
            </a:r>
            <a:endParaRPr lang="en-US" sz="2400" dirty="0"/>
          </a:p>
          <a:p>
            <a:pPr lvl="1"/>
            <a:r>
              <a:rPr lang="en-US" sz="2400" dirty="0"/>
              <a:t>W</a:t>
            </a:r>
            <a:r>
              <a:rPr lang="en-US" sz="2400" dirty="0" smtClean="0"/>
              <a:t>ider </a:t>
            </a:r>
            <a:r>
              <a:rPr lang="en-US" sz="2400" dirty="0"/>
              <a:t>institutional context</a:t>
            </a:r>
          </a:p>
          <a:p>
            <a:pPr lvl="1"/>
            <a:r>
              <a:rPr lang="en-US" sz="2400" dirty="0"/>
              <a:t> </a:t>
            </a:r>
            <a:r>
              <a:rPr lang="en-US" sz="2400" dirty="0" smtClean="0"/>
              <a:t>Approach </a:t>
            </a:r>
            <a:r>
              <a:rPr lang="en-US" sz="2400" dirty="0"/>
              <a:t>to </a:t>
            </a:r>
            <a:r>
              <a:rPr lang="en-US" sz="2400" dirty="0" smtClean="0"/>
              <a:t>PB</a:t>
            </a:r>
            <a:endParaRPr lang="en-US" sz="2400" dirty="0"/>
          </a:p>
          <a:p>
            <a:pPr lvl="1"/>
            <a:r>
              <a:rPr lang="en-US" sz="2400" dirty="0"/>
              <a:t> </a:t>
            </a:r>
            <a:r>
              <a:rPr lang="en-US" sz="2400" dirty="0" smtClean="0"/>
              <a:t>Degree centralized </a:t>
            </a:r>
            <a:r>
              <a:rPr lang="en-US" sz="2400" dirty="0"/>
              <a:t>of public administration</a:t>
            </a:r>
          </a:p>
          <a:p>
            <a:pPr lvl="1"/>
            <a:r>
              <a:rPr lang="en-US" sz="2400" dirty="0" smtClean="0"/>
              <a:t>Relative </a:t>
            </a:r>
            <a:r>
              <a:rPr lang="en-US" sz="2400" dirty="0"/>
              <a:t>power of the MOF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5"/>
          <p:cNvSpPr>
            <a:spLocks noGrp="1" noChangeArrowheads="1"/>
          </p:cNvSpPr>
          <p:nvPr>
            <p:ph type="title"/>
          </p:nvPr>
        </p:nvSpPr>
        <p:spPr>
          <a:xfrm>
            <a:off x="152401" y="228600"/>
            <a:ext cx="7772400" cy="838200"/>
          </a:xfrm>
        </p:spPr>
        <p:txBody>
          <a:bodyPr/>
          <a:lstStyle/>
          <a:p>
            <a:pPr algn="ctr"/>
            <a:r>
              <a:rPr lang="en-GB" sz="3600" dirty="0" smtClean="0">
                <a:latin typeface="+mn-lt"/>
              </a:rPr>
              <a:t/>
            </a:r>
            <a:br>
              <a:rPr lang="en-GB" sz="3600" dirty="0" smtClean="0">
                <a:latin typeface="+mn-lt"/>
              </a:rPr>
            </a:br>
            <a:r>
              <a:rPr lang="en-GB" sz="3600" dirty="0" smtClean="0">
                <a:latin typeface="+mn-lt"/>
              </a:rPr>
              <a:t/>
            </a:r>
            <a:br>
              <a:rPr lang="en-GB" sz="3600" dirty="0" smtClean="0">
                <a:latin typeface="+mn-lt"/>
              </a:rPr>
            </a:br>
            <a:r>
              <a:rPr lang="en-GB" sz="3600" dirty="0" smtClean="0">
                <a:latin typeface="+mn-lt"/>
              </a:rPr>
              <a:t/>
            </a:r>
            <a:br>
              <a:rPr lang="en-GB" sz="3600" dirty="0" smtClean="0">
                <a:latin typeface="+mn-lt"/>
              </a:rPr>
            </a:br>
            <a:r>
              <a:rPr lang="en-GB" sz="3600" dirty="0" smtClean="0">
                <a:latin typeface="+mn-lt"/>
              </a:rPr>
              <a:t/>
            </a:r>
            <a:br>
              <a:rPr lang="en-GB" sz="3600" dirty="0" smtClean="0">
                <a:latin typeface="+mn-lt"/>
              </a:rPr>
            </a:br>
            <a:r>
              <a:rPr lang="en-GB" dirty="0" smtClean="0">
                <a:latin typeface="+mn-lt"/>
              </a:rPr>
              <a:t>Trends in </a:t>
            </a:r>
            <a:r>
              <a:rPr lang="en-US" dirty="0" smtClean="0"/>
              <a:t>Roles of Central Agencies and Spending Ministries in OECD Countries</a:t>
            </a:r>
            <a:endParaRPr lang="en-US" dirty="0" smtClean="0">
              <a:latin typeface="+mn-lt"/>
            </a:endParaRPr>
          </a:p>
        </p:txBody>
      </p:sp>
      <p:sp>
        <p:nvSpPr>
          <p:cNvPr id="9219" name="Rectangle 6"/>
          <p:cNvSpPr>
            <a:spLocks noGrp="1" noChangeArrowheads="1"/>
          </p:cNvSpPr>
          <p:nvPr>
            <p:ph type="body" idx="1"/>
          </p:nvPr>
        </p:nvSpPr>
        <p:spPr>
          <a:xfrm>
            <a:off x="179388" y="1371600"/>
            <a:ext cx="8713787" cy="5486400"/>
          </a:xfrm>
        </p:spPr>
        <p:txBody>
          <a:bodyPr/>
          <a:lstStyle/>
          <a:p>
            <a:pPr>
              <a:buNone/>
            </a:pPr>
            <a:r>
              <a:rPr lang="en-US" sz="2200" dirty="0" smtClean="0">
                <a:latin typeface="+mj-lt"/>
              </a:rPr>
              <a:t>Central Agencies’ Roles</a:t>
            </a:r>
          </a:p>
          <a:p>
            <a:r>
              <a:rPr lang="en-US" sz="2200" b="0" dirty="0" smtClean="0">
                <a:latin typeface="+mj-lt"/>
              </a:rPr>
              <a:t>In 22 OECD countries the CBA has in place a standard performance budgeting framework which is applied uniformly across all spending ministries. </a:t>
            </a:r>
          </a:p>
          <a:p>
            <a:r>
              <a:rPr lang="en-US" sz="2200" b="0" dirty="0" smtClean="0">
                <a:latin typeface="+mj-lt"/>
              </a:rPr>
              <a:t>In 19 OECD countries the CBA developed the standard template for </a:t>
            </a:r>
            <a:r>
              <a:rPr lang="en-US" sz="2200" b="0" dirty="0" smtClean="0"/>
              <a:t>reporting PI.</a:t>
            </a:r>
          </a:p>
          <a:p>
            <a:r>
              <a:rPr lang="en-US" sz="2200" b="0" dirty="0" smtClean="0">
                <a:latin typeface="+mj-lt"/>
              </a:rPr>
              <a:t>In 17 OECD countries the President/Prime Ministers’ office or the relevant political appointees are responsible for </a:t>
            </a:r>
            <a:r>
              <a:rPr lang="en-US" sz="2200" b="0" dirty="0" smtClean="0"/>
              <a:t>monitoring the performance of spending ministries</a:t>
            </a:r>
          </a:p>
          <a:p>
            <a:pPr>
              <a:buNone/>
            </a:pPr>
            <a:r>
              <a:rPr lang="en-US" sz="2200" dirty="0" smtClean="0">
                <a:latin typeface="+mj-lt"/>
              </a:rPr>
              <a:t>Spending Ministries’ Roles:</a:t>
            </a:r>
          </a:p>
          <a:p>
            <a:r>
              <a:rPr lang="en-US" sz="2200" b="0" dirty="0" smtClean="0">
                <a:latin typeface="+mj-lt"/>
              </a:rPr>
              <a:t>In over 25 OECD countries spending ministries are responsible for setting performance targets. Spending ministries on average in OECD countries have a greater role in generating PI and conducting evaluations. </a:t>
            </a:r>
          </a:p>
          <a:p>
            <a:pPr>
              <a:buNone/>
            </a:pPr>
            <a:r>
              <a:rPr lang="en-US" sz="1600" b="0" dirty="0" smtClean="0"/>
              <a:t>(Source OECD 2012 and 2013)</a:t>
            </a:r>
          </a:p>
          <a:p>
            <a:endParaRPr lang="en-US" sz="2000" b="0" dirty="0" smtClean="0">
              <a:latin typeface="+mj-lt"/>
            </a:endParaRPr>
          </a:p>
          <a:p>
            <a:endParaRPr lang="en-US" sz="2800" dirty="0" smtClean="0">
              <a:latin typeface="+mj-lt"/>
            </a:endParaRPr>
          </a:p>
        </p:txBody>
      </p:sp>
      <p:sp>
        <p:nvSpPr>
          <p:cNvPr id="9220" name="Slide Number Placeholder 3"/>
          <p:cNvSpPr>
            <a:spLocks noGrp="1"/>
          </p:cNvSpPr>
          <p:nvPr>
            <p:ph type="sldNum" sz="quarter" idx="12"/>
          </p:nvPr>
        </p:nvSpPr>
        <p:spPr>
          <a:noFill/>
        </p:spPr>
        <p:txBody>
          <a:bodyPr/>
          <a:lstStyle/>
          <a:p>
            <a:r>
              <a:rPr lang="en-US" dirty="0" smtClean="0">
                <a:latin typeface="Arial" pitchFamily="34" charset="0"/>
                <a:cs typeface="Arial" pitchFamily="34" charset="0"/>
              </a:rPr>
              <a:t>n</a:t>
            </a:r>
            <a:fld id="{AA9160D2-C9E2-4E24-A3DB-360C22A7A213}" type="slidenum">
              <a:rPr lang="en-US" smtClean="0">
                <a:latin typeface="Arial" pitchFamily="34" charset="0"/>
                <a:cs typeface="Arial" pitchFamily="34" charset="0"/>
              </a:rPr>
              <a:pPr/>
              <a:t>8</a:t>
            </a:fld>
            <a:endParaRPr lang="en-US"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1"/>
          <p:cNvSpPr>
            <a:spLocks noGrp="1"/>
          </p:cNvSpPr>
          <p:nvPr>
            <p:ph type="sldNum" sz="quarter" idx="12"/>
          </p:nvPr>
        </p:nvSpPr>
        <p:spPr>
          <a:noFill/>
        </p:spPr>
        <p:txBody>
          <a:bodyPr/>
          <a:lstStyle/>
          <a:p>
            <a:fld id="{B7523455-7E5B-455F-8E10-46682950D9C0}" type="slidenum">
              <a:rPr lang="en-US" smtClean="0">
                <a:latin typeface="Arial" pitchFamily="34" charset="0"/>
                <a:cs typeface="Arial" pitchFamily="34" charset="0"/>
              </a:rPr>
              <a:pPr/>
              <a:t>9</a:t>
            </a:fld>
            <a:endParaRPr lang="en-US" dirty="0" smtClean="0">
              <a:latin typeface="Arial" pitchFamily="34" charset="0"/>
              <a:cs typeface="Arial" pitchFamily="34" charset="0"/>
            </a:endParaRPr>
          </a:p>
        </p:txBody>
      </p:sp>
      <p:graphicFrame>
        <p:nvGraphicFramePr>
          <p:cNvPr id="3" name="Table 2"/>
          <p:cNvGraphicFramePr>
            <a:graphicFrameLocks noGrp="1"/>
          </p:cNvGraphicFramePr>
          <p:nvPr/>
        </p:nvGraphicFramePr>
        <p:xfrm>
          <a:off x="142844" y="1147048"/>
          <a:ext cx="9001156" cy="5710952"/>
        </p:xfrm>
        <a:graphic>
          <a:graphicData uri="http://schemas.openxmlformats.org/drawingml/2006/table">
            <a:tbl>
              <a:tblPr/>
              <a:tblGrid>
                <a:gridCol w="2023516"/>
                <a:gridCol w="2878277"/>
                <a:gridCol w="4099363"/>
              </a:tblGrid>
              <a:tr h="271209">
                <a:tc>
                  <a:txBody>
                    <a:bodyPr/>
                    <a:lstStyle/>
                    <a:p>
                      <a:pPr marL="0" marR="0" algn="ctr">
                        <a:spcBef>
                          <a:spcPts val="300"/>
                        </a:spcBef>
                        <a:spcAft>
                          <a:spcPts val="300"/>
                        </a:spcAft>
                      </a:pPr>
                      <a:endParaRPr lang="en-GB" sz="1800" dirty="0">
                        <a:latin typeface="Arial"/>
                        <a:ea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300"/>
                        </a:spcBef>
                        <a:spcAft>
                          <a:spcPts val="300"/>
                        </a:spcAft>
                      </a:pPr>
                      <a:r>
                        <a:rPr lang="en-GB" sz="1800" dirty="0">
                          <a:latin typeface="Arial"/>
                          <a:ea typeface="Times New Roman"/>
                        </a:rPr>
                        <a:t>Benefits</a:t>
                      </a:r>
                      <a:endParaRPr lang="en-US" sz="1800" dirty="0">
                        <a:latin typeface="Arial"/>
                        <a:ea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300"/>
                        </a:spcBef>
                        <a:spcAft>
                          <a:spcPts val="300"/>
                        </a:spcAft>
                      </a:pPr>
                      <a:r>
                        <a:rPr lang="en-GB" sz="1800" dirty="0">
                          <a:latin typeface="Arial"/>
                          <a:ea typeface="Times New Roman"/>
                        </a:rPr>
                        <a:t>Risks</a:t>
                      </a:r>
                      <a:endParaRPr lang="en-US" sz="1800" dirty="0">
                        <a:latin typeface="Arial"/>
                        <a:ea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32376">
                <a:tc>
                  <a:txBody>
                    <a:bodyPr/>
                    <a:lstStyle/>
                    <a:p>
                      <a:pPr marL="0" marR="0">
                        <a:spcBef>
                          <a:spcPts val="300"/>
                        </a:spcBef>
                        <a:spcAft>
                          <a:spcPts val="300"/>
                        </a:spcAft>
                      </a:pPr>
                      <a:r>
                        <a:rPr lang="en-GB" sz="1800" dirty="0">
                          <a:latin typeface="Arial"/>
                          <a:ea typeface="Times New Roman"/>
                        </a:rPr>
                        <a:t>Top-down approach</a:t>
                      </a:r>
                      <a:endParaRPr lang="en-US" sz="1800" dirty="0">
                        <a:latin typeface="Arial"/>
                        <a:ea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solidFill>
                      <a:srgbClr val="E6E6E6"/>
                    </a:solidFill>
                  </a:tcPr>
                </a:tc>
                <a:tc>
                  <a:txBody>
                    <a:bodyPr/>
                    <a:lstStyle/>
                    <a:p>
                      <a:pPr marL="0" marR="0">
                        <a:spcBef>
                          <a:spcPts val="300"/>
                        </a:spcBef>
                        <a:spcAft>
                          <a:spcPts val="300"/>
                        </a:spcAft>
                      </a:pPr>
                      <a:r>
                        <a:rPr lang="en-GB" sz="1200" b="1" dirty="0">
                          <a:latin typeface="Times"/>
                          <a:ea typeface="Times New Roman"/>
                        </a:rPr>
                        <a:t>Stronger pressure for </a:t>
                      </a:r>
                      <a:r>
                        <a:rPr lang="en-GB" sz="1200" b="1" dirty="0" smtClean="0">
                          <a:latin typeface="Times"/>
                          <a:ea typeface="Times New Roman"/>
                        </a:rPr>
                        <a:t>reform</a:t>
                      </a:r>
                    </a:p>
                    <a:p>
                      <a:pPr marL="0" marR="0">
                        <a:spcBef>
                          <a:spcPts val="300"/>
                        </a:spcBef>
                        <a:spcAft>
                          <a:spcPts val="300"/>
                        </a:spcAft>
                      </a:pPr>
                      <a:endParaRPr lang="en-US" sz="1200" b="1" dirty="0">
                        <a:latin typeface="Times"/>
                        <a:ea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solidFill>
                      <a:srgbClr val="E6E6E6"/>
                    </a:solidFill>
                  </a:tcPr>
                </a:tc>
                <a:tc>
                  <a:txBody>
                    <a:bodyPr/>
                    <a:lstStyle/>
                    <a:p>
                      <a:pPr marL="0" marR="0">
                        <a:spcBef>
                          <a:spcPts val="300"/>
                        </a:spcBef>
                        <a:spcAft>
                          <a:spcPts val="300"/>
                        </a:spcAft>
                      </a:pPr>
                      <a:r>
                        <a:rPr lang="en-GB" sz="1200" b="1" dirty="0">
                          <a:latin typeface="Times"/>
                          <a:ea typeface="Times New Roman"/>
                        </a:rPr>
                        <a:t>Limiting flexibility to achieve results</a:t>
                      </a:r>
                      <a:endParaRPr lang="en-US" sz="1200" b="1" dirty="0">
                        <a:latin typeface="Times"/>
                        <a:ea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solidFill>
                      <a:srgbClr val="E6E6E6"/>
                    </a:solidFill>
                  </a:tcPr>
                </a:tc>
              </a:tr>
              <a:tr h="542419">
                <a:tc>
                  <a:txBody>
                    <a:bodyPr/>
                    <a:lstStyle/>
                    <a:p>
                      <a:pPr marL="0" marR="0">
                        <a:spcBef>
                          <a:spcPts val="300"/>
                        </a:spcBef>
                        <a:spcAft>
                          <a:spcPts val="300"/>
                        </a:spcAft>
                      </a:pPr>
                      <a:endParaRPr lang="en-GB" sz="900" dirty="0">
                        <a:latin typeface="Arial"/>
                        <a:ea typeface="Times New Roman"/>
                      </a:endParaRPr>
                    </a:p>
                  </a:txBody>
                  <a:tcPr marL="68580" marR="68580" marT="0" marB="0">
                    <a:lnL>
                      <a:noFill/>
                    </a:lnL>
                    <a:lnR>
                      <a:noFill/>
                    </a:lnR>
                    <a:lnT>
                      <a:noFill/>
                    </a:lnT>
                    <a:lnB>
                      <a:noFill/>
                    </a:lnB>
                  </a:tcPr>
                </a:tc>
                <a:tc>
                  <a:txBody>
                    <a:bodyPr/>
                    <a:lstStyle/>
                    <a:p>
                      <a:pPr marL="0" marR="0">
                        <a:spcBef>
                          <a:spcPts val="300"/>
                        </a:spcBef>
                        <a:spcAft>
                          <a:spcPts val="300"/>
                        </a:spcAft>
                      </a:pPr>
                      <a:r>
                        <a:rPr lang="en-GB" sz="1200" b="1" dirty="0">
                          <a:latin typeface="Times"/>
                          <a:ea typeface="Times New Roman"/>
                        </a:rPr>
                        <a:t>Uniformity in approach and framework across government</a:t>
                      </a:r>
                      <a:endParaRPr lang="en-US" sz="1200" b="1" dirty="0">
                        <a:latin typeface="Times"/>
                        <a:ea typeface="Times New Roman"/>
                      </a:endParaRPr>
                    </a:p>
                  </a:txBody>
                  <a:tcPr marL="68580" marR="68580" marT="0" marB="0">
                    <a:lnL>
                      <a:noFill/>
                    </a:lnL>
                    <a:lnR>
                      <a:noFill/>
                    </a:lnR>
                    <a:lnT>
                      <a:noFill/>
                    </a:lnT>
                    <a:lnB>
                      <a:noFill/>
                    </a:lnB>
                  </a:tcPr>
                </a:tc>
                <a:tc>
                  <a:txBody>
                    <a:bodyPr/>
                    <a:lstStyle/>
                    <a:p>
                      <a:pPr marL="0" marR="0">
                        <a:spcBef>
                          <a:spcPts val="300"/>
                        </a:spcBef>
                        <a:spcAft>
                          <a:spcPts val="300"/>
                        </a:spcAft>
                      </a:pPr>
                      <a:r>
                        <a:rPr lang="en-GB" sz="1200" b="1" dirty="0">
                          <a:latin typeface="Times"/>
                          <a:ea typeface="Times New Roman"/>
                        </a:rPr>
                        <a:t>Too rule-bound, and performance becomes mere compliance</a:t>
                      </a:r>
                      <a:endParaRPr lang="en-US" sz="1200" b="1" dirty="0">
                        <a:latin typeface="Times"/>
                        <a:ea typeface="Times New Roman"/>
                      </a:endParaRPr>
                    </a:p>
                  </a:txBody>
                  <a:tcPr marL="68580" marR="68580" marT="0" marB="0">
                    <a:lnL>
                      <a:noFill/>
                    </a:lnL>
                    <a:lnR>
                      <a:noFill/>
                    </a:lnR>
                    <a:lnT>
                      <a:noFill/>
                    </a:lnT>
                    <a:lnB>
                      <a:noFill/>
                    </a:lnB>
                  </a:tcPr>
                </a:tc>
              </a:tr>
              <a:tr h="542419">
                <a:tc>
                  <a:txBody>
                    <a:bodyPr/>
                    <a:lstStyle/>
                    <a:p>
                      <a:pPr marL="0" marR="0">
                        <a:spcBef>
                          <a:spcPts val="300"/>
                        </a:spcBef>
                        <a:spcAft>
                          <a:spcPts val="300"/>
                        </a:spcAft>
                      </a:pPr>
                      <a:endParaRPr lang="en-GB" sz="900" dirty="0">
                        <a:latin typeface="Arial"/>
                        <a:ea typeface="Times New Roman"/>
                      </a:endParaRPr>
                    </a:p>
                  </a:txBody>
                  <a:tcPr marL="68580" marR="68580" marT="0" marB="0">
                    <a:lnL>
                      <a:noFill/>
                    </a:lnL>
                    <a:lnR>
                      <a:noFill/>
                    </a:lnR>
                    <a:lnT>
                      <a:noFill/>
                    </a:lnT>
                    <a:lnB>
                      <a:noFill/>
                    </a:lnB>
                    <a:solidFill>
                      <a:srgbClr val="E6E6E6"/>
                    </a:solidFill>
                  </a:tcPr>
                </a:tc>
                <a:tc>
                  <a:txBody>
                    <a:bodyPr/>
                    <a:lstStyle/>
                    <a:p>
                      <a:pPr marL="0" marR="0">
                        <a:spcBef>
                          <a:spcPts val="300"/>
                        </a:spcBef>
                        <a:spcAft>
                          <a:spcPts val="300"/>
                        </a:spcAft>
                      </a:pPr>
                      <a:r>
                        <a:rPr lang="en-GB" sz="1200" b="1" dirty="0">
                          <a:latin typeface="Times"/>
                          <a:ea typeface="Times New Roman"/>
                        </a:rPr>
                        <a:t>More information at the centre to make decisions</a:t>
                      </a:r>
                      <a:endParaRPr lang="en-US" sz="1200" b="1" dirty="0">
                        <a:latin typeface="Times"/>
                        <a:ea typeface="Times New Roman"/>
                      </a:endParaRPr>
                    </a:p>
                  </a:txBody>
                  <a:tcPr marL="68580" marR="68580" marT="0" marB="0">
                    <a:lnL>
                      <a:noFill/>
                    </a:lnL>
                    <a:lnR>
                      <a:noFill/>
                    </a:lnR>
                    <a:lnT>
                      <a:noFill/>
                    </a:lnT>
                    <a:lnB>
                      <a:noFill/>
                    </a:lnB>
                    <a:solidFill>
                      <a:srgbClr val="E6E6E6"/>
                    </a:solidFill>
                  </a:tcPr>
                </a:tc>
                <a:tc>
                  <a:txBody>
                    <a:bodyPr/>
                    <a:lstStyle/>
                    <a:p>
                      <a:pPr marL="0" marR="0">
                        <a:spcBef>
                          <a:spcPts val="300"/>
                        </a:spcBef>
                        <a:spcAft>
                          <a:spcPts val="300"/>
                        </a:spcAft>
                      </a:pPr>
                      <a:r>
                        <a:rPr lang="en-GB" sz="1200" b="1" dirty="0">
                          <a:latin typeface="Times"/>
                          <a:ea typeface="Times New Roman"/>
                        </a:rPr>
                        <a:t>Creating too many reporting requirements and becoming an expensive paper exercise</a:t>
                      </a:r>
                      <a:endParaRPr lang="en-US" sz="1200" b="1" dirty="0">
                        <a:latin typeface="Times"/>
                        <a:ea typeface="Times New Roman"/>
                      </a:endParaRPr>
                    </a:p>
                  </a:txBody>
                  <a:tcPr marL="68580" marR="68580" marT="0" marB="0">
                    <a:lnL>
                      <a:noFill/>
                    </a:lnL>
                    <a:lnR>
                      <a:noFill/>
                    </a:lnR>
                    <a:lnT>
                      <a:noFill/>
                    </a:lnT>
                    <a:lnB>
                      <a:noFill/>
                    </a:lnB>
                    <a:solidFill>
                      <a:srgbClr val="E6E6E6"/>
                    </a:solidFill>
                  </a:tcPr>
                </a:tc>
              </a:tr>
              <a:tr h="542419">
                <a:tc>
                  <a:txBody>
                    <a:bodyPr/>
                    <a:lstStyle/>
                    <a:p>
                      <a:pPr marL="0" marR="0">
                        <a:spcBef>
                          <a:spcPts val="300"/>
                        </a:spcBef>
                        <a:spcAft>
                          <a:spcPts val="300"/>
                        </a:spcAft>
                      </a:pPr>
                      <a:endParaRPr lang="en-GB" sz="900" dirty="0">
                        <a:latin typeface="Arial"/>
                        <a:ea typeface="Times New Roman"/>
                      </a:endParaRPr>
                    </a:p>
                  </a:txBody>
                  <a:tcPr marL="68580" marR="68580" marT="0" marB="0">
                    <a:lnL>
                      <a:noFill/>
                    </a:lnL>
                    <a:lnR>
                      <a:noFill/>
                    </a:lnR>
                    <a:lnT>
                      <a:noFill/>
                    </a:lnT>
                    <a:lnB>
                      <a:noFill/>
                    </a:lnB>
                  </a:tcPr>
                </a:tc>
                <a:tc>
                  <a:txBody>
                    <a:bodyPr/>
                    <a:lstStyle/>
                    <a:p>
                      <a:pPr marL="0" marR="0">
                        <a:spcBef>
                          <a:spcPts val="300"/>
                        </a:spcBef>
                        <a:spcAft>
                          <a:spcPts val="300"/>
                        </a:spcAft>
                      </a:pPr>
                      <a:r>
                        <a:rPr lang="en-GB" sz="1200" b="1" dirty="0">
                          <a:latin typeface="Times"/>
                          <a:ea typeface="Times New Roman"/>
                        </a:rPr>
                        <a:t>Better co-ordination and monitoring</a:t>
                      </a:r>
                      <a:endParaRPr lang="en-US" sz="1200" b="1" dirty="0">
                        <a:latin typeface="Times"/>
                        <a:ea typeface="Times New Roman"/>
                      </a:endParaRPr>
                    </a:p>
                  </a:txBody>
                  <a:tcPr marL="68580" marR="68580" marT="0" marB="0">
                    <a:lnL>
                      <a:noFill/>
                    </a:lnL>
                    <a:lnR>
                      <a:noFill/>
                    </a:lnR>
                    <a:lnT>
                      <a:noFill/>
                    </a:lnT>
                    <a:lnB>
                      <a:noFill/>
                    </a:lnB>
                  </a:tcPr>
                </a:tc>
                <a:tc>
                  <a:txBody>
                    <a:bodyPr/>
                    <a:lstStyle/>
                    <a:p>
                      <a:pPr marL="0" marR="0">
                        <a:spcBef>
                          <a:spcPts val="300"/>
                        </a:spcBef>
                        <a:spcAft>
                          <a:spcPts val="300"/>
                        </a:spcAft>
                      </a:pPr>
                      <a:r>
                        <a:rPr lang="en-GB" sz="1200" b="1" dirty="0">
                          <a:latin typeface="Times"/>
                          <a:ea typeface="Times New Roman"/>
                        </a:rPr>
                        <a:t>Failing to gain the support of agencies</a:t>
                      </a:r>
                      <a:endParaRPr lang="en-US" sz="1200" b="1" dirty="0">
                        <a:latin typeface="Times"/>
                        <a:ea typeface="Times New Roman"/>
                      </a:endParaRPr>
                    </a:p>
                  </a:txBody>
                  <a:tcPr marL="68580" marR="68580" marT="0" marB="0">
                    <a:lnL>
                      <a:noFill/>
                    </a:lnL>
                    <a:lnR>
                      <a:noFill/>
                    </a:lnR>
                    <a:lnT>
                      <a:noFill/>
                    </a:lnT>
                    <a:lnB>
                      <a:noFill/>
                    </a:lnB>
                  </a:tcPr>
                </a:tc>
              </a:tr>
              <a:tr h="542419">
                <a:tc>
                  <a:txBody>
                    <a:bodyPr/>
                    <a:lstStyle/>
                    <a:p>
                      <a:pPr marL="0" marR="0">
                        <a:spcBef>
                          <a:spcPts val="300"/>
                        </a:spcBef>
                        <a:spcAft>
                          <a:spcPts val="300"/>
                        </a:spcAft>
                      </a:pPr>
                      <a:endParaRPr lang="en-GB" sz="900" dirty="0">
                        <a:latin typeface="Arial"/>
                        <a:ea typeface="Times New Roman"/>
                      </a:endParaRPr>
                    </a:p>
                  </a:txBody>
                  <a:tcPr marL="68580" marR="68580" marT="0" marB="0">
                    <a:lnL>
                      <a:noFill/>
                    </a:lnL>
                    <a:lnR>
                      <a:noFill/>
                    </a:lnR>
                    <a:lnT>
                      <a:noFill/>
                    </a:lnT>
                    <a:lnB>
                      <a:noFill/>
                    </a:lnB>
                    <a:solidFill>
                      <a:srgbClr val="E6E6E6"/>
                    </a:solidFill>
                  </a:tcPr>
                </a:tc>
                <a:tc>
                  <a:txBody>
                    <a:bodyPr/>
                    <a:lstStyle/>
                    <a:p>
                      <a:pPr marL="0" marR="0">
                        <a:spcBef>
                          <a:spcPts val="300"/>
                        </a:spcBef>
                        <a:spcAft>
                          <a:spcPts val="300"/>
                        </a:spcAft>
                      </a:pPr>
                      <a:endParaRPr lang="en-GB" sz="1200" b="1" dirty="0">
                        <a:latin typeface="Times"/>
                        <a:ea typeface="Times New Roman"/>
                      </a:endParaRPr>
                    </a:p>
                  </a:txBody>
                  <a:tcPr marL="68580" marR="68580" marT="0" marB="0">
                    <a:lnL>
                      <a:noFill/>
                    </a:lnL>
                    <a:lnR>
                      <a:noFill/>
                    </a:lnR>
                    <a:lnT>
                      <a:noFill/>
                    </a:lnT>
                    <a:lnB>
                      <a:noFill/>
                    </a:lnB>
                    <a:solidFill>
                      <a:srgbClr val="E6E6E6"/>
                    </a:solidFill>
                  </a:tcPr>
                </a:tc>
                <a:tc>
                  <a:txBody>
                    <a:bodyPr/>
                    <a:lstStyle/>
                    <a:p>
                      <a:pPr marL="0" marR="0">
                        <a:spcBef>
                          <a:spcPts val="300"/>
                        </a:spcBef>
                        <a:spcAft>
                          <a:spcPts val="300"/>
                        </a:spcAft>
                      </a:pPr>
                      <a:r>
                        <a:rPr lang="en-GB" sz="1200" b="1" dirty="0">
                          <a:latin typeface="Times"/>
                          <a:ea typeface="Times New Roman"/>
                        </a:rPr>
                        <a:t>Creating perverse incentives and distorting behaviour</a:t>
                      </a:r>
                      <a:endParaRPr lang="en-US" sz="1200" b="1" dirty="0">
                        <a:latin typeface="Times"/>
                        <a:ea typeface="Times New Roman"/>
                      </a:endParaRPr>
                    </a:p>
                  </a:txBody>
                  <a:tcPr marL="68580" marR="68580" marT="0" marB="0">
                    <a:lnL>
                      <a:noFill/>
                    </a:lnL>
                    <a:lnR>
                      <a:noFill/>
                    </a:lnR>
                    <a:lnT>
                      <a:noFill/>
                    </a:lnT>
                    <a:lnB>
                      <a:noFill/>
                    </a:lnB>
                    <a:solidFill>
                      <a:srgbClr val="E6E6E6"/>
                    </a:solidFill>
                  </a:tcPr>
                </a:tc>
              </a:tr>
              <a:tr h="532376">
                <a:tc>
                  <a:txBody>
                    <a:bodyPr/>
                    <a:lstStyle/>
                    <a:p>
                      <a:pPr marL="0" marR="0">
                        <a:spcBef>
                          <a:spcPts val="300"/>
                        </a:spcBef>
                        <a:spcAft>
                          <a:spcPts val="300"/>
                        </a:spcAft>
                      </a:pPr>
                      <a:r>
                        <a:rPr lang="en-GB" sz="1800" dirty="0">
                          <a:latin typeface="Arial"/>
                          <a:ea typeface="Times New Roman"/>
                        </a:rPr>
                        <a:t>Bottom-up approach</a:t>
                      </a:r>
                      <a:endParaRPr lang="en-US" sz="1800" dirty="0">
                        <a:latin typeface="Arial"/>
                        <a:ea typeface="Times New Roman"/>
                      </a:endParaRPr>
                    </a:p>
                  </a:txBody>
                  <a:tcPr marL="68580" marR="68580" marT="0" marB="0">
                    <a:lnL>
                      <a:noFill/>
                    </a:lnL>
                    <a:lnR>
                      <a:noFill/>
                    </a:lnR>
                    <a:lnT>
                      <a:noFill/>
                    </a:lnT>
                    <a:lnB>
                      <a:noFill/>
                    </a:lnB>
                  </a:tcPr>
                </a:tc>
                <a:tc>
                  <a:txBody>
                    <a:bodyPr/>
                    <a:lstStyle/>
                    <a:p>
                      <a:pPr marL="0" marR="0">
                        <a:spcBef>
                          <a:spcPts val="300"/>
                        </a:spcBef>
                        <a:spcAft>
                          <a:spcPts val="300"/>
                        </a:spcAft>
                      </a:pPr>
                      <a:r>
                        <a:rPr lang="en-GB" sz="1200" b="1" dirty="0">
                          <a:latin typeface="Times"/>
                          <a:ea typeface="Times New Roman"/>
                        </a:rPr>
                        <a:t>Greater flexibility</a:t>
                      </a:r>
                      <a:endParaRPr lang="en-US" sz="1200" b="1" dirty="0">
                        <a:latin typeface="Times"/>
                        <a:ea typeface="Times New Roman"/>
                      </a:endParaRPr>
                    </a:p>
                  </a:txBody>
                  <a:tcPr marL="68580" marR="68580" marT="0" marB="0">
                    <a:lnL>
                      <a:noFill/>
                    </a:lnL>
                    <a:lnR>
                      <a:noFill/>
                    </a:lnR>
                    <a:lnT>
                      <a:noFill/>
                    </a:lnT>
                    <a:lnB>
                      <a:noFill/>
                    </a:lnB>
                  </a:tcPr>
                </a:tc>
                <a:tc>
                  <a:txBody>
                    <a:bodyPr/>
                    <a:lstStyle/>
                    <a:p>
                      <a:pPr marL="0" marR="0">
                        <a:spcBef>
                          <a:spcPts val="300"/>
                        </a:spcBef>
                        <a:spcAft>
                          <a:spcPts val="300"/>
                        </a:spcAft>
                      </a:pPr>
                      <a:r>
                        <a:rPr lang="en-GB" sz="1200" b="1" dirty="0">
                          <a:latin typeface="Times"/>
                          <a:ea typeface="Times New Roman"/>
                        </a:rPr>
                        <a:t>Inertia due to lack of pressure to reform</a:t>
                      </a:r>
                      <a:endParaRPr lang="en-US" sz="1200" b="1" dirty="0">
                        <a:latin typeface="Times"/>
                        <a:ea typeface="Times New Roman"/>
                      </a:endParaRPr>
                    </a:p>
                  </a:txBody>
                  <a:tcPr marL="68580" marR="68580" marT="0" marB="0">
                    <a:lnL>
                      <a:noFill/>
                    </a:lnL>
                    <a:lnR>
                      <a:noFill/>
                    </a:lnR>
                    <a:lnT>
                      <a:noFill/>
                    </a:lnT>
                    <a:lnB>
                      <a:noFill/>
                    </a:lnB>
                  </a:tcPr>
                </a:tc>
              </a:tr>
              <a:tr h="542419">
                <a:tc>
                  <a:txBody>
                    <a:bodyPr/>
                    <a:lstStyle/>
                    <a:p>
                      <a:pPr marL="0" marR="0">
                        <a:spcBef>
                          <a:spcPts val="300"/>
                        </a:spcBef>
                        <a:spcAft>
                          <a:spcPts val="300"/>
                        </a:spcAft>
                      </a:pPr>
                      <a:endParaRPr lang="en-GB" sz="900" dirty="0">
                        <a:latin typeface="Arial"/>
                        <a:ea typeface="Times New Roman"/>
                      </a:endParaRPr>
                    </a:p>
                  </a:txBody>
                  <a:tcPr marL="68580" marR="68580" marT="0" marB="0">
                    <a:lnL>
                      <a:noFill/>
                    </a:lnL>
                    <a:lnR>
                      <a:noFill/>
                    </a:lnR>
                    <a:lnT>
                      <a:noFill/>
                    </a:lnT>
                    <a:lnB>
                      <a:noFill/>
                    </a:lnB>
                    <a:solidFill>
                      <a:srgbClr val="E6E6E6"/>
                    </a:solidFill>
                  </a:tcPr>
                </a:tc>
                <a:tc>
                  <a:txBody>
                    <a:bodyPr/>
                    <a:lstStyle/>
                    <a:p>
                      <a:pPr marL="0" marR="0">
                        <a:spcBef>
                          <a:spcPts val="300"/>
                        </a:spcBef>
                        <a:spcAft>
                          <a:spcPts val="300"/>
                        </a:spcAft>
                      </a:pPr>
                      <a:r>
                        <a:rPr lang="en-GB" sz="1200" b="1" dirty="0">
                          <a:latin typeface="Times"/>
                          <a:ea typeface="Times New Roman"/>
                        </a:rPr>
                        <a:t>Capacity to tailor reforms to agencies’ needs</a:t>
                      </a:r>
                      <a:endParaRPr lang="en-US" sz="1200" b="1" dirty="0">
                        <a:latin typeface="Times"/>
                        <a:ea typeface="Times New Roman"/>
                      </a:endParaRPr>
                    </a:p>
                  </a:txBody>
                  <a:tcPr marL="68580" marR="68580" marT="0" marB="0">
                    <a:lnL>
                      <a:noFill/>
                    </a:lnL>
                    <a:lnR>
                      <a:noFill/>
                    </a:lnR>
                    <a:lnT>
                      <a:noFill/>
                    </a:lnT>
                    <a:lnB>
                      <a:noFill/>
                    </a:lnB>
                    <a:solidFill>
                      <a:srgbClr val="E6E6E6"/>
                    </a:solidFill>
                  </a:tcPr>
                </a:tc>
                <a:tc>
                  <a:txBody>
                    <a:bodyPr/>
                    <a:lstStyle/>
                    <a:p>
                      <a:pPr marL="0" marR="0">
                        <a:spcBef>
                          <a:spcPts val="300"/>
                        </a:spcBef>
                        <a:spcAft>
                          <a:spcPts val="300"/>
                        </a:spcAft>
                      </a:pPr>
                      <a:r>
                        <a:rPr lang="en-GB" sz="1200" b="1" dirty="0">
                          <a:latin typeface="Times"/>
                          <a:ea typeface="Times New Roman"/>
                        </a:rPr>
                        <a:t>Being more difficult and time-consuming to implement</a:t>
                      </a:r>
                      <a:endParaRPr lang="en-US" sz="1200" b="1" dirty="0">
                        <a:latin typeface="Times"/>
                        <a:ea typeface="Times New Roman"/>
                      </a:endParaRPr>
                    </a:p>
                  </a:txBody>
                  <a:tcPr marL="68580" marR="68580" marT="0" marB="0">
                    <a:lnL>
                      <a:noFill/>
                    </a:lnL>
                    <a:lnR>
                      <a:noFill/>
                    </a:lnR>
                    <a:lnT>
                      <a:noFill/>
                    </a:lnT>
                    <a:lnB>
                      <a:noFill/>
                    </a:lnB>
                    <a:solidFill>
                      <a:srgbClr val="E6E6E6"/>
                    </a:solidFill>
                  </a:tcPr>
                </a:tc>
              </a:tr>
              <a:tr h="542419">
                <a:tc>
                  <a:txBody>
                    <a:bodyPr/>
                    <a:lstStyle/>
                    <a:p>
                      <a:pPr marL="0" marR="0">
                        <a:spcBef>
                          <a:spcPts val="300"/>
                        </a:spcBef>
                        <a:spcAft>
                          <a:spcPts val="300"/>
                        </a:spcAft>
                      </a:pPr>
                      <a:endParaRPr lang="en-GB" sz="900" dirty="0">
                        <a:latin typeface="Arial"/>
                        <a:ea typeface="Times New Roman"/>
                      </a:endParaRPr>
                    </a:p>
                  </a:txBody>
                  <a:tcPr marL="68580" marR="68580" marT="0" marB="0">
                    <a:lnL>
                      <a:noFill/>
                    </a:lnL>
                    <a:lnR>
                      <a:noFill/>
                    </a:lnR>
                    <a:lnT>
                      <a:noFill/>
                    </a:lnT>
                    <a:lnB>
                      <a:noFill/>
                    </a:lnB>
                  </a:tcPr>
                </a:tc>
                <a:tc>
                  <a:txBody>
                    <a:bodyPr/>
                    <a:lstStyle/>
                    <a:p>
                      <a:pPr marL="0" marR="0">
                        <a:spcBef>
                          <a:spcPts val="300"/>
                        </a:spcBef>
                        <a:spcAft>
                          <a:spcPts val="300"/>
                        </a:spcAft>
                      </a:pPr>
                      <a:r>
                        <a:rPr lang="en-GB" sz="1200" b="1" dirty="0">
                          <a:latin typeface="Times"/>
                          <a:ea typeface="Times New Roman"/>
                        </a:rPr>
                        <a:t>Enables greater responsiveness to clients and local communities</a:t>
                      </a:r>
                      <a:endParaRPr lang="en-US" sz="1200" b="1" dirty="0">
                        <a:latin typeface="Times"/>
                        <a:ea typeface="Times New Roman"/>
                      </a:endParaRPr>
                    </a:p>
                  </a:txBody>
                  <a:tcPr marL="68580" marR="68580" marT="0" marB="0">
                    <a:lnL>
                      <a:noFill/>
                    </a:lnL>
                    <a:lnR>
                      <a:noFill/>
                    </a:lnR>
                    <a:lnT>
                      <a:noFill/>
                    </a:lnT>
                    <a:lnB>
                      <a:noFill/>
                    </a:lnB>
                  </a:tcPr>
                </a:tc>
                <a:tc>
                  <a:txBody>
                    <a:bodyPr/>
                    <a:lstStyle/>
                    <a:p>
                      <a:pPr marL="0" marR="0">
                        <a:spcBef>
                          <a:spcPts val="300"/>
                        </a:spcBef>
                        <a:spcAft>
                          <a:spcPts val="300"/>
                        </a:spcAft>
                      </a:pPr>
                      <a:r>
                        <a:rPr lang="en-GB" sz="1200" b="1" dirty="0">
                          <a:latin typeface="Times"/>
                          <a:ea typeface="Times New Roman"/>
                        </a:rPr>
                        <a:t>Lack of co-ordination of reforms</a:t>
                      </a:r>
                      <a:endParaRPr lang="en-US" sz="1200" b="1" dirty="0">
                        <a:latin typeface="Times"/>
                        <a:ea typeface="Times New Roman"/>
                      </a:endParaRPr>
                    </a:p>
                  </a:txBody>
                  <a:tcPr marL="68580" marR="68580" marT="0" marB="0">
                    <a:lnL>
                      <a:noFill/>
                    </a:lnL>
                    <a:lnR>
                      <a:noFill/>
                    </a:lnR>
                    <a:lnT>
                      <a:noFill/>
                    </a:lnT>
                    <a:lnB>
                      <a:noFill/>
                    </a:lnB>
                  </a:tcPr>
                </a:tc>
              </a:tr>
              <a:tr h="542419">
                <a:tc>
                  <a:txBody>
                    <a:bodyPr/>
                    <a:lstStyle/>
                    <a:p>
                      <a:pPr marL="0" marR="0">
                        <a:spcBef>
                          <a:spcPts val="300"/>
                        </a:spcBef>
                        <a:spcAft>
                          <a:spcPts val="300"/>
                        </a:spcAft>
                      </a:pPr>
                      <a:endParaRPr lang="en-GB" sz="900" dirty="0">
                        <a:latin typeface="Arial"/>
                        <a:ea typeface="Times New Roman"/>
                      </a:endParaRPr>
                    </a:p>
                  </a:txBody>
                  <a:tcPr marL="68580" marR="68580" marT="0" marB="0">
                    <a:lnL>
                      <a:noFill/>
                    </a:lnL>
                    <a:lnR>
                      <a:noFill/>
                    </a:lnR>
                    <a:lnT>
                      <a:noFill/>
                    </a:lnT>
                    <a:lnB>
                      <a:noFill/>
                    </a:lnB>
                    <a:solidFill>
                      <a:srgbClr val="E6E6E6"/>
                    </a:solidFill>
                  </a:tcPr>
                </a:tc>
                <a:tc>
                  <a:txBody>
                    <a:bodyPr/>
                    <a:lstStyle/>
                    <a:p>
                      <a:pPr marL="0" marR="0">
                        <a:spcBef>
                          <a:spcPts val="300"/>
                        </a:spcBef>
                        <a:spcAft>
                          <a:spcPts val="300"/>
                        </a:spcAft>
                      </a:pPr>
                      <a:r>
                        <a:rPr lang="en-GB" sz="1200" b="1" dirty="0">
                          <a:latin typeface="Times"/>
                          <a:ea typeface="Times New Roman"/>
                        </a:rPr>
                        <a:t>Encourages ownership of reforms by agencies</a:t>
                      </a:r>
                      <a:endParaRPr lang="en-US" sz="1200" b="1" dirty="0">
                        <a:latin typeface="Times"/>
                        <a:ea typeface="Times New Roman"/>
                      </a:endParaRPr>
                    </a:p>
                  </a:txBody>
                  <a:tcPr marL="68580" marR="68580" marT="0" marB="0">
                    <a:lnL>
                      <a:noFill/>
                    </a:lnL>
                    <a:lnR>
                      <a:noFill/>
                    </a:lnR>
                    <a:lnT>
                      <a:noFill/>
                    </a:lnT>
                    <a:lnB>
                      <a:noFill/>
                    </a:lnB>
                    <a:solidFill>
                      <a:srgbClr val="E6E6E6"/>
                    </a:solidFill>
                  </a:tcPr>
                </a:tc>
                <a:tc>
                  <a:txBody>
                    <a:bodyPr/>
                    <a:lstStyle/>
                    <a:p>
                      <a:pPr marL="0" marR="0">
                        <a:spcBef>
                          <a:spcPts val="300"/>
                        </a:spcBef>
                        <a:spcAft>
                          <a:spcPts val="300"/>
                        </a:spcAft>
                      </a:pPr>
                      <a:r>
                        <a:rPr lang="en-GB" sz="1200" b="1" dirty="0">
                          <a:latin typeface="Times"/>
                          <a:ea typeface="Times New Roman"/>
                        </a:rPr>
                        <a:t>Lack of information at the centre to make decisions</a:t>
                      </a:r>
                      <a:endParaRPr lang="en-US" sz="1200" b="1" dirty="0">
                        <a:latin typeface="Times"/>
                        <a:ea typeface="Times New Roman"/>
                      </a:endParaRPr>
                    </a:p>
                  </a:txBody>
                  <a:tcPr marL="68580" marR="68580" marT="0" marB="0">
                    <a:lnL>
                      <a:noFill/>
                    </a:lnL>
                    <a:lnR>
                      <a:noFill/>
                    </a:lnR>
                    <a:lnT>
                      <a:noFill/>
                    </a:lnT>
                    <a:lnB>
                      <a:noFill/>
                    </a:lnB>
                    <a:solidFill>
                      <a:srgbClr val="E6E6E6"/>
                    </a:solidFill>
                  </a:tcPr>
                </a:tc>
              </a:tr>
              <a:tr h="542419">
                <a:tc>
                  <a:txBody>
                    <a:bodyPr/>
                    <a:lstStyle/>
                    <a:p>
                      <a:pPr marL="0" marR="0">
                        <a:spcBef>
                          <a:spcPts val="300"/>
                        </a:spcBef>
                        <a:spcAft>
                          <a:spcPts val="300"/>
                        </a:spcAft>
                      </a:pPr>
                      <a:r>
                        <a:rPr lang="en-GB" sz="900" dirty="0" smtClean="0">
                          <a:latin typeface="Arial"/>
                          <a:ea typeface="Times New Roman"/>
                        </a:rPr>
                        <a:t>Source</a:t>
                      </a:r>
                      <a:r>
                        <a:rPr lang="en-GB" sz="900" baseline="0" dirty="0" smtClean="0">
                          <a:latin typeface="Arial"/>
                          <a:ea typeface="Times New Roman"/>
                        </a:rPr>
                        <a:t> OECD 2007</a:t>
                      </a:r>
                      <a:endParaRPr lang="en-GB" sz="900" dirty="0">
                        <a:latin typeface="Arial"/>
                        <a:ea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spcBef>
                          <a:spcPts val="300"/>
                        </a:spcBef>
                        <a:spcAft>
                          <a:spcPts val="300"/>
                        </a:spcAft>
                      </a:pPr>
                      <a:endParaRPr lang="en-GB" sz="1200" b="1" dirty="0">
                        <a:latin typeface="Times"/>
                        <a:ea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spcBef>
                          <a:spcPts val="300"/>
                        </a:spcBef>
                        <a:spcAft>
                          <a:spcPts val="300"/>
                        </a:spcAft>
                      </a:pPr>
                      <a:r>
                        <a:rPr lang="en-GB" sz="1200" b="1" dirty="0">
                          <a:latin typeface="Times"/>
                          <a:ea typeface="Times New Roman"/>
                        </a:rPr>
                        <a:t>Lack of consistency in reform efforts and presentation of data</a:t>
                      </a:r>
                      <a:endParaRPr lang="en-US" sz="1200" b="1" dirty="0">
                        <a:latin typeface="Times"/>
                        <a:ea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r>
            </a:tbl>
          </a:graphicData>
        </a:graphic>
      </p:graphicFrame>
      <p:sp>
        <p:nvSpPr>
          <p:cNvPr id="11304" name="Rectangle 1"/>
          <p:cNvSpPr>
            <a:spLocks noChangeArrowheads="1"/>
          </p:cNvSpPr>
          <p:nvPr/>
        </p:nvSpPr>
        <p:spPr bwMode="auto">
          <a:xfrm>
            <a:off x="0" y="122312"/>
            <a:ext cx="7924801" cy="830997"/>
          </a:xfrm>
          <a:prstGeom prst="rect">
            <a:avLst/>
          </a:prstGeom>
          <a:noFill/>
          <a:ln w="9525">
            <a:noFill/>
            <a:miter lim="800000"/>
            <a:headEnd/>
            <a:tailEnd/>
          </a:ln>
        </p:spPr>
        <p:txBody>
          <a:bodyPr wrap="square" anchor="ctr">
            <a:spAutoFit/>
          </a:bodyPr>
          <a:lstStyle/>
          <a:p>
            <a:pPr eaLnBrk="0" hangingPunct="0">
              <a:spcBef>
                <a:spcPts val="0"/>
              </a:spcBef>
              <a:tabLst>
                <a:tab pos="539750" algn="l"/>
                <a:tab pos="755650" algn="l"/>
                <a:tab pos="971550" algn="l"/>
              </a:tabLst>
            </a:pPr>
            <a:r>
              <a:rPr lang="en-GB" altLang="zh-CN" dirty="0" smtClean="0">
                <a:solidFill>
                  <a:srgbClr val="800000"/>
                </a:solidFill>
                <a:latin typeface="Times" pitchFamily="18" charset="0"/>
                <a:ea typeface="宋体" pitchFamily="2" charset="-122"/>
                <a:cs typeface="Times New Roman" pitchFamily="18" charset="0"/>
              </a:rPr>
              <a:t>Potential Benefits </a:t>
            </a:r>
            <a:r>
              <a:rPr lang="en-GB" altLang="zh-CN" dirty="0">
                <a:solidFill>
                  <a:srgbClr val="800000"/>
                </a:solidFill>
                <a:latin typeface="Times" pitchFamily="18" charset="0"/>
                <a:ea typeface="宋体" pitchFamily="2" charset="-122"/>
                <a:cs typeface="Times New Roman" pitchFamily="18" charset="0"/>
              </a:rPr>
              <a:t>and </a:t>
            </a:r>
            <a:r>
              <a:rPr lang="en-GB" altLang="zh-CN" dirty="0" smtClean="0">
                <a:solidFill>
                  <a:srgbClr val="800000"/>
                </a:solidFill>
                <a:latin typeface="Times" pitchFamily="18" charset="0"/>
                <a:ea typeface="宋体" pitchFamily="2" charset="-122"/>
                <a:cs typeface="Times New Roman" pitchFamily="18" charset="0"/>
              </a:rPr>
              <a:t>Risks of Top-Down Versus bottom Up Implementation </a:t>
            </a:r>
            <a:r>
              <a:rPr lang="en-GB" altLang="zh-CN" dirty="0">
                <a:solidFill>
                  <a:srgbClr val="800000"/>
                </a:solidFill>
                <a:latin typeface="Times" pitchFamily="18" charset="0"/>
                <a:ea typeface="宋体" pitchFamily="2" charset="-122"/>
                <a:cs typeface="Times New Roman" pitchFamily="18" charset="0"/>
              </a:rPr>
              <a:t>A</a:t>
            </a:r>
            <a:r>
              <a:rPr lang="en-GB" altLang="zh-CN" dirty="0" smtClean="0">
                <a:solidFill>
                  <a:srgbClr val="800000"/>
                </a:solidFill>
                <a:latin typeface="Times" pitchFamily="18" charset="0"/>
                <a:ea typeface="宋体" pitchFamily="2" charset="-122"/>
                <a:cs typeface="Times New Roman" pitchFamily="18" charset="0"/>
              </a:rPr>
              <a:t>pproaches</a:t>
            </a:r>
            <a:endParaRPr lang="en-GB" altLang="zh-CN" dirty="0">
              <a:solidFill>
                <a:srgbClr val="800000"/>
              </a:solidFill>
              <a:latin typeface="Times" pitchFamily="18" charset="0"/>
              <a:ea typeface="宋体" pitchFamily="2" charset="-122"/>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FF"/>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FF"/>
            </a:solidFill>
            <a:effectLst/>
            <a:latin typeface="Arial" charset="0"/>
            <a:cs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30637</TotalTime>
  <Words>3771</Words>
  <Application>Microsoft Office PowerPoint</Application>
  <PresentationFormat>Presentación en pantalla (4:3)</PresentationFormat>
  <Paragraphs>284</Paragraphs>
  <Slides>26</Slides>
  <Notes>14</Notes>
  <HiddenSlides>0</HiddenSlides>
  <MMClips>0</MMClips>
  <ScaleCrop>false</ScaleCrop>
  <HeadingPairs>
    <vt:vector size="4" baseType="variant">
      <vt:variant>
        <vt:lpstr>Tema</vt:lpstr>
      </vt:variant>
      <vt:variant>
        <vt:i4>1</vt:i4>
      </vt:variant>
      <vt:variant>
        <vt:lpstr>Títulos de diapositiva</vt:lpstr>
      </vt:variant>
      <vt:variant>
        <vt:i4>26</vt:i4>
      </vt:variant>
    </vt:vector>
  </HeadingPairs>
  <TitlesOfParts>
    <vt:vector size="27" baseType="lpstr">
      <vt:lpstr>Default Design</vt:lpstr>
      <vt:lpstr>Institutionalizing Performance Budgeting:  Key Institutions and Actors - Roles and Incentive Structures</vt:lpstr>
      <vt:lpstr>Overview of Presentation</vt:lpstr>
      <vt:lpstr>           1) Essential Building Blocks for Developing Performance Informed Budgeting (PIB)</vt:lpstr>
      <vt:lpstr>Placing Performance Budgeting (PB) in Context of PFM </vt:lpstr>
      <vt:lpstr>2) Designing PIB Reform Initiatives Requires:</vt:lpstr>
      <vt:lpstr>    Different Possible PB implementation strategies and Roles for Key Institutions</vt:lpstr>
      <vt:lpstr>What Role Should Central Agencies play in PB?</vt:lpstr>
      <vt:lpstr>    Trends in Roles of Central Agencies and Spending Ministries in OECD Countries</vt:lpstr>
      <vt:lpstr>Presentación de PowerPoint</vt:lpstr>
      <vt:lpstr> 3) Developing the Right Mix of Incentives: Motivating Agencies and Managers to Improve Performance</vt:lpstr>
      <vt:lpstr>Financial Rewards and Sanctions (1/4)</vt:lpstr>
      <vt:lpstr>Financial Rewards and Sanctions: Budget Negotiations Between Ministries and their Agencies (2/4)</vt:lpstr>
      <vt:lpstr>Financial Rewards and Sanctions (3/4)</vt:lpstr>
      <vt:lpstr>Financial Rewards and Sanctions (4/4)</vt:lpstr>
      <vt:lpstr>Increase or Decrease Financial and Managerial Flexibility (1/3)</vt:lpstr>
      <vt:lpstr>Increase or Decrease Financial and Managerial Flexibility (2/3)</vt:lpstr>
      <vt:lpstr>Increase or Decrease Financial and Managerial Flexibility (3/3)</vt:lpstr>
      <vt:lpstr>Making Performance Public: Name and Shaming</vt:lpstr>
      <vt:lpstr>4) Engaging the Political Leadership: Roles and Incentives</vt:lpstr>
      <vt:lpstr>Political Leadership in the legislature:  Challenges and Incentives</vt:lpstr>
      <vt:lpstr>Improving Legislative Oversight and Use of PI</vt:lpstr>
      <vt:lpstr>Political Leadership in the Executive: PI Use, Challenges, and Incentives</vt:lpstr>
      <vt:lpstr>Political Leadership in the Executive: PI Use, Challenges, and Incentives</vt:lpstr>
      <vt:lpstr>5. Dispelling the Myths and Framing the debate</vt:lpstr>
      <vt:lpstr>5. Dispelling the Myths and Framing the debate</vt:lpstr>
      <vt:lpstr>Thank You</vt:lpstr>
    </vt:vector>
  </TitlesOfParts>
  <Company>International Monetary Fund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FAD is implementing the MTS - Presentation for Mr. Lipsky's visit to FAD</dc:title>
  <dc:creator>Ter-Minassian, Teresa</dc:creator>
  <cp:keywords>2007-04-19</cp:keywords>
  <cp:lastModifiedBy>Claudia Marcela Numa Paez</cp:lastModifiedBy>
  <cp:revision>1188</cp:revision>
  <dcterms:created xsi:type="dcterms:W3CDTF">2005-10-27T19:06:44Z</dcterms:created>
  <dcterms:modified xsi:type="dcterms:W3CDTF">2014-12-12T14:10:52Z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3" name="_NewReviewCycle">
    <vt:lpwstr/>
  </property>
</Properties>
</file>