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1" r:id="rId9"/>
    <p:sldId id="268" r:id="rId10"/>
    <p:sldId id="266" r:id="rId11"/>
    <p:sldId id="267" r:id="rId12"/>
  </p:sldIdLst>
  <p:sldSz cx="9144000" cy="6858000" type="screen4x3"/>
  <p:notesSz cx="6858000" cy="9144000"/>
  <p:defaultTextStyle>
    <a:defPPr>
      <a:defRPr lang="es-S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80B1B67-C64D-4291-A978-A701D729F119}" type="datetimeFigureOut">
              <a:rPr lang="es-SV" smtClean="0"/>
              <a:pPr/>
              <a:t>07/10/2014</a:t>
            </a:fld>
            <a:endParaRPr lang="es-SV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SV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546E748-C2D8-4734-BF10-C481D19DE560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0B1B67-C64D-4291-A978-A701D729F119}" type="datetimeFigureOut">
              <a:rPr lang="es-SV" smtClean="0"/>
              <a:pPr/>
              <a:t>07/10/2014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46E748-C2D8-4734-BF10-C481D19DE560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0B1B67-C64D-4291-A978-A701D729F119}" type="datetimeFigureOut">
              <a:rPr lang="es-SV" smtClean="0"/>
              <a:pPr/>
              <a:t>07/10/2014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46E748-C2D8-4734-BF10-C481D19DE560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0B1B67-C64D-4291-A978-A701D729F119}" type="datetimeFigureOut">
              <a:rPr lang="es-SV" smtClean="0"/>
              <a:pPr/>
              <a:t>07/10/2014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46E748-C2D8-4734-BF10-C481D19DE560}" type="slidenum">
              <a:rPr lang="es-SV" smtClean="0"/>
              <a:pPr/>
              <a:t>‹Nº›</a:t>
            </a:fld>
            <a:endParaRPr lang="es-SV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0B1B67-C64D-4291-A978-A701D729F119}" type="datetimeFigureOut">
              <a:rPr lang="es-SV" smtClean="0"/>
              <a:pPr/>
              <a:t>07/10/2014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46E748-C2D8-4734-BF10-C481D19DE560}" type="slidenum">
              <a:rPr lang="es-SV" smtClean="0"/>
              <a:pPr/>
              <a:t>‹Nº›</a:t>
            </a:fld>
            <a:endParaRPr lang="es-SV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0B1B67-C64D-4291-A978-A701D729F119}" type="datetimeFigureOut">
              <a:rPr lang="es-SV" smtClean="0"/>
              <a:pPr/>
              <a:t>07/10/2014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46E748-C2D8-4734-BF10-C481D19DE560}" type="slidenum">
              <a:rPr lang="es-SV" smtClean="0"/>
              <a:pPr/>
              <a:t>‹Nº›</a:t>
            </a:fld>
            <a:endParaRPr lang="es-SV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0B1B67-C64D-4291-A978-A701D729F119}" type="datetimeFigureOut">
              <a:rPr lang="es-SV" smtClean="0"/>
              <a:pPr/>
              <a:t>07/10/2014</a:t>
            </a:fld>
            <a:endParaRPr lang="es-SV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46E748-C2D8-4734-BF10-C481D19DE560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0B1B67-C64D-4291-A978-A701D729F119}" type="datetimeFigureOut">
              <a:rPr lang="es-SV" smtClean="0"/>
              <a:pPr/>
              <a:t>07/10/2014</a:t>
            </a:fld>
            <a:endParaRPr lang="es-SV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46E748-C2D8-4734-BF10-C481D19DE560}" type="slidenum">
              <a:rPr lang="es-SV" smtClean="0"/>
              <a:pPr/>
              <a:t>‹Nº›</a:t>
            </a:fld>
            <a:endParaRPr lang="es-SV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0B1B67-C64D-4291-A978-A701D729F119}" type="datetimeFigureOut">
              <a:rPr lang="es-SV" smtClean="0"/>
              <a:pPr/>
              <a:t>07/10/2014</a:t>
            </a:fld>
            <a:endParaRPr lang="es-SV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46E748-C2D8-4734-BF10-C481D19DE560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80B1B67-C64D-4291-A978-A701D729F119}" type="datetimeFigureOut">
              <a:rPr lang="es-SV" smtClean="0"/>
              <a:pPr/>
              <a:t>07/10/2014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46E748-C2D8-4734-BF10-C481D19DE560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80B1B67-C64D-4291-A978-A701D729F119}" type="datetimeFigureOut">
              <a:rPr lang="es-SV" smtClean="0"/>
              <a:pPr/>
              <a:t>07/10/2014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546E748-C2D8-4734-BF10-C481D19DE560}" type="slidenum">
              <a:rPr lang="es-SV" smtClean="0"/>
              <a:pPr/>
              <a:t>‹Nº›</a:t>
            </a:fld>
            <a:endParaRPr lang="es-SV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80B1B67-C64D-4291-A978-A701D729F119}" type="datetimeFigureOut">
              <a:rPr lang="es-SV" smtClean="0"/>
              <a:pPr/>
              <a:t>07/10/2014</a:t>
            </a:fld>
            <a:endParaRPr lang="es-SV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SV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546E748-C2D8-4734-BF10-C481D19DE560}" type="slidenum">
              <a:rPr lang="es-SV" smtClean="0"/>
              <a:pPr/>
              <a:t>‹Nº›</a:t>
            </a:fld>
            <a:endParaRPr lang="es-S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SV" dirty="0" smtClean="0"/>
              <a:t>Autodeterminación Informativa</a:t>
            </a:r>
            <a:endParaRPr lang="es-SV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SV" dirty="0" smtClean="0"/>
              <a:t>San Salvador, Octubre 2014.</a:t>
            </a:r>
            <a:endParaRPr lang="es-SV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28662" y="642918"/>
            <a:ext cx="7772400" cy="1071570"/>
          </a:xfrm>
        </p:spPr>
        <p:txBody>
          <a:bodyPr>
            <a:normAutofit/>
          </a:bodyPr>
          <a:lstStyle/>
          <a:p>
            <a:r>
              <a:rPr lang="es-SV" dirty="0" smtClean="0"/>
              <a:t>Jurisprudencia.</a:t>
            </a:r>
            <a:endParaRPr lang="es-SV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71538" y="2143116"/>
            <a:ext cx="7566051" cy="3857652"/>
          </a:xfrm>
        </p:spPr>
        <p:txBody>
          <a:bodyPr>
            <a:normAutofit/>
          </a:bodyPr>
          <a:lstStyle/>
          <a:p>
            <a:pPr algn="just"/>
            <a:r>
              <a:rPr lang="es-SV" dirty="0" smtClean="0"/>
              <a:t>-</a:t>
            </a:r>
            <a:r>
              <a:rPr lang="es-SV" dirty="0" err="1" smtClean="0"/>
              <a:t>Amp</a:t>
            </a:r>
            <a:r>
              <a:rPr lang="es-SV" dirty="0" smtClean="0"/>
              <a:t>. 118-2001.</a:t>
            </a:r>
          </a:p>
          <a:p>
            <a:pPr algn="just"/>
            <a:r>
              <a:rPr lang="es-SV" dirty="0" smtClean="0"/>
              <a:t>	Desestimatorio porque la información era cierta y el titular pudo acceder a los datos. </a:t>
            </a:r>
          </a:p>
          <a:p>
            <a:pPr algn="just"/>
            <a:r>
              <a:rPr lang="es-SV" dirty="0" smtClean="0"/>
              <a:t>-Inc. 36-2004.</a:t>
            </a:r>
          </a:p>
          <a:p>
            <a:pPr algn="just"/>
            <a:r>
              <a:rPr lang="es-SV" dirty="0" smtClean="0"/>
              <a:t>	Desestimatorio porque si existen garantías: el Amparo.</a:t>
            </a:r>
          </a:p>
          <a:p>
            <a:pPr algn="just"/>
            <a:r>
              <a:rPr lang="es-SV" dirty="0" smtClean="0"/>
              <a:t>-</a:t>
            </a:r>
            <a:r>
              <a:rPr lang="es-SV" dirty="0" err="1" smtClean="0"/>
              <a:t>Amp</a:t>
            </a:r>
            <a:r>
              <a:rPr lang="es-SV" dirty="0" smtClean="0"/>
              <a:t>. 934-2007.</a:t>
            </a:r>
          </a:p>
          <a:p>
            <a:pPr algn="just"/>
            <a:r>
              <a:rPr lang="es-SV" dirty="0" smtClean="0"/>
              <a:t>	Estimatorio porque se han recolectado y transferido sin consentimiento y no se pueden actualizar.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28662" y="642918"/>
            <a:ext cx="7772400" cy="1071570"/>
          </a:xfrm>
        </p:spPr>
        <p:txBody>
          <a:bodyPr>
            <a:normAutofit/>
          </a:bodyPr>
          <a:lstStyle/>
          <a:p>
            <a:r>
              <a:rPr lang="es-SV" dirty="0" smtClean="0"/>
              <a:t>Jurisprudencia.</a:t>
            </a:r>
            <a:endParaRPr lang="es-SV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71538" y="2143116"/>
            <a:ext cx="7566051" cy="3857652"/>
          </a:xfrm>
        </p:spPr>
        <p:txBody>
          <a:bodyPr>
            <a:normAutofit/>
          </a:bodyPr>
          <a:lstStyle/>
          <a:p>
            <a:pPr algn="just"/>
            <a:r>
              <a:rPr lang="es-SV" dirty="0" smtClean="0"/>
              <a:t>-Inc. 58-2007.</a:t>
            </a:r>
          </a:p>
          <a:p>
            <a:pPr algn="just"/>
            <a:r>
              <a:rPr lang="es-SV" dirty="0" smtClean="0"/>
              <a:t>	Desestimatorio por interpretación conforme  a la Constitución.</a:t>
            </a:r>
          </a:p>
          <a:p>
            <a:pPr algn="just"/>
            <a:r>
              <a:rPr lang="es-SV" dirty="0" smtClean="0"/>
              <a:t>Si la recolección de datos es individualizada (censo = no anónima), es necesario que existan reglas efectivas que protejan la información personal con fines estadísticos para que esta se mantenga </a:t>
            </a:r>
            <a:r>
              <a:rPr lang="es-SV" smtClean="0"/>
              <a:t>en </a:t>
            </a:r>
            <a:r>
              <a:rPr lang="es-SV" i="1" smtClean="0"/>
              <a:t>secreto</a:t>
            </a:r>
            <a:r>
              <a:rPr lang="es-SV" smtClean="0"/>
              <a:t>.</a:t>
            </a:r>
            <a:endParaRPr lang="es-SV" dirty="0" smtClean="0"/>
          </a:p>
          <a:p>
            <a:pPr algn="just"/>
            <a:r>
              <a:rPr lang="es-SV" dirty="0" smtClean="0"/>
              <a:t>Datos anónimos no (encuesta) no presente mayor problema.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28662" y="642918"/>
            <a:ext cx="7772400" cy="1071570"/>
          </a:xfrm>
        </p:spPr>
        <p:txBody>
          <a:bodyPr/>
          <a:lstStyle/>
          <a:p>
            <a:r>
              <a:rPr lang="es-SV" dirty="0" smtClean="0"/>
              <a:t>Delimitación conceptual.</a:t>
            </a:r>
            <a:endParaRPr lang="es-SV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142976" y="2143116"/>
            <a:ext cx="7566051" cy="3857652"/>
          </a:xfrm>
        </p:spPr>
        <p:txBody>
          <a:bodyPr>
            <a:normAutofit/>
          </a:bodyPr>
          <a:lstStyle/>
          <a:p>
            <a:pPr algn="just"/>
            <a:r>
              <a:rPr lang="es-SV" dirty="0" smtClean="0"/>
              <a:t>No es = Hábeas Data.</a:t>
            </a:r>
          </a:p>
          <a:p>
            <a:pPr algn="just"/>
            <a:r>
              <a:rPr lang="es-SV" dirty="0" smtClean="0"/>
              <a:t>	Derechos y Garantías.</a:t>
            </a:r>
          </a:p>
          <a:p>
            <a:pPr algn="just"/>
            <a:r>
              <a:rPr lang="es-SV" dirty="0" smtClean="0"/>
              <a:t>			</a:t>
            </a:r>
            <a:r>
              <a:rPr lang="es-SV" cap="small" dirty="0" smtClean="0"/>
              <a:t>Derecho Fundamental</a:t>
            </a:r>
          </a:p>
          <a:p>
            <a:pPr algn="just"/>
            <a:r>
              <a:rPr lang="es-SV" dirty="0" smtClean="0"/>
              <a:t>	-Indisponible.</a:t>
            </a:r>
          </a:p>
          <a:p>
            <a:pPr algn="just"/>
            <a:r>
              <a:rPr lang="es-SV" dirty="0" smtClean="0"/>
              <a:t>	-Imprescriptible.</a:t>
            </a:r>
          </a:p>
          <a:p>
            <a:pPr algn="just"/>
            <a:r>
              <a:rPr lang="es-SV" dirty="0" smtClean="0"/>
              <a:t>	-Universal.</a:t>
            </a:r>
          </a:p>
          <a:p>
            <a:pPr algn="just"/>
            <a:r>
              <a:rPr lang="es-SV" dirty="0" smtClean="0"/>
              <a:t>	-Dimensión objetiva.</a:t>
            </a:r>
          </a:p>
          <a:p>
            <a:pPr algn="just"/>
            <a:r>
              <a:rPr lang="es-SV" dirty="0" smtClean="0"/>
              <a:t>a. Eficacia horizontal.	c. Deberes de protección </a:t>
            </a:r>
          </a:p>
          <a:p>
            <a:pPr algn="just"/>
            <a:r>
              <a:rPr lang="es-SV" dirty="0" smtClean="0"/>
              <a:t>b. Carácter expansivo.	d. Efecto de irradiación.</a:t>
            </a:r>
            <a:endParaRPr lang="es-SV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28662" y="642918"/>
            <a:ext cx="7772400" cy="1071570"/>
          </a:xfrm>
        </p:spPr>
        <p:txBody>
          <a:bodyPr>
            <a:normAutofit/>
          </a:bodyPr>
          <a:lstStyle/>
          <a:p>
            <a:r>
              <a:rPr lang="es-SV" dirty="0" smtClean="0"/>
              <a:t>Derivación.</a:t>
            </a:r>
            <a:endParaRPr lang="es-SV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71538" y="2143116"/>
            <a:ext cx="7566051" cy="3857652"/>
          </a:xfrm>
        </p:spPr>
        <p:txBody>
          <a:bodyPr>
            <a:normAutofit/>
          </a:bodyPr>
          <a:lstStyle/>
          <a:p>
            <a:pPr algn="just"/>
            <a:r>
              <a:rPr lang="es-SV" dirty="0" smtClean="0"/>
              <a:t>Derecho Implícito. Requiere anclaje </a:t>
            </a:r>
            <a:r>
              <a:rPr lang="es-SV" dirty="0" err="1" smtClean="0"/>
              <a:t>cnl</a:t>
            </a:r>
            <a:r>
              <a:rPr lang="es-SV" dirty="0" smtClean="0"/>
              <a:t> mínimo.</a:t>
            </a:r>
          </a:p>
          <a:p>
            <a:pPr algn="just"/>
            <a:r>
              <a:rPr lang="es-SV" dirty="0" smtClean="0"/>
              <a:t>(Medio ambiente, acceso a los recursos v. gr).</a:t>
            </a:r>
          </a:p>
          <a:p>
            <a:pPr algn="just"/>
            <a:r>
              <a:rPr lang="es-SV" dirty="0" smtClean="0"/>
              <a:t>			</a:t>
            </a:r>
            <a:r>
              <a:rPr lang="es-SV" dirty="0" err="1" smtClean="0"/>
              <a:t>Amp</a:t>
            </a:r>
            <a:r>
              <a:rPr lang="es-SV" dirty="0" smtClean="0"/>
              <a:t>. 118-2002.</a:t>
            </a:r>
          </a:p>
          <a:p>
            <a:pPr algn="just"/>
            <a:r>
              <a:rPr lang="es-SV" dirty="0" smtClean="0"/>
              <a:t>	Manifestación Intimidad.</a:t>
            </a:r>
          </a:p>
          <a:p>
            <a:pPr algn="just"/>
            <a:r>
              <a:rPr lang="es-SV" dirty="0" smtClean="0"/>
              <a:t>¿Sólo datos íntimos?</a:t>
            </a:r>
          </a:p>
          <a:p>
            <a:pPr algn="just"/>
            <a:r>
              <a:rPr lang="es-SV" dirty="0" smtClean="0"/>
              <a:t>			Inc. 36-2004.</a:t>
            </a:r>
          </a:p>
          <a:p>
            <a:pPr algn="just"/>
            <a:r>
              <a:rPr lang="es-SV" dirty="0" smtClean="0"/>
              <a:t>	Concreción de la Dignidad.</a:t>
            </a:r>
          </a:p>
          <a:p>
            <a:pPr algn="just"/>
            <a:r>
              <a:rPr lang="es-SV" dirty="0" smtClean="0"/>
              <a:t>¿Y las personas jurídicas tienen dignidad o personalidad?	</a:t>
            </a:r>
            <a:endParaRPr lang="es-SV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28662" y="642918"/>
            <a:ext cx="7772400" cy="1071570"/>
          </a:xfrm>
        </p:spPr>
        <p:txBody>
          <a:bodyPr>
            <a:normAutofit/>
          </a:bodyPr>
          <a:lstStyle/>
          <a:p>
            <a:r>
              <a:rPr lang="es-SV" dirty="0" smtClean="0"/>
              <a:t>Derivación.</a:t>
            </a:r>
            <a:endParaRPr lang="es-SV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71538" y="2143116"/>
            <a:ext cx="7566051" cy="3857652"/>
          </a:xfrm>
        </p:spPr>
        <p:txBody>
          <a:bodyPr>
            <a:normAutofit/>
          </a:bodyPr>
          <a:lstStyle/>
          <a:p>
            <a:pPr algn="just"/>
            <a:r>
              <a:rPr lang="es-SV" dirty="0" smtClean="0"/>
              <a:t>Derecho Implícito. </a:t>
            </a:r>
          </a:p>
          <a:p>
            <a:pPr algn="just"/>
            <a:endParaRPr lang="es-SV" dirty="0" smtClean="0"/>
          </a:p>
          <a:p>
            <a:pPr algn="just"/>
            <a:r>
              <a:rPr lang="es-SV" dirty="0" smtClean="0"/>
              <a:t>			</a:t>
            </a:r>
            <a:r>
              <a:rPr lang="es-SV" dirty="0" err="1" smtClean="0"/>
              <a:t>Amp</a:t>
            </a:r>
            <a:r>
              <a:rPr lang="es-SV" dirty="0" smtClean="0"/>
              <a:t>. 934-2007.</a:t>
            </a:r>
          </a:p>
          <a:p>
            <a:pPr algn="just"/>
            <a:r>
              <a:rPr lang="es-SV" dirty="0" smtClean="0"/>
              <a:t>	Concreción de la Seguridad Jurídica, es un derecho al control de los datos propios. </a:t>
            </a:r>
          </a:p>
          <a:p>
            <a:pPr algn="just"/>
            <a:r>
              <a:rPr lang="es-SV" dirty="0" smtClean="0"/>
              <a:t>	Fundamento valorativo que da autonomía a la ADI con respecto a la intimidad y al “libre desarrollo de la personalidad”. </a:t>
            </a:r>
          </a:p>
          <a:p>
            <a:pPr algn="just"/>
            <a:r>
              <a:rPr lang="es-SV" dirty="0" smtClean="0"/>
              <a:t>	La evolución era necesaria para actualizar las garantías con las cuales proteger al DF.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28662" y="642918"/>
            <a:ext cx="7772400" cy="1071570"/>
          </a:xfrm>
        </p:spPr>
        <p:txBody>
          <a:bodyPr>
            <a:normAutofit/>
          </a:bodyPr>
          <a:lstStyle/>
          <a:p>
            <a:r>
              <a:rPr lang="es-SV" dirty="0" smtClean="0"/>
              <a:t>Titulares.</a:t>
            </a:r>
            <a:endParaRPr lang="es-SV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71538" y="2143116"/>
            <a:ext cx="7566051" cy="3857652"/>
          </a:xfrm>
        </p:spPr>
        <p:txBody>
          <a:bodyPr>
            <a:normAutofit/>
          </a:bodyPr>
          <a:lstStyle/>
          <a:p>
            <a:pPr algn="just"/>
            <a:r>
              <a:rPr lang="es-SV" dirty="0" smtClean="0"/>
              <a:t>Toda persona, natural o jurídica.</a:t>
            </a:r>
          </a:p>
          <a:p>
            <a:pPr algn="just"/>
            <a:r>
              <a:rPr lang="es-SV" dirty="0" smtClean="0"/>
              <a:t>	En relación con su información.</a:t>
            </a:r>
          </a:p>
          <a:p>
            <a:pPr algn="just"/>
            <a:r>
              <a:rPr lang="es-SV" dirty="0" smtClean="0"/>
              <a:t>			INDATA, Arzobispado sobre información ajena ¿?.</a:t>
            </a:r>
          </a:p>
          <a:p>
            <a:pPr algn="just"/>
            <a:r>
              <a:rPr lang="es-SV" dirty="0" smtClean="0"/>
              <a:t>Plantean el amparo, no como titulares, sino como sujetos legitimados para activar las garantías. </a:t>
            </a:r>
          </a:p>
          <a:p>
            <a:pPr algn="just"/>
            <a:r>
              <a:rPr lang="es-SV" i="1" dirty="0" err="1" smtClean="0"/>
              <a:t>Class</a:t>
            </a:r>
            <a:r>
              <a:rPr lang="es-SV" i="1" dirty="0" smtClean="0"/>
              <a:t> </a:t>
            </a:r>
            <a:r>
              <a:rPr lang="es-SV" i="1" dirty="0" err="1" smtClean="0"/>
              <a:t>action</a:t>
            </a:r>
            <a:r>
              <a:rPr lang="es-SV" dirty="0" smtClean="0"/>
              <a:t>. Que permite extender los efectos de la garantía hacia otros sujetos que se encuentran en la misma situación de vulnerabilidad.</a:t>
            </a:r>
          </a:p>
          <a:p>
            <a:pPr algn="just"/>
            <a:r>
              <a:rPr lang="es-SV" dirty="0" smtClean="0"/>
              <a:t>	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28662" y="642918"/>
            <a:ext cx="7772400" cy="1071570"/>
          </a:xfrm>
        </p:spPr>
        <p:txBody>
          <a:bodyPr>
            <a:normAutofit/>
          </a:bodyPr>
          <a:lstStyle/>
          <a:p>
            <a:r>
              <a:rPr lang="es-SV" dirty="0" smtClean="0"/>
              <a:t>Objeto de protección.</a:t>
            </a:r>
            <a:endParaRPr lang="es-SV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71538" y="2143116"/>
            <a:ext cx="7566051" cy="3857652"/>
          </a:xfrm>
        </p:spPr>
        <p:txBody>
          <a:bodyPr>
            <a:normAutofit/>
          </a:bodyPr>
          <a:lstStyle/>
          <a:p>
            <a:pPr algn="just"/>
            <a:r>
              <a:rPr lang="es-SV" dirty="0" smtClean="0"/>
              <a:t>Datos sensibles.</a:t>
            </a:r>
          </a:p>
          <a:p>
            <a:pPr algn="just"/>
            <a:r>
              <a:rPr lang="es-SV" dirty="0" smtClean="0"/>
              <a:t>	Dato  del </a:t>
            </a:r>
            <a:r>
              <a:rPr lang="es-SV" dirty="0" err="1" smtClean="0"/>
              <a:t>latin</a:t>
            </a:r>
            <a:r>
              <a:rPr lang="es-SV" dirty="0" smtClean="0"/>
              <a:t> </a:t>
            </a:r>
            <a:r>
              <a:rPr lang="es-SV" i="1" dirty="0" err="1" smtClean="0"/>
              <a:t>datum</a:t>
            </a:r>
            <a:r>
              <a:rPr lang="es-SV" dirty="0" smtClean="0"/>
              <a:t> (lo que se da).</a:t>
            </a:r>
          </a:p>
          <a:p>
            <a:pPr algn="just"/>
            <a:r>
              <a:rPr lang="es-SV" dirty="0" smtClean="0"/>
              <a:t>			Antecedente necesario para llegar al conocimiento o para deducir consecuencias.</a:t>
            </a:r>
          </a:p>
          <a:p>
            <a:pPr algn="just"/>
            <a:r>
              <a:rPr lang="es-SV" dirty="0" smtClean="0"/>
              <a:t>-Preferencias de consumo.	-Créditos.</a:t>
            </a:r>
          </a:p>
          <a:p>
            <a:pPr algn="just"/>
            <a:r>
              <a:rPr lang="es-SV" dirty="0" smtClean="0"/>
              <a:t>-Afiliación de asociaciones.	-Descargas.</a:t>
            </a:r>
          </a:p>
          <a:p>
            <a:pPr algn="just"/>
            <a:r>
              <a:rPr lang="es-SV" dirty="0" smtClean="0"/>
              <a:t>-Record tributario.			-Ubicación.</a:t>
            </a:r>
          </a:p>
          <a:p>
            <a:pPr algn="just"/>
            <a:r>
              <a:rPr lang="es-SV" dirty="0" smtClean="0"/>
              <a:t>-Expediente clínico.		-Seguros.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28662" y="642918"/>
            <a:ext cx="7772400" cy="1071570"/>
          </a:xfrm>
        </p:spPr>
        <p:txBody>
          <a:bodyPr>
            <a:normAutofit/>
          </a:bodyPr>
          <a:lstStyle/>
          <a:p>
            <a:r>
              <a:rPr lang="es-SV" dirty="0" smtClean="0"/>
              <a:t>Objeto de protección.</a:t>
            </a:r>
            <a:endParaRPr lang="es-SV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71538" y="2143116"/>
            <a:ext cx="7566051" cy="3857652"/>
          </a:xfrm>
        </p:spPr>
        <p:txBody>
          <a:bodyPr>
            <a:normAutofit/>
          </a:bodyPr>
          <a:lstStyle/>
          <a:p>
            <a:pPr algn="just"/>
            <a:r>
              <a:rPr lang="es-SV" dirty="0" smtClean="0"/>
              <a:t>¿Qué vuelve sensible a un dato?</a:t>
            </a:r>
          </a:p>
          <a:p>
            <a:pPr algn="just"/>
            <a:r>
              <a:rPr lang="es-SV" dirty="0" smtClean="0"/>
              <a:t>Su uso.</a:t>
            </a:r>
          </a:p>
          <a:p>
            <a:pPr algn="just"/>
            <a:r>
              <a:rPr lang="es-SV" dirty="0" smtClean="0"/>
              <a:t>			Se ha dado para una finalidad determinada y se usa para otra.</a:t>
            </a:r>
          </a:p>
          <a:p>
            <a:pPr algn="just"/>
            <a:r>
              <a:rPr lang="es-SV" dirty="0" smtClean="0"/>
              <a:t>V. gr. Declaraciones sobre colaborador que “admitió” demanda contra DICOM en 2001.</a:t>
            </a:r>
          </a:p>
          <a:p>
            <a:pPr algn="just"/>
            <a:r>
              <a:rPr lang="es-SV" dirty="0" smtClean="0"/>
              <a:t>	Uso arbitrario, diferente al destino original o con efectos de crear perfiles virtuales.</a:t>
            </a:r>
          </a:p>
          <a:p>
            <a:pPr algn="just"/>
            <a:r>
              <a:rPr lang="es-SV" dirty="0" smtClean="0"/>
              <a:t>“</a:t>
            </a:r>
            <a:r>
              <a:rPr lang="es-SV" i="1" dirty="0" smtClean="0"/>
              <a:t>información que fomenten prejuicios y discriminaciones</a:t>
            </a:r>
            <a:r>
              <a:rPr lang="es-SV" dirty="0" smtClean="0"/>
              <a:t>” (Inc. 58-2007).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28662" y="642918"/>
            <a:ext cx="7772400" cy="1071570"/>
          </a:xfrm>
        </p:spPr>
        <p:txBody>
          <a:bodyPr>
            <a:normAutofit/>
          </a:bodyPr>
          <a:lstStyle/>
          <a:p>
            <a:r>
              <a:rPr lang="es-SV" dirty="0" smtClean="0"/>
              <a:t>Modos de ejercicio.</a:t>
            </a:r>
            <a:endParaRPr lang="es-SV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71538" y="2143116"/>
            <a:ext cx="7566051" cy="3857652"/>
          </a:xfrm>
        </p:spPr>
        <p:txBody>
          <a:bodyPr>
            <a:normAutofit/>
          </a:bodyPr>
          <a:lstStyle/>
          <a:p>
            <a:pPr algn="just"/>
            <a:r>
              <a:rPr lang="es-SV" dirty="0" smtClean="0"/>
              <a:t>1. La facultad de conocer la existencia de bancos de datos automatizados. </a:t>
            </a:r>
          </a:p>
          <a:p>
            <a:pPr algn="just"/>
            <a:r>
              <a:rPr lang="es-SV" dirty="0" smtClean="0"/>
              <a:t>			2</a:t>
            </a:r>
            <a:r>
              <a:rPr lang="es-SV" dirty="0" smtClean="0"/>
              <a:t>. La libertad de acceso a la </a:t>
            </a:r>
            <a:r>
              <a:rPr lang="es-SV" dirty="0" smtClean="0"/>
              <a:t>información propia (si es ajena es otro DF).</a:t>
            </a:r>
            <a:endParaRPr lang="es-SV" dirty="0" smtClean="0"/>
          </a:p>
          <a:p>
            <a:pPr algn="just"/>
            <a:r>
              <a:rPr lang="es-SV" dirty="0" smtClean="0"/>
              <a:t>3. La facultad de rectificación, integración y cancelación. </a:t>
            </a:r>
          </a:p>
          <a:p>
            <a:pPr algn="just"/>
            <a:r>
              <a:rPr lang="es-SV" dirty="0" smtClean="0"/>
              <a:t>4. La de conocer la transmisión de los datos personales hacia terceros. </a:t>
            </a:r>
          </a:p>
          <a:p>
            <a:pPr algn="just"/>
            <a:r>
              <a:rPr lang="es-SV" dirty="0" smtClean="0"/>
              <a:t>	</a:t>
            </a:r>
            <a:r>
              <a:rPr lang="es-SV" i="1" dirty="0" smtClean="0"/>
              <a:t>5. El “derecho al olvido” se ha caracterizado como principio. </a:t>
            </a:r>
            <a:r>
              <a:rPr lang="es-SV" dirty="0" smtClean="0"/>
              <a:t>Búsquense en Google.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28662" y="642918"/>
            <a:ext cx="7772400" cy="1071570"/>
          </a:xfrm>
        </p:spPr>
        <p:txBody>
          <a:bodyPr>
            <a:normAutofit/>
          </a:bodyPr>
          <a:lstStyle/>
          <a:p>
            <a:r>
              <a:rPr lang="es-SV" dirty="0" smtClean="0"/>
              <a:t>Garantías Normativas</a:t>
            </a:r>
            <a:r>
              <a:rPr lang="es-SV" dirty="0" smtClean="0"/>
              <a:t>.</a:t>
            </a:r>
            <a:endParaRPr lang="es-SV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71538" y="2143116"/>
            <a:ext cx="7566051" cy="3857652"/>
          </a:xfrm>
        </p:spPr>
        <p:txBody>
          <a:bodyPr>
            <a:normAutofit/>
          </a:bodyPr>
          <a:lstStyle/>
          <a:p>
            <a:pPr algn="just"/>
            <a:r>
              <a:rPr lang="es-SV" dirty="0" smtClean="0"/>
              <a:t>1. </a:t>
            </a:r>
            <a:r>
              <a:rPr lang="es-SV" dirty="0" smtClean="0"/>
              <a:t>Reserva de Ley. </a:t>
            </a:r>
            <a:endParaRPr lang="es-SV" dirty="0" smtClean="0"/>
          </a:p>
          <a:p>
            <a:pPr algn="just"/>
            <a:endParaRPr lang="es-SV" dirty="0" smtClean="0"/>
          </a:p>
          <a:p>
            <a:pPr algn="just"/>
            <a:r>
              <a:rPr lang="es-SV" dirty="0" smtClean="0"/>
              <a:t>			2</a:t>
            </a:r>
            <a:r>
              <a:rPr lang="es-SV" dirty="0" smtClean="0"/>
              <a:t>. </a:t>
            </a:r>
            <a:r>
              <a:rPr lang="es-SV" dirty="0" smtClean="0"/>
              <a:t>Proporcionalidad.</a:t>
            </a:r>
          </a:p>
          <a:p>
            <a:pPr algn="just"/>
            <a:r>
              <a:rPr lang="es-SV" dirty="0" smtClean="0"/>
              <a:t>	(Límite a los límites libertad de empresa, 	políticas públicas, datos de otros).</a:t>
            </a:r>
          </a:p>
          <a:p>
            <a:pPr algn="just"/>
            <a:endParaRPr lang="es-SV" dirty="0" smtClean="0"/>
          </a:p>
          <a:p>
            <a:pPr algn="just"/>
            <a:r>
              <a:rPr lang="es-SV" dirty="0" smtClean="0"/>
              <a:t>3</a:t>
            </a:r>
            <a:r>
              <a:rPr lang="es-SV" dirty="0" smtClean="0"/>
              <a:t>. </a:t>
            </a:r>
            <a:r>
              <a:rPr lang="es-SV" dirty="0" smtClean="0"/>
              <a:t>Contenido esencial. </a:t>
            </a:r>
            <a:endParaRPr lang="es-SV" dirty="0" smtClean="0"/>
          </a:p>
          <a:p>
            <a:pPr algn="just"/>
            <a:endParaRPr lang="es-SV" dirty="0" smtClean="0"/>
          </a:p>
          <a:p>
            <a:pPr algn="just"/>
            <a:r>
              <a:rPr lang="es-SV" dirty="0" smtClean="0"/>
              <a:t>4</a:t>
            </a:r>
            <a:r>
              <a:rPr lang="es-SV" dirty="0" smtClean="0"/>
              <a:t>. </a:t>
            </a:r>
            <a:r>
              <a:rPr lang="es-SV" dirty="0" smtClean="0"/>
              <a:t>Razonabilidad. </a:t>
            </a:r>
            <a:endParaRPr lang="es-SV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110</TotalTime>
  <Words>116</Words>
  <Application>Microsoft Office PowerPoint</Application>
  <PresentationFormat>Presentación en pantalla (4:3)</PresentationFormat>
  <Paragraphs>77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Concurrencia</vt:lpstr>
      <vt:lpstr>Autodeterminación Informativa</vt:lpstr>
      <vt:lpstr>Delimitación conceptual.</vt:lpstr>
      <vt:lpstr>Derivación.</vt:lpstr>
      <vt:lpstr>Derivación.</vt:lpstr>
      <vt:lpstr>Titulares.</vt:lpstr>
      <vt:lpstr>Objeto de protección.</vt:lpstr>
      <vt:lpstr>Objeto de protección.</vt:lpstr>
      <vt:lpstr>Modos de ejercicio.</vt:lpstr>
      <vt:lpstr>Garantías Normativas.</vt:lpstr>
      <vt:lpstr>Jurisprudencia.</vt:lpstr>
      <vt:lpstr>Jurisprudencia.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Autodeterminación Informativa</dc:title>
  <dc:creator>Tm69</dc:creator>
  <cp:lastModifiedBy>Gcampos</cp:lastModifiedBy>
  <cp:revision>12</cp:revision>
  <dcterms:created xsi:type="dcterms:W3CDTF">2014-10-07T07:02:07Z</dcterms:created>
  <dcterms:modified xsi:type="dcterms:W3CDTF">2014-10-07T15:00:01Z</dcterms:modified>
</cp:coreProperties>
</file>