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4"/>
  </p:notesMasterIdLst>
  <p:sldIdLst>
    <p:sldId id="269" r:id="rId2"/>
    <p:sldId id="261" r:id="rId3"/>
    <p:sldId id="275" r:id="rId4"/>
    <p:sldId id="270" r:id="rId5"/>
    <p:sldId id="272" r:id="rId6"/>
    <p:sldId id="283" r:id="rId7"/>
    <p:sldId id="262" r:id="rId8"/>
    <p:sldId id="268" r:id="rId9"/>
    <p:sldId id="281" r:id="rId10"/>
    <p:sldId id="273" r:id="rId11"/>
    <p:sldId id="279" r:id="rId12"/>
    <p:sldId id="276" r:id="rId13"/>
    <p:sldId id="284" r:id="rId14"/>
    <p:sldId id="277" r:id="rId15"/>
    <p:sldId id="278" r:id="rId16"/>
    <p:sldId id="282" r:id="rId17"/>
    <p:sldId id="258" r:id="rId18"/>
    <p:sldId id="267" r:id="rId19"/>
    <p:sldId id="264" r:id="rId20"/>
    <p:sldId id="265" r:id="rId21"/>
    <p:sldId id="280" r:id="rId22"/>
    <p:sldId id="266" r:id="rId23"/>
  </p:sldIdLst>
  <p:sldSz cx="12192000" cy="6858000"/>
  <p:notesSz cx="6950075" cy="9236075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lliam Virginia Arrieta de Carsana" initials="LVAdC" lastIdx="1" clrIdx="0">
    <p:extLst>
      <p:ext uri="{19B8F6BF-5375-455C-9EA6-DF929625EA0E}">
        <p15:presenceInfo xmlns:p15="http://schemas.microsoft.com/office/powerpoint/2012/main" userId="S-1-5-21-1275210071-329068152-839522115-16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56" y="72"/>
      </p:cViewPr>
      <p:guideLst/>
    </p:cSldViewPr>
  </p:slideViewPr>
  <p:outlineViewPr>
    <p:cViewPr>
      <p:scale>
        <a:sx n="33" d="100"/>
        <a:sy n="33" d="100"/>
      </p:scale>
      <p:origin x="0" y="-305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s-SV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AD7F89B7-5813-4BC1-82D4-67D320DE610B}" type="datetimeFigureOut">
              <a:rPr lang="es-SV" smtClean="0"/>
              <a:t>03/10/2014</a:t>
            </a:fld>
            <a:endParaRPr lang="es-SV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s-SV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s-SV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F07A2DB8-A878-42D2-A5CE-D67C9D7E145C}" type="slidenum">
              <a:rPr lang="es-SV" smtClean="0"/>
              <a:t>‹Nº›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99764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SV" dirty="0" smtClean="0"/>
          </a:p>
        </p:txBody>
      </p:sp>
    </p:spTree>
    <p:extLst>
      <p:ext uri="{BB962C8B-B14F-4D97-AF65-F5344CB8AC3E}">
        <p14:creationId xmlns:p14="http://schemas.microsoft.com/office/powerpoint/2010/main" val="16404594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10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0450374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11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271530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12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6441808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SV" dirty="0" smtClean="0"/>
          </a:p>
        </p:txBody>
      </p:sp>
    </p:spTree>
    <p:extLst>
      <p:ext uri="{BB962C8B-B14F-4D97-AF65-F5344CB8AC3E}">
        <p14:creationId xmlns:p14="http://schemas.microsoft.com/office/powerpoint/2010/main" val="18072437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14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7426780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15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5359517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16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3559539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17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5981791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18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8732614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19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748436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2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515221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20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5036614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21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0360511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22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505865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3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744985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4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390635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5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307873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6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798415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7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869346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8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880855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A2DB8-A878-42D2-A5CE-D67C9D7E145C}" type="slidenum">
              <a:rPr lang="es-SV" smtClean="0"/>
              <a:t>9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4004229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91D8-2628-45DD-B62B-FB25CE75056A}" type="datetimeFigureOut">
              <a:rPr lang="es-SV" smtClean="0"/>
              <a:t>03/10/2014</a:t>
            </a:fld>
            <a:endParaRPr lang="es-SV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1E24A-5084-41F4-8970-F4331FE749FE}" type="slidenum">
              <a:rPr lang="es-SV" smtClean="0"/>
              <a:t>‹Nº›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857760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91D8-2628-45DD-B62B-FB25CE75056A}" type="datetimeFigureOut">
              <a:rPr lang="es-SV" smtClean="0"/>
              <a:t>03/10/2014</a:t>
            </a:fld>
            <a:endParaRPr lang="es-SV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1E24A-5084-41F4-8970-F4331FE749FE}" type="slidenum">
              <a:rPr lang="es-SV" smtClean="0"/>
              <a:t>‹Nº›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70598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91D8-2628-45DD-B62B-FB25CE75056A}" type="datetimeFigureOut">
              <a:rPr lang="es-SV" smtClean="0"/>
              <a:t>03/10/2014</a:t>
            </a:fld>
            <a:endParaRPr lang="es-SV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1E24A-5084-41F4-8970-F4331FE749FE}" type="slidenum">
              <a:rPr lang="es-SV" smtClean="0"/>
              <a:t>‹Nº›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923274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91D8-2628-45DD-B62B-FB25CE75056A}" type="datetimeFigureOut">
              <a:rPr lang="es-SV" smtClean="0"/>
              <a:t>03/10/2014</a:t>
            </a:fld>
            <a:endParaRPr lang="es-SV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1E24A-5084-41F4-8970-F4331FE749FE}" type="slidenum">
              <a:rPr lang="es-SV" smtClean="0"/>
              <a:t>‹Nº›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663430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91D8-2628-45DD-B62B-FB25CE75056A}" type="datetimeFigureOut">
              <a:rPr lang="es-SV" smtClean="0"/>
              <a:t>03/10/2014</a:t>
            </a:fld>
            <a:endParaRPr lang="es-SV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1E24A-5084-41F4-8970-F4331FE749FE}" type="slidenum">
              <a:rPr lang="es-SV" smtClean="0"/>
              <a:t>‹Nº›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849004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91D8-2628-45DD-B62B-FB25CE75056A}" type="datetimeFigureOut">
              <a:rPr lang="es-SV" smtClean="0"/>
              <a:t>03/10/2014</a:t>
            </a:fld>
            <a:endParaRPr lang="es-SV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1E24A-5084-41F4-8970-F4331FE749FE}" type="slidenum">
              <a:rPr lang="es-SV" smtClean="0"/>
              <a:t>‹Nº›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961656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91D8-2628-45DD-B62B-FB25CE75056A}" type="datetimeFigureOut">
              <a:rPr lang="es-SV" smtClean="0"/>
              <a:t>03/10/2014</a:t>
            </a:fld>
            <a:endParaRPr lang="es-SV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1E24A-5084-41F4-8970-F4331FE749FE}" type="slidenum">
              <a:rPr lang="es-SV" smtClean="0"/>
              <a:t>‹Nº›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4107983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91D8-2628-45DD-B62B-FB25CE75056A}" type="datetimeFigureOut">
              <a:rPr lang="es-SV" smtClean="0"/>
              <a:t>03/10/2014</a:t>
            </a:fld>
            <a:endParaRPr lang="es-SV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1E24A-5084-41F4-8970-F4331FE749FE}" type="slidenum">
              <a:rPr lang="es-SV" smtClean="0"/>
              <a:t>‹Nº›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520901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91D8-2628-45DD-B62B-FB25CE75056A}" type="datetimeFigureOut">
              <a:rPr lang="es-SV" smtClean="0"/>
              <a:t>03/10/2014</a:t>
            </a:fld>
            <a:endParaRPr lang="es-SV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1E24A-5084-41F4-8970-F4331FE749FE}" type="slidenum">
              <a:rPr lang="es-SV" smtClean="0"/>
              <a:t>‹Nº›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33458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91D8-2628-45DD-B62B-FB25CE75056A}" type="datetimeFigureOut">
              <a:rPr lang="es-SV" smtClean="0"/>
              <a:t>03/10/2014</a:t>
            </a:fld>
            <a:endParaRPr lang="es-SV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1E24A-5084-41F4-8970-F4331FE749FE}" type="slidenum">
              <a:rPr lang="es-SV" smtClean="0"/>
              <a:t>‹Nº›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038346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91D8-2628-45DD-B62B-FB25CE75056A}" type="datetimeFigureOut">
              <a:rPr lang="es-SV" smtClean="0"/>
              <a:t>03/10/2014</a:t>
            </a:fld>
            <a:endParaRPr lang="es-SV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1E24A-5084-41F4-8970-F4331FE749FE}" type="slidenum">
              <a:rPr lang="es-SV" smtClean="0"/>
              <a:t>‹Nº›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558964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91D8-2628-45DD-B62B-FB25CE75056A}" type="datetimeFigureOut">
              <a:rPr lang="es-SV" smtClean="0"/>
              <a:t>03/10/2014</a:t>
            </a:fld>
            <a:endParaRPr lang="es-SV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1E24A-5084-41F4-8970-F4331FE749FE}" type="slidenum">
              <a:rPr lang="es-SV" smtClean="0"/>
              <a:t>‹Nº›</a:t>
            </a:fld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4198813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fr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legal/contact/lr_eudpa?product=websearch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google.com/intl/fr/advisorycouncil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larrieta@fusades.org" TargetMode="Externa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usades.org/" TargetMode="External"/><Relationship Id="rId5" Type="http://schemas.openxmlformats.org/officeDocument/2006/relationships/hyperlink" Target="http://www.observatoriolegislativo.org.sv/" TargetMode="External"/><Relationship Id="rId4" Type="http://schemas.openxmlformats.org/officeDocument/2006/relationships/hyperlink" Target="http://www.transparenciaelsalvador.org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/>
          <a:srcRect t="66550"/>
          <a:stretch>
            <a:fillRect/>
          </a:stretch>
        </p:blipFill>
        <p:spPr>
          <a:xfrm>
            <a:off x="381000" y="5786651"/>
            <a:ext cx="11478904" cy="1071349"/>
          </a:xfrm>
        </p:spPr>
      </p:pic>
      <p:pic>
        <p:nvPicPr>
          <p:cNvPr id="27650" name="Picture 4" descr="de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03032"/>
            <a:ext cx="16002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4 Título"/>
          <p:cNvSpPr>
            <a:spLocks noGrp="1"/>
          </p:cNvSpPr>
          <p:nvPr>
            <p:ph type="title" idx="4294967295"/>
          </p:nvPr>
        </p:nvSpPr>
        <p:spPr>
          <a:xfrm>
            <a:off x="1981199" y="447675"/>
            <a:ext cx="9274935" cy="3845421"/>
          </a:xfrm>
        </p:spPr>
        <p:txBody>
          <a:bodyPr rtlCol="0">
            <a:noAutofit/>
          </a:bodyPr>
          <a:lstStyle/>
          <a:p>
            <a:pPr algn="ctr" eaLnBrk="1" hangingPunct="1">
              <a:defRPr/>
            </a:pPr>
            <a:r>
              <a:rPr lang="es-SV" b="1" dirty="0" smtClean="0">
                <a:solidFill>
                  <a:srgbClr val="17375E"/>
                </a:solidFill>
                <a:ea typeface="+mn-ea"/>
                <a:cs typeface="Arial" charset="0"/>
              </a:rPr>
              <a:t/>
            </a:r>
            <a:br>
              <a:rPr lang="es-SV" b="1" dirty="0" smtClean="0">
                <a:solidFill>
                  <a:srgbClr val="17375E"/>
                </a:solidFill>
                <a:ea typeface="+mn-ea"/>
                <a:cs typeface="Arial" charset="0"/>
              </a:rPr>
            </a:br>
            <a:r>
              <a:rPr lang="es-SV" b="1" dirty="0">
                <a:solidFill>
                  <a:srgbClr val="17375E"/>
                </a:solidFill>
                <a:ea typeface="+mn-ea"/>
                <a:cs typeface="Arial" charset="0"/>
              </a:rPr>
              <a:t/>
            </a:r>
            <a:br>
              <a:rPr lang="es-SV" b="1" dirty="0">
                <a:solidFill>
                  <a:srgbClr val="17375E"/>
                </a:solidFill>
                <a:ea typeface="+mn-ea"/>
                <a:cs typeface="Arial" charset="0"/>
              </a:rPr>
            </a:br>
            <a:r>
              <a:rPr lang="es-SV" b="1" dirty="0" smtClean="0">
                <a:solidFill>
                  <a:srgbClr val="17375E"/>
                </a:solidFill>
                <a:ea typeface="+mn-ea"/>
                <a:cs typeface="Arial" charset="0"/>
              </a:rPr>
              <a:t/>
            </a:r>
            <a:br>
              <a:rPr lang="es-SV" b="1" dirty="0" smtClean="0">
                <a:solidFill>
                  <a:srgbClr val="17375E"/>
                </a:solidFill>
                <a:ea typeface="+mn-ea"/>
                <a:cs typeface="Arial" charset="0"/>
              </a:rPr>
            </a:br>
            <a:r>
              <a:rPr lang="es-SV" b="1" dirty="0" smtClean="0">
                <a:solidFill>
                  <a:srgbClr val="17375E"/>
                </a:solidFill>
                <a:ea typeface="+mn-ea"/>
                <a:cs typeface="Arial" charset="0"/>
              </a:rPr>
              <a:t/>
            </a:r>
            <a:br>
              <a:rPr lang="es-SV" b="1" dirty="0" smtClean="0">
                <a:solidFill>
                  <a:srgbClr val="17375E"/>
                </a:solidFill>
                <a:ea typeface="+mn-ea"/>
                <a:cs typeface="Arial" charset="0"/>
              </a:rPr>
            </a:br>
            <a:r>
              <a:rPr lang="es-SV" b="1" dirty="0">
                <a:solidFill>
                  <a:srgbClr val="17375E"/>
                </a:solidFill>
                <a:ea typeface="+mn-ea"/>
                <a:cs typeface="Arial" charset="0"/>
              </a:rPr>
              <a:t/>
            </a:r>
            <a:br>
              <a:rPr lang="es-SV" b="1" dirty="0">
                <a:solidFill>
                  <a:srgbClr val="17375E"/>
                </a:solidFill>
                <a:ea typeface="+mn-ea"/>
                <a:cs typeface="Arial" charset="0"/>
              </a:rPr>
            </a:br>
            <a:r>
              <a:rPr lang="es-SV" b="1" i="1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+mn-ea"/>
                <a:cs typeface="Arial" charset="0"/>
              </a:rPr>
              <a:t>LA IMPORTANCIA DE LA PROTECCIÓN DE DATOS PERSONALES EN ENTES PRIVADOS</a:t>
            </a:r>
            <a:br>
              <a:rPr lang="es-SV" b="1" i="1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+mn-ea"/>
                <a:cs typeface="Arial" charset="0"/>
              </a:rPr>
            </a:br>
            <a:r>
              <a:rPr lang="es-SV" b="1" i="1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+mn-ea"/>
                <a:cs typeface="Arial" charset="0"/>
              </a:rPr>
              <a:t>EN EL SALVADOR</a:t>
            </a:r>
            <a:r>
              <a:rPr lang="es-SV" b="1" dirty="0" smtClean="0">
                <a:ea typeface="+mn-ea"/>
                <a:cs typeface="Arial" charset="0"/>
              </a:rPr>
              <a:t/>
            </a:r>
            <a:br>
              <a:rPr lang="es-SV" b="1" dirty="0" smtClean="0">
                <a:ea typeface="+mn-ea"/>
                <a:cs typeface="Arial" charset="0"/>
              </a:rPr>
            </a:br>
            <a:r>
              <a:rPr lang="es-SV" b="1" dirty="0" smtClean="0">
                <a:ea typeface="+mn-ea"/>
                <a:cs typeface="Arial" charset="0"/>
              </a:rPr>
              <a:t/>
            </a:r>
            <a:br>
              <a:rPr lang="es-SV" b="1" dirty="0" smtClean="0">
                <a:ea typeface="+mn-ea"/>
                <a:cs typeface="Arial" charset="0"/>
              </a:rPr>
            </a:br>
            <a:r>
              <a:rPr lang="es-SV" b="1" dirty="0">
                <a:ea typeface="+mn-ea"/>
                <a:cs typeface="Arial" charset="0"/>
              </a:rPr>
              <a:t/>
            </a:r>
            <a:br>
              <a:rPr lang="es-SV" b="1" dirty="0">
                <a:ea typeface="+mn-ea"/>
                <a:cs typeface="Arial" charset="0"/>
              </a:rPr>
            </a:br>
            <a:r>
              <a:rPr lang="es-SV" sz="2800" i="1" dirty="0" smtClean="0">
                <a:ea typeface="+mn-ea"/>
                <a:cs typeface="Arial" charset="0"/>
              </a:rPr>
              <a:t>Taller Internacional sobre Protección de Datos Personales</a:t>
            </a:r>
            <a:r>
              <a:rPr lang="es-SV" sz="2800" b="1" i="1" dirty="0" smtClean="0">
                <a:ea typeface="+mn-ea"/>
                <a:cs typeface="Arial" charset="0"/>
              </a:rPr>
              <a:t/>
            </a:r>
            <a:br>
              <a:rPr lang="es-SV" sz="2800" b="1" i="1" dirty="0" smtClean="0">
                <a:ea typeface="+mn-ea"/>
                <a:cs typeface="Arial" charset="0"/>
              </a:rPr>
            </a:br>
            <a:r>
              <a:rPr lang="es-SV" sz="2800" b="1" i="1" dirty="0" smtClean="0">
                <a:ea typeface="+mn-ea"/>
                <a:cs typeface="Arial" charset="0"/>
              </a:rPr>
              <a:t>6</a:t>
            </a:r>
            <a:r>
              <a:rPr lang="es-SV" sz="2800" i="1" dirty="0" smtClean="0">
                <a:ea typeface="+mn-ea"/>
                <a:cs typeface="Arial" charset="0"/>
              </a:rPr>
              <a:t> y 7 de octubre de </a:t>
            </a:r>
            <a:r>
              <a:rPr lang="es-SV" sz="2800" i="1" dirty="0">
                <a:ea typeface="+mn-ea"/>
                <a:cs typeface="Arial" charset="0"/>
              </a:rPr>
              <a:t>2014</a:t>
            </a:r>
            <a:br>
              <a:rPr lang="es-SV" sz="2800" i="1" dirty="0">
                <a:ea typeface="+mn-ea"/>
                <a:cs typeface="Arial" charset="0"/>
              </a:rPr>
            </a:br>
            <a:endParaRPr lang="es-SV" sz="2800" i="1" dirty="0"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53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MECANISMOS DE PROTECCIÓN  I</a:t>
            </a:r>
            <a:endParaRPr lang="es-SV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325564"/>
            <a:ext cx="11171830" cy="549091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SV" sz="2600" dirty="0" smtClean="0"/>
              <a:t>LEY DE PROTECCIÓN AL CONSUMIDOR: </a:t>
            </a:r>
            <a:r>
              <a:rPr lang="es-SV" sz="2600" b="1" dirty="0" smtClean="0"/>
              <a:t>Artículo </a:t>
            </a:r>
            <a:r>
              <a:rPr lang="es-SV" sz="2600" b="1" dirty="0"/>
              <a:t>21.- Obligaciones de Entidades Especializadas en la Presentación de Servicios de Información. </a:t>
            </a:r>
            <a:endParaRPr lang="es-SV" sz="2600" b="1" dirty="0" smtClean="0"/>
          </a:p>
          <a:p>
            <a:pPr marL="0" indent="0" algn="just">
              <a:buNone/>
            </a:pPr>
            <a:endParaRPr lang="es-SV" sz="2600" b="1" dirty="0"/>
          </a:p>
          <a:p>
            <a:pPr marL="0" indent="0" algn="just">
              <a:buNone/>
            </a:pPr>
            <a:r>
              <a:rPr lang="es-SV" sz="2600" i="1" dirty="0" smtClean="0"/>
              <a:t>	Las </a:t>
            </a:r>
            <a:r>
              <a:rPr lang="es-SV" sz="2600" i="1" dirty="0"/>
              <a:t>entidades especializadas en la prestación de servicios de información estarán obligadas a permitir al consumidor el acceso a la información de sus datos, así como a solicitar la actualización, modificación y eliminación de los mismos, de forma gratuita.</a:t>
            </a:r>
          </a:p>
          <a:p>
            <a:pPr marL="0" indent="0" algn="just">
              <a:buNone/>
            </a:pPr>
            <a:r>
              <a:rPr lang="es-SV" sz="2600" i="1" dirty="0" smtClean="0"/>
              <a:t>	Asimismo</a:t>
            </a:r>
            <a:r>
              <a:rPr lang="es-SV" sz="2600" i="1" dirty="0"/>
              <a:t>, tendrán la obligación de corregir la información falsa, no actualizada o inexacta en un plazo máximo de diez días contados a partir de la recepción de la solicitud del interesado.</a:t>
            </a:r>
          </a:p>
          <a:p>
            <a:pPr marL="0" indent="0" algn="just">
              <a:buNone/>
            </a:pPr>
            <a:r>
              <a:rPr lang="es-SV" sz="2600" i="1" dirty="0" smtClean="0"/>
              <a:t>	</a:t>
            </a:r>
            <a:r>
              <a:rPr lang="es-SV" sz="2600" i="1" u="sng" dirty="0" smtClean="0"/>
              <a:t>Las </a:t>
            </a:r>
            <a:r>
              <a:rPr lang="es-SV" sz="2600" i="1" u="sng" dirty="0"/>
              <a:t>entidades especializadas a las que se refiere el presente artículo, no podrán obtener ninguna clase de información personal del consumidor, si no es con la debida autorización de éste, y únicamente en las condiciones en que la misma haya sido conferida</a:t>
            </a:r>
            <a:r>
              <a:rPr lang="es-SV" dirty="0" smtClean="0"/>
              <a:t>.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94910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60408"/>
            <a:ext cx="10515600" cy="1325563"/>
          </a:xfrm>
        </p:spPr>
        <p:txBody>
          <a:bodyPr/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MECANISMOS DE PROTECCIÓN  II</a:t>
            </a:r>
            <a:endParaRPr lang="es-SV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1257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SV" sz="3000" dirty="0" smtClean="0"/>
              <a:t>LEY DE ACCESO A LA INFORMACIÓN PÚBLICA: Capítulo 3</a:t>
            </a:r>
          </a:p>
          <a:p>
            <a:pPr marL="0" indent="0">
              <a:buNone/>
            </a:pPr>
            <a:endParaRPr lang="es-SV" sz="3200" b="1" dirty="0" smtClean="0"/>
          </a:p>
          <a:p>
            <a:pPr marL="0" indent="0">
              <a:buNone/>
            </a:pPr>
            <a:r>
              <a:rPr lang="es-SV" sz="3000" b="1" dirty="0" smtClean="0"/>
              <a:t>Artículo </a:t>
            </a:r>
            <a:r>
              <a:rPr lang="es-SV" sz="3000" b="1" dirty="0"/>
              <a:t>31.- Derecho a la protección de datos personales </a:t>
            </a:r>
          </a:p>
          <a:p>
            <a:pPr marL="0" indent="0" algn="just">
              <a:buNone/>
            </a:pPr>
            <a:r>
              <a:rPr lang="es-SV" sz="3000" i="1" dirty="0" smtClean="0"/>
              <a:t>	Toda </a:t>
            </a:r>
            <a:r>
              <a:rPr lang="es-SV" sz="3000" i="1" dirty="0"/>
              <a:t>persona, directamente o a través de su representante, tendrá derecho a saber si se están procesando sus datos personales; a conseguir una reproducción inteligible de ella sin demora; a obtener las rectificaciones o supresiones que correspondan cuando los registros sean injustificados o inexactos y a conocer los destinatarios cuando esta información sea transmitida, permitiéndole conocer las razones que motivaron su petición, en los términos de esta ley. El acceso a los datos personales es exclusivo de su titular o su representante</a:t>
            </a:r>
            <a:r>
              <a:rPr lang="es-SV" sz="3000" dirty="0"/>
              <a:t>.</a:t>
            </a:r>
          </a:p>
          <a:p>
            <a:pPr marL="0" indent="0">
              <a:buNone/>
            </a:pPr>
            <a:endParaRPr lang="es-SV" sz="3000" dirty="0" smtClean="0"/>
          </a:p>
        </p:txBody>
      </p:sp>
    </p:spTree>
    <p:extLst>
      <p:ext uri="{BB962C8B-B14F-4D97-AF65-F5344CB8AC3E}">
        <p14:creationId xmlns:p14="http://schemas.microsoft.com/office/powerpoint/2010/main" val="329239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60408"/>
            <a:ext cx="10515600" cy="1325563"/>
          </a:xfrm>
        </p:spPr>
        <p:txBody>
          <a:bodyPr/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MECANISMOS DE PROTECCIÓN  III</a:t>
            </a:r>
            <a:endParaRPr lang="es-SV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1257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SV" sz="3000" dirty="0" smtClean="0"/>
              <a:t>CONSTITUCIÓN ARTS. 2 y 247:</a:t>
            </a:r>
          </a:p>
          <a:p>
            <a:pPr marL="0" indent="0">
              <a:buNone/>
            </a:pPr>
            <a:endParaRPr lang="es-SV" sz="3000" dirty="0" smtClean="0"/>
          </a:p>
          <a:p>
            <a:pPr marL="0" indent="0">
              <a:buNone/>
            </a:pPr>
            <a:r>
              <a:rPr lang="es-SV" sz="3000" dirty="0" smtClean="0"/>
              <a:t>i-amparo especial o “habeas data”</a:t>
            </a:r>
          </a:p>
          <a:p>
            <a:pPr marL="0" indent="0">
              <a:buNone/>
            </a:pPr>
            <a:endParaRPr lang="es-SV" sz="3000" dirty="0" smtClean="0"/>
          </a:p>
          <a:p>
            <a:pPr marL="0" indent="0">
              <a:buNone/>
            </a:pPr>
            <a:r>
              <a:rPr lang="es-SV" sz="3000" dirty="0" smtClean="0"/>
              <a:t>ii-en contra de particulares [o el Estado]</a:t>
            </a:r>
          </a:p>
          <a:p>
            <a:pPr marL="0" indent="0">
              <a:buNone/>
            </a:pPr>
            <a:endParaRPr lang="es-SV" sz="3000" dirty="0" smtClean="0"/>
          </a:p>
          <a:p>
            <a:pPr marL="0" indent="0">
              <a:buNone/>
            </a:pPr>
            <a:r>
              <a:rPr lang="es-SV" sz="3000" dirty="0"/>
              <a:t>i</a:t>
            </a:r>
            <a:r>
              <a:rPr lang="es-SV" sz="3000" dirty="0" smtClean="0"/>
              <a:t>ii-admite legitimación por intereses difusos o colectivos</a:t>
            </a:r>
          </a:p>
          <a:p>
            <a:pPr marL="0" indent="0">
              <a:buNone/>
            </a:pPr>
            <a:endParaRPr lang="es-SV" sz="3000" dirty="0" smtClean="0"/>
          </a:p>
          <a:p>
            <a:pPr marL="0" indent="0">
              <a:buNone/>
            </a:pPr>
            <a:r>
              <a:rPr lang="es-SV" sz="3000" dirty="0"/>
              <a:t>i</a:t>
            </a:r>
            <a:r>
              <a:rPr lang="es-SV" sz="3000" dirty="0" smtClean="0"/>
              <a:t>v-exige agotamiento vía administrativa*</a:t>
            </a:r>
          </a:p>
        </p:txBody>
      </p:sp>
    </p:spTree>
    <p:extLst>
      <p:ext uri="{BB962C8B-B14F-4D97-AF65-F5344CB8AC3E}">
        <p14:creationId xmlns:p14="http://schemas.microsoft.com/office/powerpoint/2010/main" val="120509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/>
          <a:srcRect t="66550"/>
          <a:stretch>
            <a:fillRect/>
          </a:stretch>
        </p:blipFill>
        <p:spPr>
          <a:xfrm>
            <a:off x="381000" y="5104263"/>
            <a:ext cx="11478904" cy="1753737"/>
          </a:xfrm>
        </p:spPr>
      </p:pic>
      <p:pic>
        <p:nvPicPr>
          <p:cNvPr id="27650" name="Picture 4" descr="de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03032"/>
            <a:ext cx="16002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4 Título"/>
          <p:cNvSpPr>
            <a:spLocks noGrp="1"/>
          </p:cNvSpPr>
          <p:nvPr>
            <p:ph type="title" idx="4294967295"/>
          </p:nvPr>
        </p:nvSpPr>
        <p:spPr>
          <a:xfrm>
            <a:off x="1981199" y="447675"/>
            <a:ext cx="9274935" cy="3845421"/>
          </a:xfrm>
        </p:spPr>
        <p:txBody>
          <a:bodyPr rtlCol="0">
            <a:noAutofit/>
          </a:bodyPr>
          <a:lstStyle/>
          <a:p>
            <a:pPr algn="ctr" eaLnBrk="1" hangingPunct="1">
              <a:defRPr/>
            </a:pPr>
            <a:r>
              <a:rPr lang="es-SV" b="1" dirty="0" smtClean="0">
                <a:solidFill>
                  <a:srgbClr val="17375E"/>
                </a:solidFill>
                <a:ea typeface="+mn-ea"/>
                <a:cs typeface="Arial" charset="0"/>
              </a:rPr>
              <a:t/>
            </a:r>
            <a:br>
              <a:rPr lang="es-SV" b="1" dirty="0" smtClean="0">
                <a:solidFill>
                  <a:srgbClr val="17375E"/>
                </a:solidFill>
                <a:ea typeface="+mn-ea"/>
                <a:cs typeface="Arial" charset="0"/>
              </a:rPr>
            </a:br>
            <a:r>
              <a:rPr lang="es-SV" b="1" dirty="0">
                <a:solidFill>
                  <a:srgbClr val="17375E"/>
                </a:solidFill>
                <a:ea typeface="+mn-ea"/>
                <a:cs typeface="Arial" charset="0"/>
              </a:rPr>
              <a:t/>
            </a:r>
            <a:br>
              <a:rPr lang="es-SV" b="1" dirty="0">
                <a:solidFill>
                  <a:srgbClr val="17375E"/>
                </a:solidFill>
                <a:ea typeface="+mn-ea"/>
                <a:cs typeface="Arial" charset="0"/>
              </a:rPr>
            </a:br>
            <a:r>
              <a:rPr lang="es-SV" b="1" dirty="0" smtClean="0">
                <a:solidFill>
                  <a:srgbClr val="17375E"/>
                </a:solidFill>
                <a:latin typeface="Impact" panose="020B0806030902050204" pitchFamily="34" charset="0"/>
                <a:ea typeface="+mn-ea"/>
                <a:cs typeface="Arial" charset="0"/>
              </a:rPr>
              <a:t/>
            </a:r>
            <a:br>
              <a:rPr lang="es-SV" b="1" dirty="0" smtClean="0">
                <a:solidFill>
                  <a:srgbClr val="17375E"/>
                </a:solidFill>
                <a:latin typeface="Impact" panose="020B0806030902050204" pitchFamily="34" charset="0"/>
                <a:ea typeface="+mn-ea"/>
                <a:cs typeface="Arial" charset="0"/>
              </a:rPr>
            </a:br>
            <a:r>
              <a:rPr lang="es-SV" b="1" i="1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+mn-ea"/>
                <a:cs typeface="Arial" charset="0"/>
              </a:rPr>
              <a:t>ALGUNOS CASOS NACIONALES E </a:t>
            </a:r>
            <a:br>
              <a:rPr lang="es-SV" b="1" i="1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+mn-ea"/>
                <a:cs typeface="Arial" charset="0"/>
              </a:rPr>
            </a:br>
            <a:r>
              <a:rPr lang="es-SV" b="1" i="1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+mn-ea"/>
                <a:cs typeface="Arial" charset="0"/>
              </a:rPr>
              <a:t/>
            </a:r>
            <a:br>
              <a:rPr lang="es-SV" b="1" i="1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+mn-ea"/>
                <a:cs typeface="Arial" charset="0"/>
              </a:rPr>
            </a:br>
            <a:r>
              <a:rPr lang="es-SV" b="1" i="1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+mn-ea"/>
                <a:cs typeface="Arial" charset="0"/>
              </a:rPr>
              <a:t>INTERNACIONALES  DE INTERÉS</a:t>
            </a:r>
            <a:r>
              <a:rPr lang="es-SV" b="1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+mn-ea"/>
                <a:cs typeface="Arial" charset="0"/>
              </a:rPr>
              <a:t/>
            </a:r>
            <a:br>
              <a:rPr lang="es-SV" b="1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+mn-ea"/>
                <a:cs typeface="Arial" charset="0"/>
              </a:rPr>
            </a:br>
            <a:r>
              <a:rPr lang="es-SV" dirty="0">
                <a:latin typeface="Impact" panose="020B0806030902050204" pitchFamily="34" charset="0"/>
                <a:ea typeface="+mn-ea"/>
                <a:cs typeface="Arial" charset="0"/>
              </a:rPr>
              <a:t/>
            </a:r>
            <a:br>
              <a:rPr lang="es-SV" dirty="0">
                <a:latin typeface="Impact" panose="020B0806030902050204" pitchFamily="34" charset="0"/>
                <a:ea typeface="+mn-ea"/>
                <a:cs typeface="Arial" charset="0"/>
              </a:rPr>
            </a:br>
            <a:r>
              <a:rPr lang="es-SV" sz="3200" dirty="0" smtClean="0">
                <a:ea typeface="+mn-ea"/>
                <a:cs typeface="Arial" charset="0"/>
              </a:rPr>
              <a:t/>
            </a:r>
            <a:br>
              <a:rPr lang="es-SV" sz="3200" dirty="0" smtClean="0">
                <a:ea typeface="+mn-ea"/>
                <a:cs typeface="Arial" charset="0"/>
              </a:rPr>
            </a:br>
            <a:r>
              <a:rPr lang="es-SV" sz="3200" dirty="0">
                <a:ea typeface="+mn-ea"/>
                <a:cs typeface="Arial" charset="0"/>
              </a:rPr>
              <a:t/>
            </a:r>
            <a:br>
              <a:rPr lang="es-SV" sz="3200" dirty="0">
                <a:ea typeface="+mn-ea"/>
                <a:cs typeface="Arial" charset="0"/>
              </a:rPr>
            </a:br>
            <a:endParaRPr lang="es-SV" sz="3200" dirty="0"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96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41696"/>
          </a:xfrm>
        </p:spPr>
        <p:txBody>
          <a:bodyPr/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CASOS DE ABUSOS  EN EL SALVADOR</a:t>
            </a:r>
            <a:r>
              <a:rPr lang="es-SV" dirty="0" smtClean="0">
                <a:solidFill>
                  <a:schemeClr val="accent1">
                    <a:lumMod val="50000"/>
                  </a:schemeClr>
                </a:solidFill>
                <a:latin typeface="Impact" panose="020B0806030902050204" pitchFamily="34" charset="0"/>
              </a:rPr>
              <a:t>	</a:t>
            </a:r>
            <a:endParaRPr lang="es-SV" dirty="0">
              <a:solidFill>
                <a:schemeClr val="accent1">
                  <a:lumMod val="5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941697"/>
            <a:ext cx="10912522" cy="5650172"/>
          </a:xfrm>
        </p:spPr>
        <p:txBody>
          <a:bodyPr>
            <a:normAutofit/>
          </a:bodyPr>
          <a:lstStyle/>
          <a:p>
            <a:r>
              <a:rPr lang="es-SV" sz="3000" dirty="0" smtClean="0"/>
              <a:t>Algunas empresas piden información personal y exigen firma de autorización para divulgar datos.</a:t>
            </a:r>
          </a:p>
          <a:p>
            <a:endParaRPr lang="es-SV" sz="3000" dirty="0" smtClean="0"/>
          </a:p>
          <a:p>
            <a:r>
              <a:rPr lang="es-SV" sz="3000" dirty="0" smtClean="0"/>
              <a:t>No se sabe con quiénes concretamente se va a compartir.</a:t>
            </a:r>
          </a:p>
          <a:p>
            <a:endParaRPr lang="es-SV" sz="3000" dirty="0" smtClean="0"/>
          </a:p>
          <a:p>
            <a:r>
              <a:rPr lang="es-SV" sz="3000" dirty="0" smtClean="0"/>
              <a:t>No se sabe para qué fines necesitan compartir la información.</a:t>
            </a:r>
          </a:p>
          <a:p>
            <a:pPr marL="0" indent="0">
              <a:buNone/>
            </a:pPr>
            <a:endParaRPr lang="es-SV" sz="3000" dirty="0" smtClean="0"/>
          </a:p>
          <a:p>
            <a:r>
              <a:rPr lang="es-SV" sz="3000" dirty="0" smtClean="0"/>
              <a:t>Contraviene jurisprudencia Sala de lo Constitucional.</a:t>
            </a:r>
          </a:p>
          <a:p>
            <a:endParaRPr lang="es-SV" sz="3000" dirty="0" smtClean="0"/>
          </a:p>
          <a:p>
            <a:r>
              <a:rPr lang="es-SV" sz="3000" dirty="0" smtClean="0"/>
              <a:t>Ha habido denuncias por ventas y otros uso ilegales de bases de datos.</a:t>
            </a:r>
            <a:endParaRPr lang="es-SV" sz="3000" dirty="0"/>
          </a:p>
        </p:txBody>
      </p:sp>
    </p:spTree>
    <p:extLst>
      <p:ext uri="{BB962C8B-B14F-4D97-AF65-F5344CB8AC3E}">
        <p14:creationId xmlns:p14="http://schemas.microsoft.com/office/powerpoint/2010/main" val="389809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/>
          <a:srcRect t="3512" b="51134"/>
          <a:stretch/>
        </p:blipFill>
        <p:spPr>
          <a:xfrm>
            <a:off x="757037" y="421609"/>
            <a:ext cx="10638844" cy="608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37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69182"/>
            <a:ext cx="10515600" cy="793974"/>
          </a:xfrm>
        </p:spPr>
        <p:txBody>
          <a:bodyPr>
            <a:normAutofit fontScale="90000"/>
          </a:bodyPr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EJEMPLOS DE CASOS SANCIONADOS POR TDC</a:t>
            </a:r>
            <a:b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</a:br>
            <a:r>
              <a:rPr lang="es-SV" sz="2200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(Resolución 1048-12 del 1 de febrero de 2013)</a:t>
            </a:r>
            <a:endParaRPr lang="es-SV" sz="22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886226"/>
            <a:ext cx="10515600" cy="253564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651" y="4326341"/>
            <a:ext cx="9872965" cy="82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28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07548"/>
            <a:ext cx="10515600" cy="793974"/>
          </a:xfrm>
        </p:spPr>
        <p:txBody>
          <a:bodyPr/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		CASO GOOGLE ESPAÑA	</a:t>
            </a:r>
            <a:r>
              <a:rPr lang="es-SV" dirty="0" smtClean="0">
                <a:latin typeface="Impact" panose="020B0806030902050204" pitchFamily="34" charset="0"/>
              </a:rPr>
              <a:t>	</a:t>
            </a:r>
            <a:r>
              <a:rPr lang="es-SV" dirty="0" smtClean="0"/>
              <a:t>	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106238"/>
            <a:ext cx="10515600" cy="5640946"/>
          </a:xfrm>
        </p:spPr>
        <p:txBody>
          <a:bodyPr>
            <a:noAutofit/>
          </a:bodyPr>
          <a:lstStyle/>
          <a:p>
            <a:pPr algn="just"/>
            <a:r>
              <a:rPr lang="es-SV" dirty="0" smtClean="0"/>
              <a:t>Ciudadano X obtuvo una resolución de la AEPD para que Google Inc. Google España RL eliminaran información personal.</a:t>
            </a:r>
          </a:p>
          <a:p>
            <a:pPr algn="just"/>
            <a:endParaRPr lang="es-SV" dirty="0" smtClean="0"/>
          </a:p>
          <a:p>
            <a:pPr algn="just"/>
            <a:r>
              <a:rPr lang="es-SV" dirty="0" smtClean="0"/>
              <a:t>Google Inc. y Google España apelaron a Audiencia Nacional.</a:t>
            </a:r>
          </a:p>
          <a:p>
            <a:pPr algn="just"/>
            <a:endParaRPr lang="es-SV" dirty="0" smtClean="0"/>
          </a:p>
          <a:p>
            <a:pPr algn="just"/>
            <a:r>
              <a:rPr lang="es-SV" dirty="0" smtClean="0"/>
              <a:t>Audiencia Nacional  estimó que solución del caso implicaba interpretación de Directiva Europea 95/46 sobre protección de datos.</a:t>
            </a:r>
          </a:p>
          <a:p>
            <a:pPr marL="0" indent="0" algn="just">
              <a:buNone/>
            </a:pPr>
            <a:endParaRPr lang="es-SV" dirty="0" smtClean="0"/>
          </a:p>
          <a:p>
            <a:pPr algn="just"/>
            <a:r>
              <a:rPr lang="es-SV" dirty="0" smtClean="0"/>
              <a:t>TJUE resolvió el 13 de mayo de 2014 en caso C-131-2012 que Google Inc. y Google España debían eliminar links a páginas que contenían información que el peticionante deseaba retirar ya que el derecho al olvido es parte del derecho de autodeterminación informativa</a:t>
            </a:r>
          </a:p>
          <a:p>
            <a:pPr marL="0" indent="0">
              <a:buNone/>
            </a:pP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66229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4229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DECISIÓN DEL 13 DE MAYO DE 2014, C-131/2012	DEL TRIBUNAL DE JUSTICIA EUROPEO	</a:t>
            </a:r>
            <a:endParaRPr lang="es-SV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84268"/>
          </a:xfrm>
        </p:spPr>
        <p:txBody>
          <a:bodyPr>
            <a:normAutofit fontScale="85000" lnSpcReduction="20000"/>
          </a:bodyPr>
          <a:lstStyle/>
          <a:p>
            <a:r>
              <a:rPr lang="es-SV" sz="3200" dirty="0" smtClean="0"/>
              <a:t>Decisión se basa en interpretación </a:t>
            </a:r>
            <a:r>
              <a:rPr lang="es-SV" sz="3200" dirty="0"/>
              <a:t>de </a:t>
            </a:r>
            <a:r>
              <a:rPr lang="es-SV" sz="3200" dirty="0" smtClean="0"/>
              <a:t>la Directiva 95/46 y su aplicación a motores de búsqueda.</a:t>
            </a:r>
          </a:p>
          <a:p>
            <a:pPr marL="0" indent="0">
              <a:buNone/>
            </a:pPr>
            <a:endParaRPr lang="es-SV" sz="3200" dirty="0"/>
          </a:p>
          <a:p>
            <a:r>
              <a:rPr lang="es-SV" sz="3200" dirty="0" smtClean="0"/>
              <a:t>Se desarrollan los siguientes conceptos:</a:t>
            </a:r>
          </a:p>
          <a:p>
            <a:endParaRPr lang="es-SV" sz="3200" dirty="0" smtClean="0"/>
          </a:p>
          <a:p>
            <a:pPr marL="514350" indent="-514350">
              <a:buAutoNum type="arabicParenR"/>
            </a:pPr>
            <a:r>
              <a:rPr lang="es-SV" sz="3200" dirty="0"/>
              <a:t>D</a:t>
            </a:r>
            <a:r>
              <a:rPr lang="es-SV" sz="3200" dirty="0" smtClean="0"/>
              <a:t>atos personales</a:t>
            </a:r>
          </a:p>
          <a:p>
            <a:pPr marL="514350" indent="-514350">
              <a:buAutoNum type="arabicParenR"/>
            </a:pPr>
            <a:endParaRPr lang="es-SV" sz="3200" dirty="0" smtClean="0"/>
          </a:p>
          <a:p>
            <a:pPr marL="0" indent="0">
              <a:buNone/>
            </a:pPr>
            <a:r>
              <a:rPr lang="es-SV" sz="3200" dirty="0" smtClean="0"/>
              <a:t>2) Tratamiento de datos personales</a:t>
            </a:r>
          </a:p>
          <a:p>
            <a:pPr marL="0" indent="0">
              <a:buNone/>
            </a:pPr>
            <a:endParaRPr lang="es-SV" sz="3200" dirty="0" smtClean="0"/>
          </a:p>
          <a:p>
            <a:pPr marL="0" indent="0">
              <a:buNone/>
            </a:pPr>
            <a:r>
              <a:rPr lang="es-SV" sz="3200" dirty="0" smtClean="0"/>
              <a:t>3) Responsable de datos personales</a:t>
            </a:r>
          </a:p>
          <a:p>
            <a:pPr marL="0" indent="0">
              <a:buNone/>
            </a:pPr>
            <a:endParaRPr lang="es-SV" sz="3200" dirty="0" smtClean="0"/>
          </a:p>
          <a:p>
            <a:pPr marL="0" indent="0">
              <a:buNone/>
            </a:pPr>
            <a:r>
              <a:rPr lang="es-SV" sz="3200" dirty="0" smtClean="0"/>
              <a:t>4) Aplicación normativa española</a:t>
            </a:r>
          </a:p>
          <a:p>
            <a:pPr marL="0" indent="0">
              <a:buNone/>
            </a:pP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92009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CASO GOOGLE FRANCIA</a:t>
            </a:r>
            <a:r>
              <a:rPr lang="es-SV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s-SV" dirty="0" smtClean="0"/>
              <a:t>	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SV" dirty="0" smtClean="0"/>
              <a:t>Los ciudadanos X y Z ganaron un juicio por difamación en Francia.</a:t>
            </a:r>
          </a:p>
          <a:p>
            <a:endParaRPr lang="es-SV" dirty="0" smtClean="0"/>
          </a:p>
          <a:p>
            <a:r>
              <a:rPr lang="es-SV" dirty="0" smtClean="0"/>
              <a:t>Solicitaron a google que retirara los links que llevaban a esta información.</a:t>
            </a:r>
          </a:p>
          <a:p>
            <a:endParaRPr lang="es-SV" dirty="0" smtClean="0"/>
          </a:p>
          <a:p>
            <a:r>
              <a:rPr lang="es-SV" dirty="0" smtClean="0"/>
              <a:t>Google solo la removió de </a:t>
            </a:r>
            <a:r>
              <a:rPr lang="es-SV" dirty="0" smtClean="0">
                <a:hlinkClick r:id="rId3"/>
              </a:rPr>
              <a:t>www.google.fr</a:t>
            </a:r>
            <a:endParaRPr lang="es-SV" dirty="0" smtClean="0"/>
          </a:p>
          <a:p>
            <a:endParaRPr lang="es-SV" dirty="0" smtClean="0"/>
          </a:p>
          <a:p>
            <a:r>
              <a:rPr lang="es-SV" dirty="0" smtClean="0"/>
              <a:t>Tribunal de Gran Instancia de París ordenó el 16 de septiembre de 2014 a Google que la retirara de todos los motores de búsqueda Google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79683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ART. 2 DE LA CONSTITUCIÓN: </a:t>
            </a:r>
            <a:b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</a:br>
            <a:r>
              <a:rPr lang="es-SV" i="1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DERECHO A LA INTIMIDAD PERSONAL</a:t>
            </a:r>
            <a:endParaRPr lang="es-SV" i="1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6532" y="1690688"/>
            <a:ext cx="10515600" cy="48983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SV" sz="3200" dirty="0" smtClean="0"/>
          </a:p>
          <a:p>
            <a:pPr marL="0" indent="0" algn="just">
              <a:buNone/>
            </a:pPr>
            <a:r>
              <a:rPr lang="es-SV" sz="3200" dirty="0" smtClean="0"/>
              <a:t>“</a:t>
            </a:r>
            <a:r>
              <a:rPr lang="es-SV" sz="3200" i="1" dirty="0" smtClean="0"/>
              <a:t>Toda </a:t>
            </a:r>
            <a:r>
              <a:rPr lang="es-SV" sz="3200" i="1" dirty="0"/>
              <a:t>persona tiene derecho a la vida, a la integridad física y moral, a la libertad, a la seguridad, al trabajo, a la propiedad y posesión, </a:t>
            </a:r>
            <a:r>
              <a:rPr lang="es-SV" sz="3200" b="1" i="1" dirty="0"/>
              <a:t>y a ser protegida en la conservación y defensa de los mismos</a:t>
            </a:r>
            <a:r>
              <a:rPr lang="es-SV" sz="3200" b="1" i="1" dirty="0" smtClean="0"/>
              <a:t>.</a:t>
            </a:r>
          </a:p>
          <a:p>
            <a:pPr marL="0" indent="0">
              <a:buNone/>
            </a:pPr>
            <a:endParaRPr lang="es-SV" sz="3200" i="1" dirty="0"/>
          </a:p>
          <a:p>
            <a:pPr marL="0" indent="0" algn="just">
              <a:buNone/>
            </a:pPr>
            <a:r>
              <a:rPr lang="es-SV" sz="3200" i="1" dirty="0"/>
              <a:t>Se garantiza el derecho al honor, </a:t>
            </a:r>
            <a:r>
              <a:rPr lang="es-SV" sz="3200" b="1" i="1" dirty="0"/>
              <a:t>a la intimidad personal </a:t>
            </a:r>
            <a:r>
              <a:rPr lang="es-SV" sz="3200" i="1" dirty="0"/>
              <a:t>y familiar y a la propia </a:t>
            </a:r>
            <a:r>
              <a:rPr lang="es-SV" sz="3200" i="1" dirty="0" smtClean="0"/>
              <a:t>imagen</a:t>
            </a:r>
            <a:r>
              <a:rPr lang="es-SV" sz="3200" dirty="0" smtClean="0"/>
              <a:t>”.</a:t>
            </a:r>
            <a:endParaRPr lang="es-SV" sz="3200" dirty="0"/>
          </a:p>
          <a:p>
            <a:endParaRPr lang="es-SV" sz="3200" dirty="0"/>
          </a:p>
        </p:txBody>
      </p:sp>
    </p:spTree>
    <p:extLst>
      <p:ext uri="{BB962C8B-B14F-4D97-AF65-F5344CB8AC3E}">
        <p14:creationId xmlns:p14="http://schemas.microsoft.com/office/powerpoint/2010/main" val="187794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272955"/>
            <a:ext cx="9654862" cy="6141493"/>
          </a:xfrm>
        </p:spPr>
        <p:txBody>
          <a:bodyPr>
            <a:normAutofit fontScale="92500" lnSpcReduction="10000"/>
          </a:bodyPr>
          <a:lstStyle/>
          <a:p>
            <a:r>
              <a:rPr lang="es-SV" sz="4400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EFECTOS MÁS AMPLIOS DE ESTA DECISION DEL TRIBUNAL EUROPEO</a:t>
            </a:r>
          </a:p>
          <a:p>
            <a:endParaRPr lang="es-SV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SV" sz="3000" dirty="0" smtClean="0"/>
              <a:t>Google ha puesto a disposición un formulario para todos ciudadanos de países miembros UE para solicitar retiro de datos personales</a:t>
            </a:r>
            <a:endParaRPr lang="es-SV" sz="3000" dirty="0">
              <a:hlinkClick r:id="rId3"/>
            </a:endParaRPr>
          </a:p>
          <a:p>
            <a:pPr algn="just"/>
            <a:r>
              <a:rPr lang="es-SV" dirty="0" smtClean="0">
                <a:hlinkClick r:id="rId3"/>
              </a:rPr>
              <a:t>https://support.google.com/legal/contact/lr_eudpa?product=websearch</a:t>
            </a:r>
            <a:endParaRPr lang="es-SV" dirty="0" smtClean="0"/>
          </a:p>
          <a:p>
            <a:pPr algn="just"/>
            <a:endParaRPr lang="es-SV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SV" sz="3000" dirty="0" smtClean="0"/>
              <a:t>Google ha creado un Comité Consultivo de expertos, para implementar decisión del TJUE el cual está realizando foros públicos en varios países europeos </a:t>
            </a:r>
          </a:p>
          <a:p>
            <a:pPr algn="just"/>
            <a:endParaRPr lang="es-SV" dirty="0"/>
          </a:p>
          <a:p>
            <a:pPr algn="just"/>
            <a:r>
              <a:rPr lang="es-SV" dirty="0">
                <a:hlinkClick r:id="rId4"/>
              </a:rPr>
              <a:t>https://www.google.com/intl/fr/advisorycouncil</a:t>
            </a:r>
            <a:r>
              <a:rPr lang="es-SV" dirty="0" smtClean="0">
                <a:hlinkClick r:id="rId4"/>
              </a:rPr>
              <a:t>/</a:t>
            </a:r>
            <a:endParaRPr lang="es-SV" dirty="0" smtClean="0"/>
          </a:p>
          <a:p>
            <a:pPr algn="just"/>
            <a:r>
              <a:rPr lang="es-SV" i="1" dirty="0"/>
              <a:t>(Consulta española del 9 de septiembre de 2014)</a:t>
            </a:r>
          </a:p>
          <a:p>
            <a:endParaRPr lang="es-SV" dirty="0" smtClean="0"/>
          </a:p>
          <a:p>
            <a:endParaRPr lang="es-SV" sz="2200" dirty="0"/>
          </a:p>
        </p:txBody>
      </p:sp>
    </p:spTree>
    <p:extLst>
      <p:ext uri="{BB962C8B-B14F-4D97-AF65-F5344CB8AC3E}">
        <p14:creationId xmlns:p14="http://schemas.microsoft.com/office/powerpoint/2010/main" val="154591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41696"/>
          </a:xfrm>
        </p:spPr>
        <p:txBody>
          <a:bodyPr/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PENDIENTES:</a:t>
            </a:r>
            <a:r>
              <a:rPr lang="es-SV" dirty="0" smtClean="0">
                <a:solidFill>
                  <a:schemeClr val="accent1">
                    <a:lumMod val="50000"/>
                  </a:schemeClr>
                </a:solidFill>
                <a:latin typeface="Impact" panose="020B0806030902050204" pitchFamily="34" charset="0"/>
              </a:rPr>
              <a:t>	</a:t>
            </a:r>
            <a:endParaRPr lang="es-SV" dirty="0">
              <a:solidFill>
                <a:schemeClr val="accent1">
                  <a:lumMod val="5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42666" y="1364777"/>
            <a:ext cx="10912522" cy="5650172"/>
          </a:xfrm>
        </p:spPr>
        <p:txBody>
          <a:bodyPr>
            <a:normAutofit/>
          </a:bodyPr>
          <a:lstStyle/>
          <a:p>
            <a:r>
              <a:rPr lang="es-SV" sz="3000" dirty="0" smtClean="0"/>
              <a:t>Hay 2 anteproyectos de ley de Habeas Data presentados en la Asamblea Legislativa que deben revisarse.</a:t>
            </a:r>
          </a:p>
          <a:p>
            <a:endParaRPr lang="es-SV" sz="3000" dirty="0" smtClean="0"/>
          </a:p>
          <a:p>
            <a:r>
              <a:rPr lang="es-SV" sz="3000" dirty="0" smtClean="0"/>
              <a:t>Hay regulación insuficiente, dispersa, con muchos vacíos.</a:t>
            </a:r>
          </a:p>
          <a:p>
            <a:pPr marL="0" indent="0">
              <a:buNone/>
            </a:pPr>
            <a:endParaRPr lang="es-SV" sz="3000" dirty="0" smtClean="0"/>
          </a:p>
          <a:p>
            <a:r>
              <a:rPr lang="es-SV" sz="3000" dirty="0" smtClean="0"/>
              <a:t>Debe regularse en detalle en una ley general de protección de datos con especial referencia a registros particulares.</a:t>
            </a:r>
          </a:p>
          <a:p>
            <a:pPr marL="0" indent="0">
              <a:buNone/>
            </a:pPr>
            <a:endParaRPr lang="es-SV" sz="3000" dirty="0" smtClean="0"/>
          </a:p>
          <a:p>
            <a:r>
              <a:rPr lang="es-SV" sz="3000" dirty="0" smtClean="0"/>
              <a:t>Debe articularse con LAIP.</a:t>
            </a:r>
            <a:endParaRPr lang="es-SV" sz="3000" dirty="0"/>
          </a:p>
        </p:txBody>
      </p:sp>
    </p:spTree>
    <p:extLst>
      <p:ext uri="{BB962C8B-B14F-4D97-AF65-F5344CB8AC3E}">
        <p14:creationId xmlns:p14="http://schemas.microsoft.com/office/powerpoint/2010/main" val="384675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dirty="0" smtClean="0"/>
              <a:t>¡ MUCHAS GRACIAS !</a:t>
            </a:r>
            <a:br>
              <a:rPr lang="es-SV" dirty="0" smtClean="0"/>
            </a:b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184856"/>
            <a:ext cx="10515600" cy="499210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SV" sz="3200" dirty="0" smtClean="0">
                <a:hlinkClick r:id="rId3"/>
              </a:rPr>
              <a:t>larrieta@fusades.org</a:t>
            </a:r>
            <a:endParaRPr lang="es-SV" sz="3200" dirty="0" smtClean="0"/>
          </a:p>
          <a:p>
            <a:pPr marL="0" indent="0" algn="ctr">
              <a:buNone/>
            </a:pPr>
            <a:endParaRPr lang="es-SV" sz="3200" dirty="0"/>
          </a:p>
          <a:p>
            <a:pPr marL="0" indent="0" algn="ctr">
              <a:buNone/>
            </a:pPr>
            <a:r>
              <a:rPr lang="es-SV" sz="3200" dirty="0" smtClean="0"/>
              <a:t>En Twitter:@arrieta_lili</a:t>
            </a:r>
          </a:p>
          <a:p>
            <a:pPr marL="0" indent="0" algn="ctr">
              <a:buNone/>
            </a:pPr>
            <a:r>
              <a:rPr lang="es-SV" sz="3200" dirty="0" smtClean="0"/>
              <a:t>@grupopromotorsv</a:t>
            </a:r>
          </a:p>
          <a:p>
            <a:pPr marL="0" indent="0" algn="ctr">
              <a:buNone/>
            </a:pPr>
            <a:r>
              <a:rPr lang="es-SV" sz="3200" dirty="0" smtClean="0"/>
              <a:t>@fusades</a:t>
            </a:r>
          </a:p>
          <a:p>
            <a:pPr marL="0" indent="0" algn="ctr">
              <a:buNone/>
            </a:pPr>
            <a:endParaRPr lang="es-SV" sz="3200" dirty="0"/>
          </a:p>
          <a:p>
            <a:pPr marL="0" indent="0" algn="ctr">
              <a:buNone/>
            </a:pPr>
            <a:r>
              <a:rPr lang="es-SV" sz="3200" dirty="0" smtClean="0">
                <a:hlinkClick r:id="rId4"/>
              </a:rPr>
              <a:t>www.transparenciaelsalvador.org</a:t>
            </a:r>
            <a:endParaRPr lang="es-SV" sz="3200" dirty="0" smtClean="0"/>
          </a:p>
          <a:p>
            <a:pPr marL="0" indent="0" algn="ctr">
              <a:buNone/>
            </a:pPr>
            <a:r>
              <a:rPr lang="es-SV" sz="3200" dirty="0" smtClean="0">
                <a:hlinkClick r:id="rId5"/>
              </a:rPr>
              <a:t>www.observatoriolegislativo.org.sv</a:t>
            </a:r>
            <a:endParaRPr lang="es-SV" sz="3200" dirty="0" smtClean="0"/>
          </a:p>
          <a:p>
            <a:pPr marL="0" indent="0" algn="ctr">
              <a:buNone/>
            </a:pPr>
            <a:r>
              <a:rPr lang="es-SV" sz="3200" dirty="0" smtClean="0">
                <a:hlinkClick r:id="rId6"/>
              </a:rPr>
              <a:t>www.fusades.org</a:t>
            </a:r>
            <a:r>
              <a:rPr lang="es-SV" sz="3200" dirty="0" smtClean="0"/>
              <a:t> 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7"/>
          <a:srcRect t="66550"/>
          <a:stretch>
            <a:fillRect/>
          </a:stretch>
        </p:blipFill>
        <p:spPr>
          <a:xfrm>
            <a:off x="953037" y="5885645"/>
            <a:ext cx="10844011" cy="97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53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1847" y="269589"/>
            <a:ext cx="10515600" cy="1245311"/>
          </a:xfrm>
        </p:spPr>
        <p:txBody>
          <a:bodyPr>
            <a:noAutofit/>
          </a:bodyPr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DERECHO A LA AUTODETERMINACIÓN INFORMATIVA O INTIMIDAD INFORMÁTICA</a:t>
            </a:r>
            <a:endParaRPr lang="es-SV" i="1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6532" y="1815152"/>
            <a:ext cx="11067838" cy="477393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SV" sz="3200" dirty="0" smtClean="0"/>
              <a:t>  </a:t>
            </a:r>
          </a:p>
          <a:p>
            <a:pPr marL="0" indent="0" algn="just">
              <a:buNone/>
            </a:pPr>
            <a:r>
              <a:rPr lang="es-SV" sz="3600" i="1" dirty="0" smtClean="0"/>
              <a:t>“…aquel </a:t>
            </a:r>
            <a:r>
              <a:rPr lang="es-SV" sz="3600" i="1" dirty="0"/>
              <a:t>que tiene por objeto preservar la información individual que se encuentra contenida en registros públicos </a:t>
            </a:r>
            <a:r>
              <a:rPr lang="es-SV" sz="3600" i="1" u="sng" dirty="0"/>
              <a:t>o privados</a:t>
            </a:r>
            <a:r>
              <a:rPr lang="es-SV" sz="3600" i="1" dirty="0"/>
              <a:t>, especialmente la almacenada a través de los medios informáticos, frente a su utilización </a:t>
            </a:r>
            <a:r>
              <a:rPr lang="es-SV" sz="3600" i="1" dirty="0" smtClean="0"/>
              <a:t>arbitraria…” (Amparo 118-2002).</a:t>
            </a:r>
            <a:endParaRPr lang="es-SV" sz="3600" dirty="0" smtClean="0"/>
          </a:p>
          <a:p>
            <a:pPr marL="0" indent="0">
              <a:buNone/>
            </a:pPr>
            <a:endParaRPr lang="es-SV" sz="3200" dirty="0"/>
          </a:p>
          <a:p>
            <a:endParaRPr lang="es-SV" sz="3200" dirty="0"/>
          </a:p>
        </p:txBody>
      </p:sp>
    </p:spTree>
    <p:extLst>
      <p:ext uri="{BB962C8B-B14F-4D97-AF65-F5344CB8AC3E}">
        <p14:creationId xmlns:p14="http://schemas.microsoft.com/office/powerpoint/2010/main" val="146755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6728" y="269590"/>
            <a:ext cx="11327641" cy="849526"/>
          </a:xfrm>
        </p:spPr>
        <p:txBody>
          <a:bodyPr>
            <a:normAutofit/>
          </a:bodyPr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DERECHO A LA AUTODETERMINACIÓN INFORMATIVA</a:t>
            </a:r>
            <a:endParaRPr lang="es-SV" i="1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6728" y="1442620"/>
            <a:ext cx="11067838" cy="5292550"/>
          </a:xfrm>
        </p:spPr>
        <p:txBody>
          <a:bodyPr>
            <a:normAutofit/>
          </a:bodyPr>
          <a:lstStyle/>
          <a:p>
            <a:pPr algn="just"/>
            <a:r>
              <a:rPr lang="es-SV" sz="3200" dirty="0" smtClean="0"/>
              <a:t>No se encuentra expresamente regulado por la Constitución de El Salvador.</a:t>
            </a:r>
          </a:p>
          <a:p>
            <a:pPr algn="just"/>
            <a:endParaRPr lang="es-SV" sz="3200" dirty="0" smtClean="0"/>
          </a:p>
          <a:p>
            <a:pPr algn="just"/>
            <a:r>
              <a:rPr lang="es-SV" sz="3200" dirty="0" smtClean="0"/>
              <a:t>Se ha establecido </a:t>
            </a:r>
            <a:r>
              <a:rPr lang="es-SV" sz="3200" b="1" dirty="0" smtClean="0"/>
              <a:t>jurisprudencialmente</a:t>
            </a:r>
            <a:r>
              <a:rPr lang="es-SV" sz="3200" dirty="0" smtClean="0"/>
              <a:t> como derecho autónomo manifestación del derecho a la intimidad.</a:t>
            </a:r>
          </a:p>
          <a:p>
            <a:pPr algn="just"/>
            <a:endParaRPr lang="es-SV" sz="3200" dirty="0" smtClean="0"/>
          </a:p>
          <a:p>
            <a:pPr algn="just"/>
            <a:r>
              <a:rPr lang="es-SV" sz="3200" dirty="0" smtClean="0"/>
              <a:t>Son titulares personas naturales, pero también personas jurídicas.</a:t>
            </a:r>
          </a:p>
          <a:p>
            <a:pPr algn="just"/>
            <a:endParaRPr lang="es-SV" sz="3200" dirty="0" smtClean="0"/>
          </a:p>
          <a:p>
            <a:pPr algn="just"/>
            <a:r>
              <a:rPr lang="es-SV" sz="3200" dirty="0" smtClean="0"/>
              <a:t>Da lugar a varias potestades: A.R.C.O.*</a:t>
            </a:r>
          </a:p>
          <a:p>
            <a:pPr algn="just"/>
            <a:endParaRPr lang="es-SV" sz="3200" dirty="0" smtClean="0"/>
          </a:p>
          <a:p>
            <a:pPr marL="0" indent="0">
              <a:buNone/>
            </a:pPr>
            <a:endParaRPr lang="es-SV" sz="3200" dirty="0"/>
          </a:p>
          <a:p>
            <a:endParaRPr lang="es-SV" sz="3200" dirty="0"/>
          </a:p>
        </p:txBody>
      </p:sp>
    </p:spTree>
    <p:extLst>
      <p:ext uri="{BB962C8B-B14F-4D97-AF65-F5344CB8AC3E}">
        <p14:creationId xmlns:p14="http://schemas.microsoft.com/office/powerpoint/2010/main" val="367231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EFICACIA HORIZONTAL DE DERECHO A LA INTIMIDAD</a:t>
            </a:r>
            <a:endParaRPr lang="es-SV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253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SV" sz="3000" dirty="0" smtClean="0"/>
              <a:t>Autodeterminación informativa tiene carácter de derecho fundamental.</a:t>
            </a:r>
          </a:p>
          <a:p>
            <a:pPr algn="just"/>
            <a:endParaRPr lang="es-SV" sz="3000" dirty="0" smtClean="0"/>
          </a:p>
          <a:p>
            <a:pPr algn="just"/>
            <a:r>
              <a:rPr lang="es-SV" sz="3000" dirty="0" smtClean="0"/>
              <a:t>Derechos fundamentales se ejercitan frente al poder público, pero también frente a otros particulares.</a:t>
            </a:r>
          </a:p>
          <a:p>
            <a:pPr algn="just"/>
            <a:endParaRPr lang="es-SV" sz="3000" dirty="0" smtClean="0"/>
          </a:p>
          <a:p>
            <a:pPr algn="just"/>
            <a:r>
              <a:rPr lang="es-SV" sz="3000" dirty="0" smtClean="0"/>
              <a:t>El Estado tiene la obligación de respetar y crear garantía para proteger estos derechos.</a:t>
            </a:r>
          </a:p>
          <a:p>
            <a:pPr marL="0" indent="0" algn="just">
              <a:buNone/>
            </a:pPr>
            <a:endParaRPr lang="es-SV" sz="3000" dirty="0" smtClean="0"/>
          </a:p>
          <a:p>
            <a:pPr algn="just"/>
            <a:r>
              <a:rPr lang="es-SV" sz="3000" dirty="0" smtClean="0"/>
              <a:t>En el caso de registros privados, jurisprudencialmente se ha desarrollado el amparo contra particulares y concretamente el </a:t>
            </a:r>
            <a:r>
              <a:rPr lang="es-SV" sz="3000" i="1" dirty="0" smtClean="0"/>
              <a:t>habeas data</a:t>
            </a:r>
            <a:r>
              <a:rPr lang="es-SV" i="1" dirty="0" smtClean="0"/>
              <a:t>.</a:t>
            </a:r>
          </a:p>
          <a:p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42685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PRINCIPIOS A LOS QUE DEBEN SUJETARSE REGISTROS </a:t>
            </a:r>
            <a:endParaRPr lang="es-SV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446662"/>
            <a:ext cx="10515600" cy="5158853"/>
          </a:xfrm>
        </p:spPr>
        <p:txBody>
          <a:bodyPr>
            <a:normAutofit lnSpcReduction="10000"/>
          </a:bodyPr>
          <a:lstStyle/>
          <a:p>
            <a:r>
              <a:rPr lang="es-SV" dirty="0" smtClean="0"/>
              <a:t>Transparencia sobre uso y fines de procesamiento de datos</a:t>
            </a:r>
          </a:p>
          <a:p>
            <a:endParaRPr lang="es-SV" dirty="0" smtClean="0"/>
          </a:p>
          <a:p>
            <a:r>
              <a:rPr lang="es-SV" dirty="0" smtClean="0"/>
              <a:t>Respeto del fin para el cual se ha dado autorización</a:t>
            </a:r>
          </a:p>
          <a:p>
            <a:endParaRPr lang="es-SV" dirty="0" smtClean="0"/>
          </a:p>
          <a:p>
            <a:r>
              <a:rPr lang="es-SV" dirty="0" smtClean="0"/>
              <a:t>Prohibición de almacenar</a:t>
            </a:r>
          </a:p>
          <a:p>
            <a:endParaRPr lang="es-SV" dirty="0" smtClean="0"/>
          </a:p>
          <a:p>
            <a:r>
              <a:rPr lang="es-SV" dirty="0" smtClean="0"/>
              <a:t>Deber de destrucción u olvido</a:t>
            </a:r>
          </a:p>
          <a:p>
            <a:endParaRPr lang="es-SV" dirty="0" smtClean="0"/>
          </a:p>
          <a:p>
            <a:r>
              <a:rPr lang="es-SV" dirty="0" smtClean="0"/>
              <a:t>Veracidad y exactitud</a:t>
            </a:r>
          </a:p>
          <a:p>
            <a:pPr marL="0" indent="0">
              <a:buNone/>
            </a:pPr>
            <a:endParaRPr lang="es-SV" dirty="0" smtClean="0"/>
          </a:p>
          <a:p>
            <a:r>
              <a:rPr lang="es-SV" dirty="0" smtClean="0"/>
              <a:t>Preservación del anonimato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51883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1848" y="119465"/>
            <a:ext cx="10515600" cy="1325563"/>
          </a:xfrm>
        </p:spPr>
        <p:txBody>
          <a:bodyPr/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REGISTROS DE DATOS PÚBLICOS </a:t>
            </a:r>
            <a:r>
              <a:rPr lang="es-SV" i="1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VS.</a:t>
            </a:r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 REGISTROS DE DATOS PRIVADOS</a:t>
            </a:r>
            <a:endParaRPr lang="es-SV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9836" y="1615625"/>
            <a:ext cx="10515600" cy="5092250"/>
          </a:xfrm>
        </p:spPr>
        <p:txBody>
          <a:bodyPr>
            <a:noAutofit/>
          </a:bodyPr>
          <a:lstStyle/>
          <a:p>
            <a:pPr algn="just"/>
            <a:r>
              <a:rPr lang="es-SV" sz="3200" dirty="0" smtClean="0"/>
              <a:t>Información en registros públicos debe tener utilidad pública o colectiva.  </a:t>
            </a:r>
          </a:p>
          <a:p>
            <a:pPr algn="just"/>
            <a:endParaRPr lang="es-SV" sz="3200" dirty="0" smtClean="0"/>
          </a:p>
          <a:p>
            <a:pPr algn="just"/>
            <a:r>
              <a:rPr lang="es-SV" sz="3200" dirty="0" smtClean="0"/>
              <a:t>Estado tiene legitimidad para solicitar, almacenar y divulgar datos, dentro de </a:t>
            </a:r>
            <a:r>
              <a:rPr lang="es-SV" sz="3200" smtClean="0"/>
              <a:t>ciertos límites</a:t>
            </a:r>
            <a:r>
              <a:rPr lang="es-SV" sz="3200" dirty="0" smtClean="0"/>
              <a:t>.</a:t>
            </a:r>
          </a:p>
          <a:p>
            <a:pPr algn="just"/>
            <a:endParaRPr lang="es-SV" sz="3200" dirty="0" smtClean="0"/>
          </a:p>
          <a:p>
            <a:pPr algn="just"/>
            <a:r>
              <a:rPr lang="es-SV" sz="3200" dirty="0" smtClean="0"/>
              <a:t>Registros privados no tiene finalidad de interés general.</a:t>
            </a:r>
          </a:p>
          <a:p>
            <a:pPr algn="just"/>
            <a:endParaRPr lang="es-SV" sz="3200" dirty="0" smtClean="0"/>
          </a:p>
          <a:p>
            <a:pPr algn="just"/>
            <a:r>
              <a:rPr lang="es-SV" sz="3200" dirty="0" smtClean="0"/>
              <a:t>Los </a:t>
            </a:r>
            <a:r>
              <a:rPr lang="es-SV" sz="3200" i="1" dirty="0" smtClean="0"/>
              <a:t>habeas data </a:t>
            </a:r>
            <a:r>
              <a:rPr lang="es-SV" sz="3200" dirty="0" smtClean="0"/>
              <a:t>resueltos hasta la fecha son en contra de particulares.</a:t>
            </a:r>
          </a:p>
          <a:p>
            <a:pPr algn="just"/>
            <a:endParaRPr lang="es-SV" sz="3000" dirty="0" smtClean="0"/>
          </a:p>
          <a:p>
            <a:pPr marL="0" indent="0" algn="just">
              <a:buNone/>
            </a:pPr>
            <a:r>
              <a:rPr lang="es-SV" sz="3000" dirty="0" smtClean="0"/>
              <a:t> </a:t>
            </a:r>
            <a:endParaRPr lang="es-SV" sz="3000" dirty="0"/>
          </a:p>
        </p:txBody>
      </p:sp>
    </p:spTree>
    <p:extLst>
      <p:ext uri="{BB962C8B-B14F-4D97-AF65-F5344CB8AC3E}">
        <p14:creationId xmlns:p14="http://schemas.microsoft.com/office/powerpoint/2010/main" val="234297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1654" y="0"/>
            <a:ext cx="10515600" cy="1325563"/>
          </a:xfrm>
        </p:spPr>
        <p:txBody>
          <a:bodyPr/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REGULACIÓN DE REGISTROS O FICHEROS DE INFORMACIÓN PRIVADOS</a:t>
            </a:r>
            <a:endParaRPr lang="es-SV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91654" y="1497025"/>
            <a:ext cx="10515600" cy="5125791"/>
          </a:xfrm>
        </p:spPr>
        <p:txBody>
          <a:bodyPr>
            <a:normAutofit lnSpcReduction="10000"/>
          </a:bodyPr>
          <a:lstStyle/>
          <a:p>
            <a:r>
              <a:rPr lang="es-SV" sz="3200" dirty="0" smtClean="0"/>
              <a:t>No hay regulación sobre quiénes pueden almacenar información.</a:t>
            </a:r>
          </a:p>
          <a:p>
            <a:endParaRPr lang="es-SV" sz="3200" dirty="0" smtClean="0"/>
          </a:p>
          <a:p>
            <a:r>
              <a:rPr lang="es-SV" sz="3200" dirty="0" smtClean="0"/>
              <a:t>No hay regulación sobre usos que pueda darse a esa información.</a:t>
            </a:r>
          </a:p>
          <a:p>
            <a:endParaRPr lang="es-SV" sz="3200" dirty="0" smtClean="0"/>
          </a:p>
          <a:p>
            <a:r>
              <a:rPr lang="es-SV" sz="3200" dirty="0" smtClean="0"/>
              <a:t>Actualmente LAIP establece que le compete a IAIP llevar índice y tramitar procesos.</a:t>
            </a:r>
          </a:p>
          <a:p>
            <a:endParaRPr lang="es-SV" sz="3200" dirty="0" smtClean="0"/>
          </a:p>
          <a:p>
            <a:r>
              <a:rPr lang="es-SV" sz="3200" dirty="0" smtClean="0"/>
              <a:t>Hace falta regulación detallada.</a:t>
            </a:r>
            <a:endParaRPr lang="es-SV" sz="3200" dirty="0"/>
          </a:p>
        </p:txBody>
      </p:sp>
    </p:spTree>
    <p:extLst>
      <p:ext uri="{BB962C8B-B14F-4D97-AF65-F5344CB8AC3E}">
        <p14:creationId xmlns:p14="http://schemas.microsoft.com/office/powerpoint/2010/main" val="229092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1654" y="0"/>
            <a:ext cx="10515600" cy="1325563"/>
          </a:xfrm>
        </p:spPr>
        <p:txBody>
          <a:bodyPr/>
          <a:lstStyle/>
          <a:p>
            <a:pPr algn="ctr"/>
            <a:r>
              <a:rPr lang="es-SV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NORMATIVA EXISTENTE</a:t>
            </a:r>
            <a:endParaRPr lang="es-SV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91654" y="1497025"/>
            <a:ext cx="10515600" cy="5125791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s-SV" sz="3200" dirty="0" smtClean="0"/>
              <a:t>INSTITUTO DE ACCESO A LA INFORMACIÓN PÚBLICA</a:t>
            </a:r>
          </a:p>
          <a:p>
            <a:pPr marL="0" indent="0">
              <a:buNone/>
            </a:pPr>
            <a:endParaRPr lang="es-SV" b="1" dirty="0" smtClean="0"/>
          </a:p>
          <a:p>
            <a:pPr marL="0" indent="0">
              <a:buNone/>
            </a:pPr>
            <a:r>
              <a:rPr lang="es-SV" b="1" dirty="0" smtClean="0"/>
              <a:t>Artículo </a:t>
            </a:r>
            <a:r>
              <a:rPr lang="es-SV" b="1" dirty="0"/>
              <a:t>35.- Lista de registros o sistemas de datos personales </a:t>
            </a:r>
          </a:p>
          <a:p>
            <a:pPr marL="0" indent="0" algn="just">
              <a:buNone/>
            </a:pPr>
            <a:r>
              <a:rPr lang="es-SV" dirty="0" smtClean="0"/>
              <a:t>	Los </a:t>
            </a:r>
            <a:r>
              <a:rPr lang="es-SV" u="sng" dirty="0"/>
              <a:t>entes obligados</a:t>
            </a:r>
            <a:r>
              <a:rPr lang="es-SV" dirty="0"/>
              <a:t> que posean, por cualquier título, registros o sistemas de datos personales, deberán hacerlo del conocimiento del Instituto, que mantendrá una lista actualizada de los mismos y de la información general sobre sus protocolos de seguridad.</a:t>
            </a:r>
          </a:p>
          <a:p>
            <a:pPr marL="0" indent="0" algn="just">
              <a:buNone/>
            </a:pPr>
            <a:r>
              <a:rPr lang="es-SV" dirty="0" smtClean="0"/>
              <a:t>	Los </a:t>
            </a:r>
            <a:r>
              <a:rPr lang="es-SV" dirty="0"/>
              <a:t>entes obligados que decidan destruir un sistema de datos personales deberán notificar al Instituto, para efectos de suprimirlo de la lista.</a:t>
            </a:r>
          </a:p>
          <a:p>
            <a:pPr marL="457200" lvl="1" indent="0">
              <a:buNone/>
            </a:pPr>
            <a:endParaRPr lang="es-SV" sz="3200" dirty="0"/>
          </a:p>
        </p:txBody>
      </p:sp>
    </p:spTree>
    <p:extLst>
      <p:ext uri="{BB962C8B-B14F-4D97-AF65-F5344CB8AC3E}">
        <p14:creationId xmlns:p14="http://schemas.microsoft.com/office/powerpoint/2010/main" val="306800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1087</TotalTime>
  <Words>925</Words>
  <Application>Microsoft Office PowerPoint</Application>
  <PresentationFormat>Panorámica</PresentationFormat>
  <Paragraphs>170</Paragraphs>
  <Slides>22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Impact</vt:lpstr>
      <vt:lpstr>Tema de Office</vt:lpstr>
      <vt:lpstr>     LA IMPORTANCIA DE LA PROTECCIÓN DE DATOS PERSONALES EN ENTES PRIVADOS EN EL SALVADOR   Taller Internacional sobre Protección de Datos Personales 6 y 7 de octubre de 2014 </vt:lpstr>
      <vt:lpstr>ART. 2 DE LA CONSTITUCIÓN:  DERECHO A LA INTIMIDAD PERSONAL</vt:lpstr>
      <vt:lpstr>DERECHO A LA AUTODETERMINACIÓN INFORMATIVA O INTIMIDAD INFORMÁTICA</vt:lpstr>
      <vt:lpstr>DERECHO A LA AUTODETERMINACIÓN INFORMATIVA</vt:lpstr>
      <vt:lpstr>EFICACIA HORIZONTAL DE DERECHO A LA INTIMIDAD</vt:lpstr>
      <vt:lpstr>PRINCIPIOS A LOS QUE DEBEN SUJETARSE REGISTROS </vt:lpstr>
      <vt:lpstr>REGISTROS DE DATOS PÚBLICOS VS. REGISTROS DE DATOS PRIVADOS</vt:lpstr>
      <vt:lpstr>REGULACIÓN DE REGISTROS O FICHEROS DE INFORMACIÓN PRIVADOS</vt:lpstr>
      <vt:lpstr>NORMATIVA EXISTENTE</vt:lpstr>
      <vt:lpstr>MECANISMOS DE PROTECCIÓN  I</vt:lpstr>
      <vt:lpstr>MECANISMOS DE PROTECCIÓN  II</vt:lpstr>
      <vt:lpstr>MECANISMOS DE PROTECCIÓN  III</vt:lpstr>
      <vt:lpstr>   ALGUNOS CASOS NACIONALES E   INTERNACIONALES  DE INTERÉS    </vt:lpstr>
      <vt:lpstr>CASOS DE ABUSOS  EN EL SALVADOR </vt:lpstr>
      <vt:lpstr>Presentación de PowerPoint</vt:lpstr>
      <vt:lpstr>EJEMPLOS DE CASOS SANCIONADOS POR TDC (Resolución 1048-12 del 1 de febrero de 2013)</vt:lpstr>
      <vt:lpstr>  CASO GOOGLE ESPAÑA   </vt:lpstr>
      <vt:lpstr>DECISIÓN DEL 13 DE MAYO DE 2014, C-131/2012 DEL TRIBUNAL DE JUSTICIA EUROPEO </vt:lpstr>
      <vt:lpstr>CASO GOOGLE FRANCIA  </vt:lpstr>
      <vt:lpstr>Presentación de PowerPoint</vt:lpstr>
      <vt:lpstr>PENDIENTES: </vt:lpstr>
      <vt:lpstr>¡ MUCHAS GRACIAS 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Enlace para obtener retiro datos personales de google en países Unión Europea</dc:title>
  <dc:creator>Lilliam Virginia Arrieta de Carsana</dc:creator>
  <cp:lastModifiedBy>user</cp:lastModifiedBy>
  <cp:revision>156</cp:revision>
  <cp:lastPrinted>2014-10-02T20:21:39Z</cp:lastPrinted>
  <dcterms:created xsi:type="dcterms:W3CDTF">2014-09-30T17:21:11Z</dcterms:created>
  <dcterms:modified xsi:type="dcterms:W3CDTF">2014-10-03T17:52:56Z</dcterms:modified>
</cp:coreProperties>
</file>