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84" r:id="rId3"/>
    <p:sldId id="275" r:id="rId4"/>
    <p:sldId id="286" r:id="rId5"/>
    <p:sldId id="287" r:id="rId6"/>
    <p:sldId id="280" r:id="rId7"/>
    <p:sldId id="289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8" r:id="rId18"/>
    <p:sldId id="269" r:id="rId19"/>
    <p:sldId id="270" r:id="rId20"/>
    <p:sldId id="271" r:id="rId21"/>
    <p:sldId id="272" r:id="rId22"/>
    <p:sldId id="273" r:id="rId23"/>
    <p:sldId id="288" r:id="rId24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04D005D-A413-4710-8704-8CBFA66862A2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</dgm:pt>
    <dgm:pt modelId="{AC690DE6-0A2A-489D-AFC3-20AE277DB1BB}">
      <dgm:prSet phldrT="[Texto]"/>
      <dgm:spPr/>
      <dgm:t>
        <a:bodyPr/>
        <a:lstStyle/>
        <a:p>
          <a:r>
            <a:rPr lang="es-CR" dirty="0" smtClean="0">
              <a:solidFill>
                <a:schemeClr val="tx1"/>
              </a:solidFill>
            </a:rPr>
            <a:t>FINANCIEROS</a:t>
          </a:r>
          <a:endParaRPr lang="es-CR" dirty="0">
            <a:solidFill>
              <a:schemeClr val="tx1"/>
            </a:solidFill>
          </a:endParaRPr>
        </a:p>
      </dgm:t>
    </dgm:pt>
    <dgm:pt modelId="{F13FF239-3108-44FE-9CBD-C5A62DA66500}" type="parTrans" cxnId="{BCE5A498-3DF1-43F9-A382-11ABB88295F7}">
      <dgm:prSet/>
      <dgm:spPr/>
      <dgm:t>
        <a:bodyPr/>
        <a:lstStyle/>
        <a:p>
          <a:endParaRPr lang="es-CR"/>
        </a:p>
      </dgm:t>
    </dgm:pt>
    <dgm:pt modelId="{592BAC2F-18E4-475A-B5E0-AB4370603D76}" type="sibTrans" cxnId="{BCE5A498-3DF1-43F9-A382-11ABB88295F7}">
      <dgm:prSet/>
      <dgm:spPr/>
      <dgm:t>
        <a:bodyPr/>
        <a:lstStyle/>
        <a:p>
          <a:endParaRPr lang="es-CR"/>
        </a:p>
      </dgm:t>
    </dgm:pt>
    <dgm:pt modelId="{F0681A50-6E6D-48DF-80FE-26829D138108}">
      <dgm:prSet phldrT="[Texto]"/>
      <dgm:spPr/>
      <dgm:t>
        <a:bodyPr/>
        <a:lstStyle/>
        <a:p>
          <a:r>
            <a:rPr lang="es-CR" dirty="0" smtClean="0">
              <a:solidFill>
                <a:schemeClr val="tx1"/>
              </a:solidFill>
            </a:rPr>
            <a:t>NORMAS QUE REGULAN DERECHOS</a:t>
          </a:r>
          <a:endParaRPr lang="es-CR" dirty="0">
            <a:solidFill>
              <a:schemeClr val="tx1"/>
            </a:solidFill>
          </a:endParaRPr>
        </a:p>
      </dgm:t>
    </dgm:pt>
    <dgm:pt modelId="{5AB2F968-F719-4CEE-9DAA-2DBD75C4C2C7}" type="parTrans" cxnId="{899E5CB0-5EA1-48D7-8BE7-D523357527E4}">
      <dgm:prSet/>
      <dgm:spPr/>
      <dgm:t>
        <a:bodyPr/>
        <a:lstStyle/>
        <a:p>
          <a:endParaRPr lang="es-CR"/>
        </a:p>
      </dgm:t>
    </dgm:pt>
    <dgm:pt modelId="{B992D568-A7E5-49A8-A37C-76C9D137E119}" type="sibTrans" cxnId="{899E5CB0-5EA1-48D7-8BE7-D523357527E4}">
      <dgm:prSet/>
      <dgm:spPr/>
      <dgm:t>
        <a:bodyPr/>
        <a:lstStyle/>
        <a:p>
          <a:endParaRPr lang="es-CR"/>
        </a:p>
      </dgm:t>
    </dgm:pt>
    <dgm:pt modelId="{54D7E007-0A9E-4C20-9140-ED99A52318BF}">
      <dgm:prSet phldrT="[Texto]"/>
      <dgm:spPr/>
      <dgm:t>
        <a:bodyPr/>
        <a:lstStyle/>
        <a:p>
          <a:r>
            <a:rPr lang="es-CR" dirty="0" smtClean="0">
              <a:solidFill>
                <a:schemeClr val="tx1"/>
              </a:solidFill>
            </a:rPr>
            <a:t>ORGANIZACION GESTORA</a:t>
          </a:r>
          <a:endParaRPr lang="es-CR" dirty="0">
            <a:solidFill>
              <a:schemeClr val="tx1"/>
            </a:solidFill>
          </a:endParaRPr>
        </a:p>
      </dgm:t>
    </dgm:pt>
    <dgm:pt modelId="{CA6DF895-9F98-4B9A-85C2-6B31E82184A9}" type="parTrans" cxnId="{19BD8BAB-B5E5-44F1-8401-9AF0AE61B6A8}">
      <dgm:prSet/>
      <dgm:spPr/>
      <dgm:t>
        <a:bodyPr/>
        <a:lstStyle/>
        <a:p>
          <a:endParaRPr lang="es-CR"/>
        </a:p>
      </dgm:t>
    </dgm:pt>
    <dgm:pt modelId="{86BA223D-9449-4DA4-B6AA-F9128848C289}" type="sibTrans" cxnId="{19BD8BAB-B5E5-44F1-8401-9AF0AE61B6A8}">
      <dgm:prSet/>
      <dgm:spPr/>
      <dgm:t>
        <a:bodyPr/>
        <a:lstStyle/>
        <a:p>
          <a:endParaRPr lang="es-CR"/>
        </a:p>
      </dgm:t>
    </dgm:pt>
    <dgm:pt modelId="{1DD26D86-EED4-4969-B42A-1AD49B6EA7CE}">
      <dgm:prSet phldrT="[Texto]"/>
      <dgm:spPr/>
      <dgm:t>
        <a:bodyPr/>
        <a:lstStyle/>
        <a:p>
          <a:r>
            <a:rPr lang="es-CR" dirty="0" smtClean="0">
              <a:solidFill>
                <a:schemeClr val="tx1"/>
              </a:solidFill>
            </a:rPr>
            <a:t>DESTINATARIOS</a:t>
          </a:r>
          <a:endParaRPr lang="es-CR" dirty="0">
            <a:solidFill>
              <a:schemeClr val="tx1"/>
            </a:solidFill>
          </a:endParaRPr>
        </a:p>
      </dgm:t>
    </dgm:pt>
    <dgm:pt modelId="{43F4DFE3-6695-4BE0-8B6C-260DB314023E}" type="parTrans" cxnId="{7B23E8B3-AD35-4E49-8B91-E6F6755B4DB6}">
      <dgm:prSet/>
      <dgm:spPr/>
      <dgm:t>
        <a:bodyPr/>
        <a:lstStyle/>
        <a:p>
          <a:endParaRPr lang="es-CR"/>
        </a:p>
      </dgm:t>
    </dgm:pt>
    <dgm:pt modelId="{91075325-476D-470D-ABF9-49590973604C}" type="sibTrans" cxnId="{7B23E8B3-AD35-4E49-8B91-E6F6755B4DB6}">
      <dgm:prSet/>
      <dgm:spPr/>
      <dgm:t>
        <a:bodyPr/>
        <a:lstStyle/>
        <a:p>
          <a:endParaRPr lang="es-CR"/>
        </a:p>
      </dgm:t>
    </dgm:pt>
    <dgm:pt modelId="{A7764B7D-2672-402C-BD66-8E5B64AAC674}" type="pres">
      <dgm:prSet presAssocID="{704D005D-A413-4710-8704-8CBFA66862A2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81C007EE-52DD-4BD3-AF72-31F3FF6F04AB}" type="pres">
      <dgm:prSet presAssocID="{704D005D-A413-4710-8704-8CBFA66862A2}" presName="cycle" presStyleCnt="0"/>
      <dgm:spPr/>
    </dgm:pt>
    <dgm:pt modelId="{B6717F11-6503-4B66-990E-9E91993FAFA1}" type="pres">
      <dgm:prSet presAssocID="{704D005D-A413-4710-8704-8CBFA66862A2}" presName="centerShape" presStyleCnt="0"/>
      <dgm:spPr/>
    </dgm:pt>
    <dgm:pt modelId="{B3D54D34-E273-4F48-8903-D1C46AA76530}" type="pres">
      <dgm:prSet presAssocID="{704D005D-A413-4710-8704-8CBFA66862A2}" presName="connSite" presStyleLbl="node1" presStyleIdx="0" presStyleCnt="5"/>
      <dgm:spPr/>
    </dgm:pt>
    <dgm:pt modelId="{5775F4E6-DE94-407D-AE74-95D5EAC8AEEC}" type="pres">
      <dgm:prSet presAssocID="{704D005D-A413-4710-8704-8CBFA66862A2}" presName="visible" presStyleLbl="node1" presStyleIdx="0" presStyleCnt="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EA0662AF-48A7-47E8-A81D-A5D9D46AB7C0}" type="pres">
      <dgm:prSet presAssocID="{F13FF239-3108-44FE-9CBD-C5A62DA66500}" presName="Name25" presStyleLbl="parChTrans1D1" presStyleIdx="0" presStyleCnt="4"/>
      <dgm:spPr/>
      <dgm:t>
        <a:bodyPr/>
        <a:lstStyle/>
        <a:p>
          <a:endParaRPr lang="es-CR"/>
        </a:p>
      </dgm:t>
    </dgm:pt>
    <dgm:pt modelId="{0B60C1B0-D17B-43C7-9123-7346E993DD29}" type="pres">
      <dgm:prSet presAssocID="{AC690DE6-0A2A-489D-AFC3-20AE277DB1BB}" presName="node" presStyleCnt="0"/>
      <dgm:spPr/>
    </dgm:pt>
    <dgm:pt modelId="{367BC7EC-09F2-4EE2-8EA4-1A4A87AB16DF}" type="pres">
      <dgm:prSet presAssocID="{AC690DE6-0A2A-489D-AFC3-20AE277DB1BB}" presName="parentNode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A1CC407B-78DF-47F8-B9FF-D9D7155D8128}" type="pres">
      <dgm:prSet presAssocID="{AC690DE6-0A2A-489D-AFC3-20AE277DB1BB}" presName="childNode" presStyleLbl="revTx" presStyleIdx="0" presStyleCnt="0">
        <dgm:presLayoutVars>
          <dgm:bulletEnabled val="1"/>
        </dgm:presLayoutVars>
      </dgm:prSet>
      <dgm:spPr/>
    </dgm:pt>
    <dgm:pt modelId="{492C4DA5-4637-4CC1-A4DC-6152F5B2CBF1}" type="pres">
      <dgm:prSet presAssocID="{5AB2F968-F719-4CEE-9DAA-2DBD75C4C2C7}" presName="Name25" presStyleLbl="parChTrans1D1" presStyleIdx="1" presStyleCnt="4"/>
      <dgm:spPr/>
      <dgm:t>
        <a:bodyPr/>
        <a:lstStyle/>
        <a:p>
          <a:endParaRPr lang="es-CR"/>
        </a:p>
      </dgm:t>
    </dgm:pt>
    <dgm:pt modelId="{B17C21AF-54E0-4170-95BF-76358BE897A4}" type="pres">
      <dgm:prSet presAssocID="{F0681A50-6E6D-48DF-80FE-26829D138108}" presName="node" presStyleCnt="0"/>
      <dgm:spPr/>
    </dgm:pt>
    <dgm:pt modelId="{522984AA-858D-421A-B724-48D5900B5EB8}" type="pres">
      <dgm:prSet presAssocID="{F0681A50-6E6D-48DF-80FE-26829D138108}" presName="parentNode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A6C330E7-93AD-4F5A-A908-DD84B40FC06A}" type="pres">
      <dgm:prSet presAssocID="{F0681A50-6E6D-48DF-80FE-26829D138108}" presName="childNode" presStyleLbl="revTx" presStyleIdx="0" presStyleCnt="0">
        <dgm:presLayoutVars>
          <dgm:bulletEnabled val="1"/>
        </dgm:presLayoutVars>
      </dgm:prSet>
      <dgm:spPr/>
    </dgm:pt>
    <dgm:pt modelId="{9757D463-D6EC-4DAF-A0F0-BFCE89EBF8F3}" type="pres">
      <dgm:prSet presAssocID="{CA6DF895-9F98-4B9A-85C2-6B31E82184A9}" presName="Name25" presStyleLbl="parChTrans1D1" presStyleIdx="2" presStyleCnt="4"/>
      <dgm:spPr/>
      <dgm:t>
        <a:bodyPr/>
        <a:lstStyle/>
        <a:p>
          <a:endParaRPr lang="es-CR"/>
        </a:p>
      </dgm:t>
    </dgm:pt>
    <dgm:pt modelId="{B917A250-FBF2-4EEF-8CD3-61AD0BC2784B}" type="pres">
      <dgm:prSet presAssocID="{54D7E007-0A9E-4C20-9140-ED99A52318BF}" presName="node" presStyleCnt="0"/>
      <dgm:spPr/>
    </dgm:pt>
    <dgm:pt modelId="{A7BE90CF-8C49-4176-9EFD-F0ACE5C02131}" type="pres">
      <dgm:prSet presAssocID="{54D7E007-0A9E-4C20-9140-ED99A52318BF}" presName="parentNode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0DBC5FB2-7773-43B7-8F92-711EFBA34BC3}" type="pres">
      <dgm:prSet presAssocID="{54D7E007-0A9E-4C20-9140-ED99A52318BF}" presName="childNode" presStyleLbl="revTx" presStyleIdx="0" presStyleCnt="0">
        <dgm:presLayoutVars>
          <dgm:bulletEnabled val="1"/>
        </dgm:presLayoutVars>
      </dgm:prSet>
      <dgm:spPr/>
    </dgm:pt>
    <dgm:pt modelId="{78F99DB3-7591-48F8-9D32-D7B5442FC350}" type="pres">
      <dgm:prSet presAssocID="{43F4DFE3-6695-4BE0-8B6C-260DB314023E}" presName="Name25" presStyleLbl="parChTrans1D1" presStyleIdx="3" presStyleCnt="4"/>
      <dgm:spPr/>
      <dgm:t>
        <a:bodyPr/>
        <a:lstStyle/>
        <a:p>
          <a:endParaRPr lang="es-CR"/>
        </a:p>
      </dgm:t>
    </dgm:pt>
    <dgm:pt modelId="{6CC19FE2-0FC9-4F93-840E-33CCBE5EEAB4}" type="pres">
      <dgm:prSet presAssocID="{1DD26D86-EED4-4969-B42A-1AD49B6EA7CE}" presName="node" presStyleCnt="0"/>
      <dgm:spPr/>
    </dgm:pt>
    <dgm:pt modelId="{40A2FE64-8E21-4F63-B014-6B436D1AAD29}" type="pres">
      <dgm:prSet presAssocID="{1DD26D86-EED4-4969-B42A-1AD49B6EA7CE}" presName="parentNode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321D5D6A-7A94-472D-90CA-1407C4838979}" type="pres">
      <dgm:prSet presAssocID="{1DD26D86-EED4-4969-B42A-1AD49B6EA7CE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82963C72-9871-47C5-A4C5-940F648BC8B7}" type="presOf" srcId="{54D7E007-0A9E-4C20-9140-ED99A52318BF}" destId="{A7BE90CF-8C49-4176-9EFD-F0ACE5C02131}" srcOrd="0" destOrd="0" presId="urn:microsoft.com/office/officeart/2005/8/layout/radial2"/>
    <dgm:cxn modelId="{3EBE07C4-4FD8-4752-87A9-25651F384643}" type="presOf" srcId="{CA6DF895-9F98-4B9A-85C2-6B31E82184A9}" destId="{9757D463-D6EC-4DAF-A0F0-BFCE89EBF8F3}" srcOrd="0" destOrd="0" presId="urn:microsoft.com/office/officeart/2005/8/layout/radial2"/>
    <dgm:cxn modelId="{35D62915-77A4-4D19-AD10-2451599CA2E8}" type="presOf" srcId="{F13FF239-3108-44FE-9CBD-C5A62DA66500}" destId="{EA0662AF-48A7-47E8-A81D-A5D9D46AB7C0}" srcOrd="0" destOrd="0" presId="urn:microsoft.com/office/officeart/2005/8/layout/radial2"/>
    <dgm:cxn modelId="{7B23E8B3-AD35-4E49-8B91-E6F6755B4DB6}" srcId="{704D005D-A413-4710-8704-8CBFA66862A2}" destId="{1DD26D86-EED4-4969-B42A-1AD49B6EA7CE}" srcOrd="3" destOrd="0" parTransId="{43F4DFE3-6695-4BE0-8B6C-260DB314023E}" sibTransId="{91075325-476D-470D-ABF9-49590973604C}"/>
    <dgm:cxn modelId="{0F0BB72A-A1F5-4260-9BD8-45EF1A61C7F2}" type="presOf" srcId="{AC690DE6-0A2A-489D-AFC3-20AE277DB1BB}" destId="{367BC7EC-09F2-4EE2-8EA4-1A4A87AB16DF}" srcOrd="0" destOrd="0" presId="urn:microsoft.com/office/officeart/2005/8/layout/radial2"/>
    <dgm:cxn modelId="{0871A84A-C3FD-4D20-A48C-481F8F6FF6D7}" type="presOf" srcId="{5AB2F968-F719-4CEE-9DAA-2DBD75C4C2C7}" destId="{492C4DA5-4637-4CC1-A4DC-6152F5B2CBF1}" srcOrd="0" destOrd="0" presId="urn:microsoft.com/office/officeart/2005/8/layout/radial2"/>
    <dgm:cxn modelId="{899E5CB0-5EA1-48D7-8BE7-D523357527E4}" srcId="{704D005D-A413-4710-8704-8CBFA66862A2}" destId="{F0681A50-6E6D-48DF-80FE-26829D138108}" srcOrd="1" destOrd="0" parTransId="{5AB2F968-F719-4CEE-9DAA-2DBD75C4C2C7}" sibTransId="{B992D568-A7E5-49A8-A37C-76C9D137E119}"/>
    <dgm:cxn modelId="{BCE5A498-3DF1-43F9-A382-11ABB88295F7}" srcId="{704D005D-A413-4710-8704-8CBFA66862A2}" destId="{AC690DE6-0A2A-489D-AFC3-20AE277DB1BB}" srcOrd="0" destOrd="0" parTransId="{F13FF239-3108-44FE-9CBD-C5A62DA66500}" sibTransId="{592BAC2F-18E4-475A-B5E0-AB4370603D76}"/>
    <dgm:cxn modelId="{1D0ADC0B-FBEA-4FE0-A4FF-5B4FA000E0D5}" type="presOf" srcId="{1DD26D86-EED4-4969-B42A-1AD49B6EA7CE}" destId="{40A2FE64-8E21-4F63-B014-6B436D1AAD29}" srcOrd="0" destOrd="0" presId="urn:microsoft.com/office/officeart/2005/8/layout/radial2"/>
    <dgm:cxn modelId="{E9D448FD-A295-4AAC-B7F7-CB7584F74851}" type="presOf" srcId="{704D005D-A413-4710-8704-8CBFA66862A2}" destId="{A7764B7D-2672-402C-BD66-8E5B64AAC674}" srcOrd="0" destOrd="0" presId="urn:microsoft.com/office/officeart/2005/8/layout/radial2"/>
    <dgm:cxn modelId="{19BD8BAB-B5E5-44F1-8401-9AF0AE61B6A8}" srcId="{704D005D-A413-4710-8704-8CBFA66862A2}" destId="{54D7E007-0A9E-4C20-9140-ED99A52318BF}" srcOrd="2" destOrd="0" parTransId="{CA6DF895-9F98-4B9A-85C2-6B31E82184A9}" sibTransId="{86BA223D-9449-4DA4-B6AA-F9128848C289}"/>
    <dgm:cxn modelId="{A6EB5E51-4EA7-4709-BA31-41464EAC5B01}" type="presOf" srcId="{F0681A50-6E6D-48DF-80FE-26829D138108}" destId="{522984AA-858D-421A-B724-48D5900B5EB8}" srcOrd="0" destOrd="0" presId="urn:microsoft.com/office/officeart/2005/8/layout/radial2"/>
    <dgm:cxn modelId="{9DCEF1B7-DD51-469A-8676-844BA9116949}" type="presOf" srcId="{43F4DFE3-6695-4BE0-8B6C-260DB314023E}" destId="{78F99DB3-7591-48F8-9D32-D7B5442FC350}" srcOrd="0" destOrd="0" presId="urn:microsoft.com/office/officeart/2005/8/layout/radial2"/>
    <dgm:cxn modelId="{244B13DC-233D-4346-A71F-BC160C729DFA}" type="presParOf" srcId="{A7764B7D-2672-402C-BD66-8E5B64AAC674}" destId="{81C007EE-52DD-4BD3-AF72-31F3FF6F04AB}" srcOrd="0" destOrd="0" presId="urn:microsoft.com/office/officeart/2005/8/layout/radial2"/>
    <dgm:cxn modelId="{AF957CA0-A7F5-4587-BA0E-9FBC1796CAB7}" type="presParOf" srcId="{81C007EE-52DD-4BD3-AF72-31F3FF6F04AB}" destId="{B6717F11-6503-4B66-990E-9E91993FAFA1}" srcOrd="0" destOrd="0" presId="urn:microsoft.com/office/officeart/2005/8/layout/radial2"/>
    <dgm:cxn modelId="{52FF5B21-0E58-490F-BF6E-CB02B6EF2B9B}" type="presParOf" srcId="{B6717F11-6503-4B66-990E-9E91993FAFA1}" destId="{B3D54D34-E273-4F48-8903-D1C46AA76530}" srcOrd="0" destOrd="0" presId="urn:microsoft.com/office/officeart/2005/8/layout/radial2"/>
    <dgm:cxn modelId="{95B19B51-B000-42F9-8387-AA4A825F17D2}" type="presParOf" srcId="{B6717F11-6503-4B66-990E-9E91993FAFA1}" destId="{5775F4E6-DE94-407D-AE74-95D5EAC8AEEC}" srcOrd="1" destOrd="0" presId="urn:microsoft.com/office/officeart/2005/8/layout/radial2"/>
    <dgm:cxn modelId="{057CA172-A485-4698-A7FB-44924D27C4C1}" type="presParOf" srcId="{81C007EE-52DD-4BD3-AF72-31F3FF6F04AB}" destId="{EA0662AF-48A7-47E8-A81D-A5D9D46AB7C0}" srcOrd="1" destOrd="0" presId="urn:microsoft.com/office/officeart/2005/8/layout/radial2"/>
    <dgm:cxn modelId="{1169D023-049D-4030-9872-C15DEEC4760D}" type="presParOf" srcId="{81C007EE-52DD-4BD3-AF72-31F3FF6F04AB}" destId="{0B60C1B0-D17B-43C7-9123-7346E993DD29}" srcOrd="2" destOrd="0" presId="urn:microsoft.com/office/officeart/2005/8/layout/radial2"/>
    <dgm:cxn modelId="{D8E0378A-3401-437E-BB9D-74EAD1F10F8B}" type="presParOf" srcId="{0B60C1B0-D17B-43C7-9123-7346E993DD29}" destId="{367BC7EC-09F2-4EE2-8EA4-1A4A87AB16DF}" srcOrd="0" destOrd="0" presId="urn:microsoft.com/office/officeart/2005/8/layout/radial2"/>
    <dgm:cxn modelId="{48BD5EF5-E229-415B-9AD6-8CA4C0AAAAEE}" type="presParOf" srcId="{0B60C1B0-D17B-43C7-9123-7346E993DD29}" destId="{A1CC407B-78DF-47F8-B9FF-D9D7155D8128}" srcOrd="1" destOrd="0" presId="urn:microsoft.com/office/officeart/2005/8/layout/radial2"/>
    <dgm:cxn modelId="{D17660A6-BB32-4E1A-B414-65C610E15B19}" type="presParOf" srcId="{81C007EE-52DD-4BD3-AF72-31F3FF6F04AB}" destId="{492C4DA5-4637-4CC1-A4DC-6152F5B2CBF1}" srcOrd="3" destOrd="0" presId="urn:microsoft.com/office/officeart/2005/8/layout/radial2"/>
    <dgm:cxn modelId="{B4D0800E-E661-4610-A44A-CD736B8AB196}" type="presParOf" srcId="{81C007EE-52DD-4BD3-AF72-31F3FF6F04AB}" destId="{B17C21AF-54E0-4170-95BF-76358BE897A4}" srcOrd="4" destOrd="0" presId="urn:microsoft.com/office/officeart/2005/8/layout/radial2"/>
    <dgm:cxn modelId="{132DF43F-A42D-4B40-A001-762DE7974244}" type="presParOf" srcId="{B17C21AF-54E0-4170-95BF-76358BE897A4}" destId="{522984AA-858D-421A-B724-48D5900B5EB8}" srcOrd="0" destOrd="0" presId="urn:microsoft.com/office/officeart/2005/8/layout/radial2"/>
    <dgm:cxn modelId="{BEBF4FD6-CD52-430F-82BF-60267A6232E6}" type="presParOf" srcId="{B17C21AF-54E0-4170-95BF-76358BE897A4}" destId="{A6C330E7-93AD-4F5A-A908-DD84B40FC06A}" srcOrd="1" destOrd="0" presId="urn:microsoft.com/office/officeart/2005/8/layout/radial2"/>
    <dgm:cxn modelId="{8988000F-DA5A-4828-994B-393F7DA8D5F8}" type="presParOf" srcId="{81C007EE-52DD-4BD3-AF72-31F3FF6F04AB}" destId="{9757D463-D6EC-4DAF-A0F0-BFCE89EBF8F3}" srcOrd="5" destOrd="0" presId="urn:microsoft.com/office/officeart/2005/8/layout/radial2"/>
    <dgm:cxn modelId="{79B96BDA-C684-4C10-9D80-42883F53A55B}" type="presParOf" srcId="{81C007EE-52DD-4BD3-AF72-31F3FF6F04AB}" destId="{B917A250-FBF2-4EEF-8CD3-61AD0BC2784B}" srcOrd="6" destOrd="0" presId="urn:microsoft.com/office/officeart/2005/8/layout/radial2"/>
    <dgm:cxn modelId="{76F7F567-77CB-427B-A44B-BC31429595F4}" type="presParOf" srcId="{B917A250-FBF2-4EEF-8CD3-61AD0BC2784B}" destId="{A7BE90CF-8C49-4176-9EFD-F0ACE5C02131}" srcOrd="0" destOrd="0" presId="urn:microsoft.com/office/officeart/2005/8/layout/radial2"/>
    <dgm:cxn modelId="{E893F4B6-585A-4B2B-8481-E33262815EC6}" type="presParOf" srcId="{B917A250-FBF2-4EEF-8CD3-61AD0BC2784B}" destId="{0DBC5FB2-7773-43B7-8F92-711EFBA34BC3}" srcOrd="1" destOrd="0" presId="urn:microsoft.com/office/officeart/2005/8/layout/radial2"/>
    <dgm:cxn modelId="{C28894CC-C84F-442E-85B9-C14F679AB4C0}" type="presParOf" srcId="{81C007EE-52DD-4BD3-AF72-31F3FF6F04AB}" destId="{78F99DB3-7591-48F8-9D32-D7B5442FC350}" srcOrd="7" destOrd="0" presId="urn:microsoft.com/office/officeart/2005/8/layout/radial2"/>
    <dgm:cxn modelId="{38FB86CC-BCC0-48D5-876E-14A687130097}" type="presParOf" srcId="{81C007EE-52DD-4BD3-AF72-31F3FF6F04AB}" destId="{6CC19FE2-0FC9-4F93-840E-33CCBE5EEAB4}" srcOrd="8" destOrd="0" presId="urn:microsoft.com/office/officeart/2005/8/layout/radial2"/>
    <dgm:cxn modelId="{ED8EEF9F-CE14-4347-807A-80630615C619}" type="presParOf" srcId="{6CC19FE2-0FC9-4F93-840E-33CCBE5EEAB4}" destId="{40A2FE64-8E21-4F63-B014-6B436D1AAD29}" srcOrd="0" destOrd="0" presId="urn:microsoft.com/office/officeart/2005/8/layout/radial2"/>
    <dgm:cxn modelId="{694220B8-999E-4D30-BF00-81A9409A28B5}" type="presParOf" srcId="{6CC19FE2-0FC9-4F93-840E-33CCBE5EEAB4}" destId="{321D5D6A-7A94-472D-90CA-1407C4838979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8F99DB3-7591-48F8-9D32-D7B5442FC350}">
      <dsp:nvSpPr>
        <dsp:cNvPr id="0" name=""/>
        <dsp:cNvSpPr/>
      </dsp:nvSpPr>
      <dsp:spPr>
        <a:xfrm rot="3673341">
          <a:off x="2463906" y="3503948"/>
          <a:ext cx="878551" cy="45175"/>
        </a:xfrm>
        <a:custGeom>
          <a:avLst/>
          <a:gdLst/>
          <a:ahLst/>
          <a:cxnLst/>
          <a:rect l="0" t="0" r="0" b="0"/>
          <a:pathLst>
            <a:path>
              <a:moveTo>
                <a:pt x="0" y="22587"/>
              </a:moveTo>
              <a:lnTo>
                <a:pt x="878551" y="2258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57D463-D6EC-4DAF-A0F0-BFCE89EBF8F3}">
      <dsp:nvSpPr>
        <dsp:cNvPr id="0" name=""/>
        <dsp:cNvSpPr/>
      </dsp:nvSpPr>
      <dsp:spPr>
        <a:xfrm rot="1307814">
          <a:off x="2974487" y="2828574"/>
          <a:ext cx="623700" cy="45175"/>
        </a:xfrm>
        <a:custGeom>
          <a:avLst/>
          <a:gdLst/>
          <a:ahLst/>
          <a:cxnLst/>
          <a:rect l="0" t="0" r="0" b="0"/>
          <a:pathLst>
            <a:path>
              <a:moveTo>
                <a:pt x="0" y="22587"/>
              </a:moveTo>
              <a:lnTo>
                <a:pt x="623700" y="2258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2C4DA5-4637-4CC1-A4DC-6152F5B2CBF1}">
      <dsp:nvSpPr>
        <dsp:cNvPr id="0" name=""/>
        <dsp:cNvSpPr/>
      </dsp:nvSpPr>
      <dsp:spPr>
        <a:xfrm rot="20292186">
          <a:off x="2974487" y="2055660"/>
          <a:ext cx="623700" cy="45175"/>
        </a:xfrm>
        <a:custGeom>
          <a:avLst/>
          <a:gdLst/>
          <a:ahLst/>
          <a:cxnLst/>
          <a:rect l="0" t="0" r="0" b="0"/>
          <a:pathLst>
            <a:path>
              <a:moveTo>
                <a:pt x="0" y="22587"/>
              </a:moveTo>
              <a:lnTo>
                <a:pt x="623700" y="2258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0662AF-48A7-47E8-A81D-A5D9D46AB7C0}">
      <dsp:nvSpPr>
        <dsp:cNvPr id="0" name=""/>
        <dsp:cNvSpPr/>
      </dsp:nvSpPr>
      <dsp:spPr>
        <a:xfrm rot="17926659">
          <a:off x="2463906" y="1380286"/>
          <a:ext cx="878551" cy="45175"/>
        </a:xfrm>
        <a:custGeom>
          <a:avLst/>
          <a:gdLst/>
          <a:ahLst/>
          <a:cxnLst/>
          <a:rect l="0" t="0" r="0" b="0"/>
          <a:pathLst>
            <a:path>
              <a:moveTo>
                <a:pt x="0" y="22587"/>
              </a:moveTo>
              <a:lnTo>
                <a:pt x="878551" y="2258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75F4E6-DE94-407D-AE74-95D5EAC8AEEC}">
      <dsp:nvSpPr>
        <dsp:cNvPr id="0" name=""/>
        <dsp:cNvSpPr/>
      </dsp:nvSpPr>
      <dsp:spPr>
        <a:xfrm>
          <a:off x="1353105" y="1497836"/>
          <a:ext cx="1933738" cy="1933738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7BC7EC-09F2-4EE2-8EA4-1A4A87AB16DF}">
      <dsp:nvSpPr>
        <dsp:cNvPr id="0" name=""/>
        <dsp:cNvSpPr/>
      </dsp:nvSpPr>
      <dsp:spPr>
        <a:xfrm>
          <a:off x="2833962" y="2178"/>
          <a:ext cx="1082521" cy="108252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800" kern="1200" dirty="0" smtClean="0">
              <a:solidFill>
                <a:schemeClr val="tx1"/>
              </a:solidFill>
            </a:rPr>
            <a:t>FINANCIEROS</a:t>
          </a:r>
          <a:endParaRPr lang="es-CR" sz="800" kern="1200" dirty="0">
            <a:solidFill>
              <a:schemeClr val="tx1"/>
            </a:solidFill>
          </a:endParaRPr>
        </a:p>
      </dsp:txBody>
      <dsp:txXfrm>
        <a:off x="2833962" y="2178"/>
        <a:ext cx="1082521" cy="1082521"/>
      </dsp:txXfrm>
    </dsp:sp>
    <dsp:sp modelId="{522984AA-858D-421A-B724-48D5900B5EB8}">
      <dsp:nvSpPr>
        <dsp:cNvPr id="0" name=""/>
        <dsp:cNvSpPr/>
      </dsp:nvSpPr>
      <dsp:spPr>
        <a:xfrm>
          <a:off x="3537195" y="1220212"/>
          <a:ext cx="1082521" cy="108252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800" kern="1200" dirty="0" smtClean="0">
              <a:solidFill>
                <a:schemeClr val="tx1"/>
              </a:solidFill>
            </a:rPr>
            <a:t>NORMAS QUE REGULAN DERECHOS</a:t>
          </a:r>
          <a:endParaRPr lang="es-CR" sz="800" kern="1200" dirty="0">
            <a:solidFill>
              <a:schemeClr val="tx1"/>
            </a:solidFill>
          </a:endParaRPr>
        </a:p>
      </dsp:txBody>
      <dsp:txXfrm>
        <a:off x="3537195" y="1220212"/>
        <a:ext cx="1082521" cy="1082521"/>
      </dsp:txXfrm>
    </dsp:sp>
    <dsp:sp modelId="{A7BE90CF-8C49-4176-9EFD-F0ACE5C02131}">
      <dsp:nvSpPr>
        <dsp:cNvPr id="0" name=""/>
        <dsp:cNvSpPr/>
      </dsp:nvSpPr>
      <dsp:spPr>
        <a:xfrm>
          <a:off x="3537195" y="2626677"/>
          <a:ext cx="1082521" cy="108252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800" kern="1200" dirty="0" smtClean="0">
              <a:solidFill>
                <a:schemeClr val="tx1"/>
              </a:solidFill>
            </a:rPr>
            <a:t>ORGANIZACION GESTORA</a:t>
          </a:r>
          <a:endParaRPr lang="es-CR" sz="800" kern="1200" dirty="0">
            <a:solidFill>
              <a:schemeClr val="tx1"/>
            </a:solidFill>
          </a:endParaRPr>
        </a:p>
      </dsp:txBody>
      <dsp:txXfrm>
        <a:off x="3537195" y="2626677"/>
        <a:ext cx="1082521" cy="1082521"/>
      </dsp:txXfrm>
    </dsp:sp>
    <dsp:sp modelId="{40A2FE64-8E21-4F63-B014-6B436D1AAD29}">
      <dsp:nvSpPr>
        <dsp:cNvPr id="0" name=""/>
        <dsp:cNvSpPr/>
      </dsp:nvSpPr>
      <dsp:spPr>
        <a:xfrm>
          <a:off x="2833962" y="3844711"/>
          <a:ext cx="1082521" cy="108252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800" kern="1200" dirty="0" smtClean="0">
              <a:solidFill>
                <a:schemeClr val="tx1"/>
              </a:solidFill>
            </a:rPr>
            <a:t>DESTINATARIOS</a:t>
          </a:r>
          <a:endParaRPr lang="es-CR" sz="800" kern="1200" dirty="0">
            <a:solidFill>
              <a:schemeClr val="tx1"/>
            </a:solidFill>
          </a:endParaRPr>
        </a:p>
      </dsp:txBody>
      <dsp:txXfrm>
        <a:off x="2833962" y="3844711"/>
        <a:ext cx="1082521" cy="10825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DF9052A-E98C-47E6-A82C-D17CD9D5919D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CR" dirty="0" smtClean="0"/>
              <a:t>  </a:t>
            </a:r>
            <a:endParaRPr lang="es-C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F9052A-E98C-47E6-A82C-D17CD9D5919D}" type="slidenum">
              <a:rPr lang="es-ES" smtClean="0"/>
              <a:pPr/>
              <a:t>3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6CD74C-FF0A-4381-B197-6398A6FA548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3BBBA8-FF94-4157-924D-52E7BA67E25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9098C3-4C44-4C1F-AF65-CAACC73299E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484A11-10EE-4E61-BD5B-4CE02FC9B6F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E05188-281B-46DA-9A02-923F029202B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2A83AF-C42A-4A64-81A5-136F90103FA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26D7CD-BD65-4AB0-8C93-8E7228C0199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1E9520-A7DF-46F1-8B1D-6D4DA48BFB2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4AB97A-3C23-4B0A-8458-74980B9720F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91F5EA-EB6F-46E4-8BDA-3969A5CB925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471B8A-90BB-460D-BCD3-6AFF368B1EF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Oval 8"/>
          <p:cNvSpPr>
            <a:spLocks noChangeArrowheads="1"/>
          </p:cNvSpPr>
          <p:nvPr userDrawn="1"/>
        </p:nvSpPr>
        <p:spPr bwMode="auto">
          <a:xfrm>
            <a:off x="250825" y="188913"/>
            <a:ext cx="1728788" cy="1439862"/>
          </a:xfrm>
          <a:prstGeom prst="ellipse">
            <a:avLst/>
          </a:prstGeom>
          <a:gradFill rotWithShape="1">
            <a:gsLst>
              <a:gs pos="0">
                <a:srgbClr val="DDDDDD"/>
              </a:gs>
              <a:gs pos="50000">
                <a:srgbClr val="DDDDDD">
                  <a:gamma/>
                  <a:shade val="46275"/>
                  <a:invGamma/>
                </a:srgbClr>
              </a:gs>
              <a:gs pos="100000">
                <a:srgbClr val="DDDDDD"/>
              </a:gs>
            </a:gsLst>
            <a:lin ang="27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R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68538" y="274638"/>
            <a:ext cx="64182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6D10088-A70F-4631-8021-CB470C8B697F}" type="slidenum">
              <a:rPr lang="es-ES"/>
              <a:pPr/>
              <a:t>‹Nº›</a:t>
            </a:fld>
            <a:endParaRPr lang="es-ES"/>
          </a:p>
        </p:txBody>
      </p:sp>
      <p:pic>
        <p:nvPicPr>
          <p:cNvPr id="1031" name="Picture 7" descr="OISS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23850" y="260350"/>
            <a:ext cx="1512888" cy="1339850"/>
          </a:xfrm>
          <a:prstGeom prst="rect">
            <a:avLst/>
          </a:prstGeom>
          <a:noFill/>
        </p:spPr>
      </p:pic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468313" y="6237288"/>
            <a:ext cx="8353425" cy="620712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Centro Regional de Cooperación para Centroamérica y el Caribe</a:t>
            </a:r>
          </a:p>
        </p:txBody>
      </p:sp>
      <p:sp>
        <p:nvSpPr>
          <p:cNvPr id="1035" name="Line 11"/>
          <p:cNvSpPr>
            <a:spLocks noChangeShapeType="1"/>
          </p:cNvSpPr>
          <p:nvPr userDrawn="1"/>
        </p:nvSpPr>
        <p:spPr bwMode="auto">
          <a:xfrm>
            <a:off x="2268538" y="1484313"/>
            <a:ext cx="64071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C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47664" y="2708920"/>
            <a:ext cx="6400800" cy="1752600"/>
          </a:xfrm>
        </p:spPr>
        <p:txBody>
          <a:bodyPr/>
          <a:lstStyle/>
          <a:p>
            <a:r>
              <a:rPr lang="es-ES" sz="4000" dirty="0" smtClean="0"/>
              <a:t>Métodos de Financiación de la Seguridad Social</a:t>
            </a:r>
            <a:endParaRPr lang="es-E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3.a.: Funcionamiento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2800"/>
              <a:t>En un primer estadio los ingresos superan a los egresos, generándose la capitalización.</a:t>
            </a:r>
          </a:p>
          <a:p>
            <a:r>
              <a:rPr lang="es-ES" sz="2800"/>
              <a:t>El Fondo acumulado produce réditos que se capitalizan en el mismo Fondo que se constituye como de “reserva”.</a:t>
            </a:r>
          </a:p>
          <a:p>
            <a:r>
              <a:rPr lang="es-ES" sz="2800"/>
              <a:t>En un determinado momento, los ingresos y los egresos son iguales (“Punto de Equilibrio”).</a:t>
            </a:r>
          </a:p>
          <a:p>
            <a:r>
              <a:rPr lang="es-ES" sz="2800"/>
              <a:t>Por último, los egresos superan a los ingresos, mas la diferencia es aportada por los réditos de las reservas.</a:t>
            </a:r>
          </a:p>
          <a:p>
            <a:r>
              <a:rPr lang="es-ES" sz="2800"/>
              <a:t>LAS RESERVAS NUNCA SE DEBEN TOCAR.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4. Capitalización Parcial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S"/>
              <a:t>Es un método de seguro social basado en la distribución del riesgo por segmentos de población, y para la contingencia de que se trate.</a:t>
            </a:r>
          </a:p>
          <a:p>
            <a:pPr>
              <a:lnSpc>
                <a:spcPct val="90000"/>
              </a:lnSpc>
            </a:pPr>
            <a:r>
              <a:rPr lang="es-ES"/>
              <a:t>Sirve sólo para prestaciones de largo plazo.</a:t>
            </a:r>
          </a:p>
          <a:p>
            <a:pPr>
              <a:lnSpc>
                <a:spcPct val="90000"/>
              </a:lnSpc>
            </a:pPr>
            <a:r>
              <a:rPr lang="es-ES"/>
              <a:t>Se establece una prima de seguro de carácter “parcial” o “escalonado”.</a:t>
            </a:r>
          </a:p>
          <a:p>
            <a:pPr>
              <a:lnSpc>
                <a:spcPct val="90000"/>
              </a:lnSpc>
            </a:pPr>
            <a:r>
              <a:rPr lang="es-ES"/>
              <a:t>La prima se distribuye entre quienes se verán obligados a su pago (usualmente, tripartita: trabajadores, patronos y Estado)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4.a. Funcionamiento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S" sz="2800"/>
              <a:t>En un primer estadio los ingresos superan a los egresos, generándose la capitalización.</a:t>
            </a:r>
          </a:p>
          <a:p>
            <a:pPr>
              <a:lnSpc>
                <a:spcPct val="90000"/>
              </a:lnSpc>
            </a:pPr>
            <a:r>
              <a:rPr lang="es-ES" sz="2800"/>
              <a:t>El Fondo acumulado produce réditos que se capitalizan en el mismo Fondo que se constituye como de “reserva”.</a:t>
            </a:r>
          </a:p>
          <a:p>
            <a:pPr>
              <a:lnSpc>
                <a:spcPct val="90000"/>
              </a:lnSpc>
            </a:pPr>
            <a:r>
              <a:rPr lang="es-ES" sz="2800"/>
              <a:t>En un determinado momento, los ingresos y los egresos son iguales (“Punto de Equilibrio”).</a:t>
            </a:r>
          </a:p>
          <a:p>
            <a:pPr>
              <a:lnSpc>
                <a:spcPct val="90000"/>
              </a:lnSpc>
            </a:pPr>
            <a:r>
              <a:rPr lang="es-ES" sz="2800"/>
              <a:t>Al momento del “Punto de Equilibrio” (o antes) se replantea la prima, y el ciclo se vuelve a abrir.</a:t>
            </a:r>
          </a:p>
          <a:p>
            <a:pPr>
              <a:lnSpc>
                <a:spcPct val="90000"/>
              </a:lnSpc>
            </a:pPr>
            <a:r>
              <a:rPr lang="es-ES" sz="2800"/>
              <a:t>También puede plantearse la escalada de la prima desde el inicio del seguro.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/>
              <a:t>5. Capitalización Individual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sz="2800" dirty="0"/>
          </a:p>
          <a:p>
            <a:r>
              <a:rPr lang="es-ES" sz="2800" dirty="0" smtClean="0"/>
              <a:t>Es individual</a:t>
            </a:r>
            <a:r>
              <a:rPr lang="es-ES" sz="2800" dirty="0"/>
              <a:t>, por lo que no importa (en teoría) el comportamiento del colectivo, ni los riesgos sociales.</a:t>
            </a:r>
          </a:p>
          <a:p>
            <a:r>
              <a:rPr lang="es-ES" sz="2800" dirty="0" smtClean="0"/>
              <a:t>Depende </a:t>
            </a:r>
            <a:r>
              <a:rPr lang="es-ES" sz="2800" dirty="0"/>
              <a:t>de la capacidad de ahorro, del tiempo, de la productividad, de la longevidad y de los gastos de administración.</a:t>
            </a:r>
          </a:p>
          <a:p>
            <a:endParaRPr lang="es-ES" sz="2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5.a. Funcionamiento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/>
              <a:t>Etapas:</a:t>
            </a:r>
          </a:p>
          <a:p>
            <a:pPr lvl="1"/>
            <a:r>
              <a:rPr lang="es-ES"/>
              <a:t>De capitalización: Se aporta, se capitalizan los réditos y se deducen los gastos de administración.</a:t>
            </a:r>
          </a:p>
          <a:p>
            <a:pPr lvl="1"/>
            <a:r>
              <a:rPr lang="es-ES"/>
              <a:t>De pensión: Con base en el capital acumulado se financia la pensión, según varias modalidades que se verán adelante.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/>
              <a:t>5.b. Etapa de capitalización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S" sz="2400"/>
              <a:t>El fondo individual se constituye con los aportes, más los réditos, menos los gastos de administración.</a:t>
            </a:r>
          </a:p>
          <a:p>
            <a:pPr>
              <a:lnSpc>
                <a:spcPct val="90000"/>
              </a:lnSpc>
            </a:pPr>
            <a:r>
              <a:rPr lang="es-ES" sz="2400"/>
              <a:t>Aportes: Usualmente crecientes en términos reales por plausible mejoría de los ingresos del contribuyente.</a:t>
            </a:r>
          </a:p>
          <a:p>
            <a:pPr>
              <a:lnSpc>
                <a:spcPct val="90000"/>
              </a:lnSpc>
            </a:pPr>
            <a:r>
              <a:rPr lang="es-ES" sz="2400"/>
              <a:t>Réditos: Dependen de las posibilidades de inversión y del comportamiento del mercado de títulos, de la moneda, del mercado financiero y en general de factores macroeconómicos.</a:t>
            </a:r>
          </a:p>
          <a:p>
            <a:pPr>
              <a:lnSpc>
                <a:spcPct val="90000"/>
              </a:lnSpc>
            </a:pPr>
            <a:r>
              <a:rPr lang="es-ES" sz="2400"/>
              <a:t>Gastos de administración: Un porcentaje de los aportes, no del fondo (en esto se diferencia de los Fondos de Inversión)</a:t>
            </a:r>
          </a:p>
          <a:p>
            <a:pPr>
              <a:lnSpc>
                <a:spcPct val="90000"/>
              </a:lnSpc>
            </a:pPr>
            <a:r>
              <a:rPr lang="es-ES" sz="2400"/>
              <a:t>Como resultado se tiene un capital final.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5.c. Etapa de pensión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S" dirty="0"/>
              <a:t>Opciones:</a:t>
            </a:r>
          </a:p>
          <a:p>
            <a:pPr lvl="1">
              <a:lnSpc>
                <a:spcPct val="90000"/>
              </a:lnSpc>
            </a:pPr>
            <a:r>
              <a:rPr lang="es-ES" dirty="0"/>
              <a:t>Renta vitalicia: El capital se entrega a una aseguradora que asume el riesgo de longevidad.</a:t>
            </a:r>
          </a:p>
          <a:p>
            <a:pPr lvl="1">
              <a:lnSpc>
                <a:spcPct val="90000"/>
              </a:lnSpc>
            </a:pPr>
            <a:r>
              <a:rPr lang="es-ES" dirty="0"/>
              <a:t>Renta programada: El pensionado asume el riesgo de longevidad y se calcula teniendo como base o el monto, o su duración.</a:t>
            </a:r>
          </a:p>
          <a:p>
            <a:pPr lvl="1">
              <a:lnSpc>
                <a:spcPct val="90000"/>
              </a:lnSpc>
            </a:pPr>
            <a:r>
              <a:rPr lang="es-ES" dirty="0"/>
              <a:t>Combinación de las dos anteriores.</a:t>
            </a:r>
          </a:p>
          <a:p>
            <a:pPr lvl="1">
              <a:lnSpc>
                <a:spcPct val="90000"/>
              </a:lnSpc>
            </a:pPr>
            <a:r>
              <a:rPr lang="es-ES" dirty="0"/>
              <a:t>Renta permanente </a:t>
            </a:r>
            <a:r>
              <a:rPr lang="es-ES" dirty="0" smtClean="0"/>
              <a:t>(p. </a:t>
            </a:r>
            <a:r>
              <a:rPr lang="es-ES" dirty="0" err="1" smtClean="0"/>
              <a:t>ej</a:t>
            </a:r>
            <a:r>
              <a:rPr lang="es-ES" dirty="0" smtClean="0"/>
              <a:t> </a:t>
            </a:r>
            <a:r>
              <a:rPr lang="es-ES" dirty="0"/>
              <a:t>Costa Rica) que consiste sólo en el rendimiento del fondo sin tocar el principal.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6. El Reparto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/>
              <a:t>Reparto simple (</a:t>
            </a:r>
            <a:r>
              <a:rPr lang="es-ES" i="1"/>
              <a:t>“pay as you go”):</a:t>
            </a:r>
            <a:endParaRPr lang="es-ES"/>
          </a:p>
          <a:p>
            <a:pPr lvl="1"/>
            <a:r>
              <a:rPr lang="es-ES"/>
              <a:t>El egreso anual por prestaciones en curso de pago es igual al ingreso por cotizaciones del mismo año.</a:t>
            </a:r>
          </a:p>
          <a:p>
            <a:r>
              <a:rPr lang="es-ES"/>
              <a:t>Reparto mixto:</a:t>
            </a:r>
          </a:p>
          <a:p>
            <a:pPr lvl="1"/>
            <a:r>
              <a:rPr lang="es-ES"/>
              <a:t>La prima de reparto es levemente superior para formalizar un fondo de reservas de contingencia.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7. Financiamiento Fiscal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/>
              <a:t>Se asignan los recursos en los Presupuestos Nacionales.</a:t>
            </a:r>
          </a:p>
          <a:p>
            <a:r>
              <a:rPr lang="es-ES"/>
              <a:t>Es pagado por el Erario Público.</a:t>
            </a:r>
          </a:p>
          <a:p>
            <a:r>
              <a:rPr lang="es-ES"/>
              <a:t>Su fuente es, por lo tanto, los impuestos.</a:t>
            </a:r>
          </a:p>
          <a:p>
            <a:r>
              <a:rPr lang="es-ES"/>
              <a:t>Fiscal puro: Impuestos Generales</a:t>
            </a:r>
          </a:p>
          <a:p>
            <a:r>
              <a:rPr lang="es-ES"/>
              <a:t>Fiscal mixto: Impuestos Generales y Específicos.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/>
              <a:t>8. Financiamiento Combinado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es-ES" dirty="0" smtClean="0"/>
          </a:p>
          <a:p>
            <a:pPr>
              <a:lnSpc>
                <a:spcPct val="90000"/>
              </a:lnSpc>
            </a:pPr>
            <a:r>
              <a:rPr lang="es-ES" dirty="0" smtClean="0"/>
              <a:t>Una </a:t>
            </a:r>
            <a:r>
              <a:rPr lang="es-ES" dirty="0"/>
              <a:t>parte se obtiene mediante impuestos (origen fiscal puro o mixto)</a:t>
            </a:r>
          </a:p>
          <a:p>
            <a:pPr>
              <a:lnSpc>
                <a:spcPct val="90000"/>
              </a:lnSpc>
            </a:pPr>
            <a:r>
              <a:rPr lang="es-ES" dirty="0"/>
              <a:t>Otra parte se obtiene de cotizaciones.</a:t>
            </a:r>
          </a:p>
          <a:p>
            <a:pPr>
              <a:lnSpc>
                <a:spcPct val="90000"/>
              </a:lnSpc>
            </a:pPr>
            <a:r>
              <a:rPr lang="es-ES" dirty="0"/>
              <a:t>Es el mejor pero a su vez, el más peligroso de todos, pues tiende a la iniquidad</a:t>
            </a:r>
            <a:r>
              <a:rPr lang="es-ES" dirty="0" smtClean="0"/>
              <a:t>.</a:t>
            </a:r>
            <a:endParaRPr lang="es-E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68538" y="274638"/>
            <a:ext cx="6418262" cy="994122"/>
          </a:xfrm>
        </p:spPr>
        <p:txBody>
          <a:bodyPr/>
          <a:lstStyle/>
          <a:p>
            <a:r>
              <a:rPr lang="es-CR" dirty="0" smtClean="0"/>
              <a:t>COMPONENTES</a:t>
            </a:r>
            <a:endParaRPr lang="es-CR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1115616" y="1196752"/>
          <a:ext cx="7704856" cy="49294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/>
              <a:t>9. Prestaciones de servicio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Usualmente de financiamiento fiscal. Ejemplos:</a:t>
            </a:r>
          </a:p>
          <a:p>
            <a:pPr lvl="1"/>
            <a:r>
              <a:rPr lang="es-ES" dirty="0"/>
              <a:t>Asistencia sanitaria</a:t>
            </a:r>
          </a:p>
          <a:p>
            <a:pPr lvl="1"/>
            <a:r>
              <a:rPr lang="es-ES" dirty="0"/>
              <a:t>Servicios Sociales</a:t>
            </a:r>
          </a:p>
          <a:p>
            <a:r>
              <a:rPr lang="es-ES" dirty="0"/>
              <a:t>En algunos casos se han constituido Seguros Sociales </a:t>
            </a:r>
          </a:p>
          <a:p>
            <a:pPr lvl="1">
              <a:buNone/>
            </a:pPr>
            <a:endParaRPr lang="es-E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10. Modelos de Gestión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/>
              <a:t>Gestión Pública:</a:t>
            </a:r>
          </a:p>
          <a:p>
            <a:pPr lvl="1"/>
            <a:r>
              <a:rPr lang="es-ES"/>
              <a:t>Entes u órganos del Estado, se caracteriza por ser un servicio público, y está sujeta a toda la normativa de la Administración Pública.</a:t>
            </a:r>
          </a:p>
          <a:p>
            <a:r>
              <a:rPr lang="es-ES"/>
              <a:t>Gestión Privada:</a:t>
            </a:r>
          </a:p>
          <a:p>
            <a:pPr lvl="1"/>
            <a:r>
              <a:rPr lang="es-ES"/>
              <a:t>Empresas privadas, no deja de ser un servicio público pero está sujeta a las reglas del mercado con más o menos estricta regulación estatal.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/>
              <a:t>11. Debate sobre la gestión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/>
              <a:t>La Seguridad Social es competencia exclusiva y excluyente del Estado, no así su gestión.</a:t>
            </a:r>
          </a:p>
          <a:p>
            <a:r>
              <a:rPr lang="es-ES"/>
              <a:t>Lo importante en este punto es la eficiencia en la gestión y no quién la realice.</a:t>
            </a:r>
          </a:p>
          <a:p>
            <a:r>
              <a:rPr lang="es-ES"/>
              <a:t>La prevalencia entre una u otra depende de decisiones políticas de oportunidad y conveniencia </a:t>
            </a:r>
            <a:r>
              <a:rPr lang="es-ES" u="sng"/>
              <a:t>para la protección social.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R" dirty="0" smtClean="0"/>
              <a:t>MUCHAS GRACIAS</a:t>
            </a:r>
            <a:endParaRPr lang="es-CR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es-CR" sz="2000" dirty="0" smtClean="0"/>
          </a:p>
          <a:p>
            <a:pPr algn="just"/>
            <a:r>
              <a:rPr lang="es-CR" sz="2400" dirty="0" smtClean="0"/>
              <a:t>“En una determinada sociedad la protección social, consiste esencialmente en un </a:t>
            </a:r>
            <a:r>
              <a:rPr lang="es-CR" sz="2400" b="1" i="1" dirty="0" smtClean="0"/>
              <a:t>sistema de transferencias </a:t>
            </a:r>
            <a:r>
              <a:rPr lang="es-CR" sz="2400" dirty="0" smtClean="0"/>
              <a:t>que </a:t>
            </a:r>
            <a:r>
              <a:rPr lang="es-CR" sz="2400" b="1" i="1" dirty="0" smtClean="0"/>
              <a:t>redistribuyen el ingreso </a:t>
            </a:r>
            <a:r>
              <a:rPr lang="es-CR" sz="2400" dirty="0" smtClean="0"/>
              <a:t>dentro de  familiares o entre diferentes unidades familiares. En seguridad social a esas  transferencias de ingreso las llamamos «prestaciones»  y normalmente consisten en transferencias en dinero o en especie. Ambas pueden considerarse respuestas a la necesidad de ayudar a las personas a afrontar determinados riesgos (disminución de sus ingresos por enfermedad o, vejez.  (OIT- </a:t>
            </a:r>
            <a:r>
              <a:rPr lang="es-CR" sz="2400" dirty="0" err="1" smtClean="0"/>
              <a:t>Bertranou</a:t>
            </a:r>
            <a:r>
              <a:rPr lang="es-CR" sz="2400" dirty="0" smtClean="0"/>
              <a:t> y otros -2004)</a:t>
            </a:r>
            <a:endParaRPr lang="es-CR" sz="2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sz="2800" dirty="0" smtClean="0"/>
              <a:t>1.- Método de financiación</a:t>
            </a:r>
            <a:endParaRPr lang="es-CR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R" sz="2400" dirty="0" smtClean="0"/>
          </a:p>
          <a:p>
            <a:r>
              <a:rPr lang="es-CR" sz="2400" dirty="0" smtClean="0"/>
              <a:t>El método de financiación consiste en el modo en que se movilizan los recursos financieros y en cómo se utilizan. Tiene múltiples facetas en la medida en que se relaciona con diferentes factores entre los que se incluyen:</a:t>
            </a:r>
          </a:p>
          <a:p>
            <a:endParaRPr lang="es-CR" sz="2400" dirty="0" smtClean="0"/>
          </a:p>
          <a:p>
            <a:pPr lvl="1"/>
            <a:r>
              <a:rPr lang="es-CR" sz="2000" dirty="0" smtClean="0"/>
              <a:t>· el enfoque para movilizar los recursos financieros;</a:t>
            </a:r>
          </a:p>
          <a:p>
            <a:pPr lvl="1"/>
            <a:r>
              <a:rPr lang="es-CR" sz="2000" dirty="0" smtClean="0"/>
              <a:t>· la estructura institucional y organizativa de distribución de los servicios;</a:t>
            </a:r>
          </a:p>
          <a:p>
            <a:pPr lvl="1"/>
            <a:r>
              <a:rPr lang="es-CR" sz="2000" dirty="0" smtClean="0"/>
              <a:t>· la asignación de recursos;</a:t>
            </a:r>
          </a:p>
          <a:p>
            <a:pPr lvl="1"/>
            <a:r>
              <a:rPr lang="es-CR" sz="2000" dirty="0" smtClean="0"/>
              <a:t>· el método de remuneración y de incentivos para los proveedores de salud; y</a:t>
            </a:r>
          </a:p>
          <a:p>
            <a:pPr lvl="1"/>
            <a:r>
              <a:rPr lang="es-CR" sz="2000" dirty="0" smtClean="0"/>
              <a:t>· otros.</a:t>
            </a:r>
            <a:endParaRPr lang="es-CR" sz="2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sz="2400" dirty="0" smtClean="0"/>
              <a:t>Composición de los sistemas de protección social</a:t>
            </a:r>
            <a:endParaRPr lang="es-CR" sz="2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endParaRPr lang="es-CR" sz="1600" i="1" dirty="0" smtClean="0"/>
          </a:p>
          <a:p>
            <a:pPr algn="just">
              <a:buNone/>
            </a:pPr>
            <a:endParaRPr lang="es-CR" sz="1600" i="1" dirty="0" smtClean="0"/>
          </a:p>
          <a:p>
            <a:pPr algn="just"/>
            <a:r>
              <a:rPr lang="es-CR" sz="1600" b="1" i="1" dirty="0" smtClean="0"/>
              <a:t>regímenes de seguridad social</a:t>
            </a:r>
            <a:r>
              <a:rPr lang="es-CR" sz="1600" i="1" dirty="0" smtClean="0"/>
              <a:t>: regímenes de prestaciones en función  </a:t>
            </a:r>
            <a:r>
              <a:rPr lang="es-CR" sz="1600" dirty="0" smtClean="0"/>
              <a:t>del empleo, como las pensiones relacionadas con el empleo: prestaciones económicas  de corta duración; prestaciones por accidentes del trabajo y por desempleo; y de prestación para el cuidado de la salud;</a:t>
            </a:r>
          </a:p>
          <a:p>
            <a:pPr algn="just"/>
            <a:r>
              <a:rPr lang="es-CR" sz="1600" b="1" i="1" dirty="0" smtClean="0"/>
              <a:t>regímenes universales de prestaciones sociales</a:t>
            </a:r>
            <a:r>
              <a:rPr lang="es-CR" sz="1600" i="1" dirty="0" smtClean="0"/>
              <a:t>: regímenes de </a:t>
            </a:r>
            <a:r>
              <a:rPr lang="es-CR" sz="1600" dirty="0" smtClean="0"/>
              <a:t>prestaciones para todos los ciudadanos, incluyendo las asignaciones familiares financiadas con impuestos así como las prestaciones para el cuidado de la salud;</a:t>
            </a:r>
          </a:p>
          <a:p>
            <a:pPr algn="just"/>
            <a:r>
              <a:rPr lang="es-CR" sz="1600" b="1" i="1" dirty="0" smtClean="0"/>
              <a:t>regímenes de asistencia social</a:t>
            </a:r>
            <a:r>
              <a:rPr lang="es-CR" sz="1600" i="1" dirty="0" smtClean="0"/>
              <a:t>: sistemas para atenuar la pobreza </a:t>
            </a:r>
            <a:r>
              <a:rPr lang="es-CR" sz="1600" dirty="0" smtClean="0"/>
              <a:t>destinados a ciudadanos y residentes con necesidades especiales;</a:t>
            </a:r>
          </a:p>
          <a:p>
            <a:pPr algn="just"/>
            <a:r>
              <a:rPr lang="es-CR" sz="1600" b="1" i="1" dirty="0" smtClean="0"/>
              <a:t>regímenes de prestaciones complementarias</a:t>
            </a:r>
            <a:r>
              <a:rPr lang="es-CR" sz="1600" i="1" dirty="0" smtClean="0"/>
              <a:t>: tal como se establecen </a:t>
            </a:r>
            <a:r>
              <a:rPr lang="es-CR" sz="1600" dirty="0" smtClean="0"/>
              <a:t>en convenios colectivos o basados en la comunidad, o en contratos individuales legalmente autorizados y manejados de ordinario por cooperativas o entidades del sector privado.</a:t>
            </a:r>
            <a:endParaRPr lang="es-CR" sz="1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SECTORES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R" sz="2000" dirty="0" smtClean="0"/>
              <a:t>Recursos de financiación de la protección social, según sector:</a:t>
            </a:r>
          </a:p>
          <a:p>
            <a:r>
              <a:rPr lang="es-CR" sz="2000" b="1" dirty="0" smtClean="0"/>
              <a:t>Sector público</a:t>
            </a:r>
            <a:endParaRPr lang="es-CR" sz="2000" dirty="0" smtClean="0"/>
          </a:p>
          <a:p>
            <a:pPr lvl="1"/>
            <a:r>
              <a:rPr lang="es-CR" sz="1600" i="1" dirty="0" smtClean="0"/>
              <a:t>Gobierno central</a:t>
            </a:r>
          </a:p>
          <a:p>
            <a:pPr lvl="1"/>
            <a:r>
              <a:rPr lang="es-CR" sz="1600" i="1" dirty="0" smtClean="0"/>
              <a:t>Gobiernos regionales y locales</a:t>
            </a:r>
          </a:p>
          <a:p>
            <a:pPr lvl="1"/>
            <a:r>
              <a:rPr lang="es-CR" sz="1600" i="1" dirty="0" smtClean="0"/>
              <a:t>Fondos de la seguridad social</a:t>
            </a:r>
            <a:endParaRPr lang="es-CR" sz="1600" dirty="0" smtClean="0"/>
          </a:p>
          <a:p>
            <a:pPr lvl="1"/>
            <a:r>
              <a:rPr lang="es-CR" sz="1600" dirty="0" smtClean="0"/>
              <a:t>Organismos financieros y no financieros</a:t>
            </a:r>
          </a:p>
          <a:p>
            <a:pPr lvl="1"/>
            <a:r>
              <a:rPr lang="es-CR" sz="1600" dirty="0" smtClean="0"/>
              <a:t>Instituciones sin fines de lucro que sirven a las unidades familiares</a:t>
            </a:r>
          </a:p>
          <a:p>
            <a:endParaRPr lang="es-CR" sz="2000" b="1" dirty="0" smtClean="0"/>
          </a:p>
          <a:p>
            <a:r>
              <a:rPr lang="es-CR" sz="2000" b="1" dirty="0" smtClean="0"/>
              <a:t>Sector privado</a:t>
            </a:r>
            <a:endParaRPr lang="es-CR" sz="2000" dirty="0" smtClean="0"/>
          </a:p>
          <a:p>
            <a:pPr lvl="1"/>
            <a:r>
              <a:rPr lang="es-CR" sz="1600" dirty="0" smtClean="0"/>
              <a:t>Sociedades anónimas (financieras y no financieras)</a:t>
            </a:r>
          </a:p>
          <a:p>
            <a:pPr lvl="1"/>
            <a:r>
              <a:rPr lang="es-CR" sz="1600" dirty="0" smtClean="0"/>
              <a:t>Instituciones sin fines de lucro que sirven a las unidades familiares</a:t>
            </a:r>
          </a:p>
          <a:p>
            <a:pPr lvl="1"/>
            <a:r>
              <a:rPr lang="es-CR" sz="1600" dirty="0" smtClean="0"/>
              <a:t>Unidades familiares</a:t>
            </a:r>
          </a:p>
          <a:p>
            <a:pPr>
              <a:buNone/>
            </a:pPr>
            <a:endParaRPr lang="es-CR" sz="2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sz="2800" dirty="0" smtClean="0"/>
              <a:t>INGRESOS POR TIPOS</a:t>
            </a:r>
            <a:endParaRPr lang="es-CR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R" sz="1600" b="1" dirty="0" smtClean="0"/>
              <a:t>Cotizaciones a la seguridad social</a:t>
            </a:r>
          </a:p>
          <a:p>
            <a:r>
              <a:rPr lang="es-CR" sz="1600" i="1" dirty="0" smtClean="0"/>
              <a:t>— </a:t>
            </a:r>
            <a:r>
              <a:rPr lang="es-CR" sz="1600" b="1" i="1" dirty="0" smtClean="0"/>
              <a:t>Cotizaciones de los empleadores a la seguridad social</a:t>
            </a:r>
          </a:p>
          <a:p>
            <a:endParaRPr lang="es-CR" sz="1600" i="1" dirty="0" smtClean="0"/>
          </a:p>
          <a:p>
            <a:r>
              <a:rPr lang="es-CR" sz="1600" i="1" dirty="0" smtClean="0"/>
              <a:t>— </a:t>
            </a:r>
            <a:r>
              <a:rPr lang="es-CR" sz="1600" b="1" i="1" dirty="0" smtClean="0"/>
              <a:t>Cotizaciones sociales de personas protegidas</a:t>
            </a:r>
          </a:p>
          <a:p>
            <a:r>
              <a:rPr lang="es-CR" sz="1600" i="1" dirty="0" smtClean="0"/>
              <a:t>Empleados</a:t>
            </a:r>
          </a:p>
          <a:p>
            <a:r>
              <a:rPr lang="es-CR" sz="1600" i="1" dirty="0" smtClean="0"/>
              <a:t>Autónomos</a:t>
            </a:r>
          </a:p>
          <a:p>
            <a:r>
              <a:rPr lang="es-CR" sz="1600" i="1" dirty="0" smtClean="0"/>
              <a:t>Jubilados y otros</a:t>
            </a:r>
          </a:p>
          <a:p>
            <a:r>
              <a:rPr lang="es-CR" sz="1600" b="1" dirty="0" smtClean="0"/>
              <a:t>Financiación general por el Gobierno</a:t>
            </a:r>
          </a:p>
          <a:p>
            <a:r>
              <a:rPr lang="es-CR" sz="1600" i="1" dirty="0" smtClean="0"/>
              <a:t>— Impuestos asignados para fines específicos</a:t>
            </a:r>
          </a:p>
          <a:p>
            <a:r>
              <a:rPr lang="es-CR" sz="1600" i="1" dirty="0" smtClean="0"/>
              <a:t>— Ingresos generales</a:t>
            </a:r>
          </a:p>
          <a:p>
            <a:r>
              <a:rPr lang="es-CR" sz="1600" b="1" dirty="0" smtClean="0"/>
              <a:t>Transferencias de otros regímenes</a:t>
            </a:r>
          </a:p>
          <a:p>
            <a:r>
              <a:rPr lang="es-CR" sz="1600" b="1" dirty="0" smtClean="0"/>
              <a:t>Otros ingresos</a:t>
            </a:r>
          </a:p>
          <a:p>
            <a:r>
              <a:rPr lang="es-CR" sz="1600" i="1" dirty="0" smtClean="0"/>
              <a:t>— Ingresos de propiedades</a:t>
            </a:r>
          </a:p>
          <a:p>
            <a:r>
              <a:rPr lang="es-CR" sz="1600" i="1" dirty="0" smtClean="0"/>
              <a:t>— Otros.</a:t>
            </a:r>
            <a:endParaRPr lang="es-CR" sz="1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2. Formas contributivas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 smtClean="0"/>
          </a:p>
          <a:p>
            <a:r>
              <a:rPr lang="es-ES" dirty="0" smtClean="0"/>
              <a:t>Seguro </a:t>
            </a:r>
            <a:r>
              <a:rPr lang="es-ES" dirty="0"/>
              <a:t>Social</a:t>
            </a:r>
          </a:p>
          <a:p>
            <a:pPr lvl="1"/>
            <a:r>
              <a:rPr lang="es-ES" dirty="0"/>
              <a:t>Capitalización completa</a:t>
            </a:r>
          </a:p>
          <a:p>
            <a:pPr lvl="1"/>
            <a:r>
              <a:rPr lang="es-ES" dirty="0"/>
              <a:t>Capitalización parcial</a:t>
            </a:r>
          </a:p>
          <a:p>
            <a:pPr lvl="1"/>
            <a:r>
              <a:rPr lang="es-ES" dirty="0"/>
              <a:t>Reparto</a:t>
            </a:r>
          </a:p>
          <a:p>
            <a:r>
              <a:rPr lang="es-ES" dirty="0"/>
              <a:t>Los Fondos de Capitalización </a:t>
            </a:r>
            <a:r>
              <a:rPr lang="es-ES" dirty="0" smtClean="0"/>
              <a:t>Individual o colectiva</a:t>
            </a:r>
            <a:endParaRPr lang="es-ES" dirty="0"/>
          </a:p>
          <a:p>
            <a:pPr lvl="1"/>
            <a:r>
              <a:rPr lang="es-ES" dirty="0"/>
              <a:t>Capitalización en cuentas individuales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/>
              <a:t>3. La Capitalización Completa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</a:pPr>
            <a:r>
              <a:rPr lang="es-ES" dirty="0"/>
              <a:t>Es un método de seguro social basado en la distribución del riesgo por segmentos de población, y para la contingencia de que se trate.</a:t>
            </a:r>
          </a:p>
          <a:p>
            <a:pPr algn="just">
              <a:lnSpc>
                <a:spcPct val="90000"/>
              </a:lnSpc>
            </a:pPr>
            <a:r>
              <a:rPr lang="es-ES" dirty="0"/>
              <a:t>Sirve sólo para prestaciones de largo plazo.</a:t>
            </a:r>
          </a:p>
          <a:p>
            <a:pPr algn="just">
              <a:lnSpc>
                <a:spcPct val="90000"/>
              </a:lnSpc>
            </a:pPr>
            <a:r>
              <a:rPr lang="es-ES" dirty="0"/>
              <a:t>Se establece una prima de seguro de carácter “medio” o “nivelado”.</a:t>
            </a:r>
          </a:p>
          <a:p>
            <a:pPr algn="just">
              <a:lnSpc>
                <a:spcPct val="90000"/>
              </a:lnSpc>
            </a:pPr>
            <a:r>
              <a:rPr lang="es-ES" dirty="0"/>
              <a:t>La prima se distribuye entre quienes se verán obligados a su pago (usualmente, tripartita: trabajadores, patronos y Estado)</a:t>
            </a:r>
          </a:p>
          <a:p>
            <a:pPr>
              <a:lnSpc>
                <a:spcPct val="90000"/>
              </a:lnSpc>
            </a:pPr>
            <a:endParaRPr lang="es-E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 Black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</TotalTime>
  <Words>1366</Words>
  <Application>Microsoft Office PowerPoint</Application>
  <PresentationFormat>Presentación en pantalla (4:3)</PresentationFormat>
  <Paragraphs>135</Paragraphs>
  <Slides>23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4" baseType="lpstr">
      <vt:lpstr>Diseño predeterminado</vt:lpstr>
      <vt:lpstr>Diapositiva 1</vt:lpstr>
      <vt:lpstr>COMPONENTES</vt:lpstr>
      <vt:lpstr>Diapositiva 3</vt:lpstr>
      <vt:lpstr>1.- Método de financiación</vt:lpstr>
      <vt:lpstr>Composición de los sistemas de protección social</vt:lpstr>
      <vt:lpstr>SECTORES</vt:lpstr>
      <vt:lpstr>INGRESOS POR TIPOS</vt:lpstr>
      <vt:lpstr>2. Formas contributivas</vt:lpstr>
      <vt:lpstr>3. La Capitalización Completa</vt:lpstr>
      <vt:lpstr>3.a.: Funcionamiento</vt:lpstr>
      <vt:lpstr>4. Capitalización Parcial</vt:lpstr>
      <vt:lpstr>4.a. Funcionamiento</vt:lpstr>
      <vt:lpstr>5. Capitalización Individual</vt:lpstr>
      <vt:lpstr>5.a. Funcionamiento</vt:lpstr>
      <vt:lpstr>5.b. Etapa de capitalización</vt:lpstr>
      <vt:lpstr>5.c. Etapa de pensión</vt:lpstr>
      <vt:lpstr>6. El Reparto</vt:lpstr>
      <vt:lpstr>7. Financiamiento Fiscal</vt:lpstr>
      <vt:lpstr>8. Financiamiento Combinado</vt:lpstr>
      <vt:lpstr>9. Prestaciones de servicio</vt:lpstr>
      <vt:lpstr>10. Modelos de Gestión</vt:lpstr>
      <vt:lpstr>11. Debate sobre la gestión</vt:lpstr>
      <vt:lpstr>MUCHAS GRACIAS</vt:lpstr>
    </vt:vector>
  </TitlesOfParts>
  <Company>OISS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Quinto Tema:</dc:title>
  <dc:creator>Luis</dc:creator>
  <cp:lastModifiedBy>Windows7</cp:lastModifiedBy>
  <cp:revision>41</cp:revision>
  <dcterms:created xsi:type="dcterms:W3CDTF">2003-08-23T20:29:17Z</dcterms:created>
  <dcterms:modified xsi:type="dcterms:W3CDTF">2013-09-30T00:47:03Z</dcterms:modified>
</cp:coreProperties>
</file>