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0" r:id="rId3"/>
    <p:sldId id="257" r:id="rId4"/>
    <p:sldId id="258" r:id="rId5"/>
    <p:sldId id="259" r:id="rId6"/>
  </p:sldIdLst>
  <p:sldSz cx="9144000" cy="6858000" type="screen4x3"/>
  <p:notesSz cx="6858000" cy="9144000"/>
  <p:defaultTextStyle>
    <a:defPPr>
      <a:defRPr lang="es-H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7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7 Título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9" name="8 Subtítulo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28" name="27 Marcador de fecha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17" name="16 Marcador de pie de página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s-HN"/>
          </a:p>
        </p:txBody>
      </p:sp>
      <p:sp>
        <p:nvSpPr>
          <p:cNvPr id="10" name="9 Rectángulo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11 Rectángulo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13 Rectángulo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18 Rectángulo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10 Conector recto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17 Conector recto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19 Conector recto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15 Conector recto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14 Conector recto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21 Conector recto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26 Rectángulo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20 Elipse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22 Elipse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23 Elipse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25 Elipse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24 Elipse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28 Marcador de número de diapositiva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8" name="7 Marcador de contenido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  <p:sp>
        <p:nvSpPr>
          <p:cNvPr id="10" name="9 Marcador de pie de página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s-H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s-HN"/>
          </a:p>
        </p:txBody>
      </p:sp>
      <p:sp>
        <p:nvSpPr>
          <p:cNvPr id="9" name="8 Rectángulo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9 Rectángulo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10 Rectángulo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11 Rectángulo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12 Conector recto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13 Conector recto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14 Conector recto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15 Conector recto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16 Conector recto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17 Rectángulo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18 Elipse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19 Elipse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20 Elipse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21 Elipse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22 Elipse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25 Conector recto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  <p:sp>
        <p:nvSpPr>
          <p:cNvPr id="9" name="8 Marcador de contenido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11" name="10 Marcador de contenido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  <p:sp>
        <p:nvSpPr>
          <p:cNvPr id="11" name="10 Marcador de contenido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13" name="12 Marcador de contenido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12" name="11 Marcador de texto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14" name="13 Marcador de texto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6" name="5 Marcador de fecha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s-H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HN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ido con título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9 Conector recto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8" name="7 Conector recto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8 Conector recto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10 Conector recto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11 Rectángulo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12 Conector recto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13 Elipse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17 Marcador de contenido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1" name="20 Marcador de fecha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22" name="21 Marcador de número de diapositiva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  <p:sp>
        <p:nvSpPr>
          <p:cNvPr id="23" name="22 Marcador de pie de página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s-HN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Conector recto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12 Elipse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10" name="9 Conector recto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10 Rectángulo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11 Conector recto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18 Conector recto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19 Conector recto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16 Marcador de fecha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18" name="17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  <p:sp>
        <p:nvSpPr>
          <p:cNvPr id="21" name="20 Marcador de pie de página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s-H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15 Conector recto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2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3" name="1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4" name="13 Marcador de fecha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F03739F4-82EE-493B-9BFD-B87D1B60A0D9}" type="datetimeFigureOut">
              <a:rPr lang="es-HN" smtClean="0"/>
              <a:t>12/04/2013</a:t>
            </a:fld>
            <a:endParaRPr lang="es-HN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s-HN"/>
          </a:p>
        </p:txBody>
      </p:sp>
      <p:sp>
        <p:nvSpPr>
          <p:cNvPr id="7" name="6 Conector recto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Conector recto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9 Rectángulo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10 Conector recto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11 Elipse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22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BC3C9536-34DB-499B-9C35-EF9A52B49879}" type="slidenum">
              <a:rPr lang="es-HN" smtClean="0"/>
              <a:t>‹Nº›</a:t>
            </a:fld>
            <a:endParaRPr lang="es-H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1979712" y="2132856"/>
            <a:ext cx="6172200" cy="1894362"/>
          </a:xfrm>
        </p:spPr>
        <p:txBody>
          <a:bodyPr>
            <a:normAutofit fontScale="90000"/>
          </a:bodyPr>
          <a:lstStyle/>
          <a:p>
            <a:pPr algn="ctr"/>
            <a:r>
              <a:rPr lang="es-HN" dirty="0" smtClean="0">
                <a:solidFill>
                  <a:schemeClr val="tx1"/>
                </a:solidFill>
              </a:rPr>
              <a:t>Síntesis de </a:t>
            </a:r>
            <a:r>
              <a:rPr lang="es-HN" sz="3200" dirty="0" smtClean="0">
                <a:solidFill>
                  <a:schemeClr val="tx1"/>
                </a:solidFill>
              </a:rPr>
              <a:t>las limitaciones  del proceso de planificación regional y sectorial </a:t>
            </a:r>
            <a:endParaRPr lang="es-HN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 b="55878"/>
          <a:stretch>
            <a:fillRect/>
          </a:stretch>
        </p:blipFill>
        <p:spPr bwMode="auto">
          <a:xfrm>
            <a:off x="539552" y="1412776"/>
            <a:ext cx="7969976" cy="51125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6" name="5 CuadroTexto"/>
          <p:cNvSpPr txBox="1"/>
          <p:nvPr/>
        </p:nvSpPr>
        <p:spPr>
          <a:xfrm>
            <a:off x="539552" y="260648"/>
            <a:ext cx="799288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HN" dirty="0" smtClean="0"/>
              <a:t>Limitantes en el proceso de articulación de planificación Sectorial- regional en el marco del PND</a:t>
            </a:r>
          </a:p>
          <a:p>
            <a:pPr algn="ctr"/>
            <a:r>
              <a:rPr lang="es-HN" dirty="0" smtClean="0"/>
              <a:t>unificada a nivel grupo</a:t>
            </a:r>
            <a:endParaRPr lang="es-H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sz="quarter" idx="1"/>
          </p:nvPr>
        </p:nvSpPr>
        <p:spPr>
          <a:xfrm>
            <a:off x="467544" y="1628800"/>
            <a:ext cx="7467600" cy="4873752"/>
          </a:xfrm>
        </p:spPr>
        <p:txBody>
          <a:bodyPr/>
          <a:lstStyle/>
          <a:p>
            <a:pPr marL="457200" indent="-457200" algn="just">
              <a:buClr>
                <a:schemeClr val="tx1"/>
              </a:buClr>
              <a:buFont typeface="+mj-lt"/>
              <a:buAutoNum type="arabicParenR"/>
            </a:pPr>
            <a:r>
              <a:rPr lang="es-HN" dirty="0" smtClean="0"/>
              <a:t>Voluntad política y falta de apropiación del proceso de planificación.</a:t>
            </a:r>
          </a:p>
          <a:p>
            <a:pPr marL="457200" indent="-457200" algn="just">
              <a:buClr>
                <a:schemeClr val="tx1"/>
              </a:buClr>
              <a:buFont typeface="+mj-lt"/>
              <a:buAutoNum type="arabicParenR"/>
            </a:pPr>
            <a:endParaRPr lang="es-HN" dirty="0" smtClean="0"/>
          </a:p>
          <a:p>
            <a:pPr marL="457200" indent="-457200" algn="just">
              <a:buClr>
                <a:schemeClr val="tx1"/>
              </a:buClr>
              <a:buFont typeface="+mj-lt"/>
              <a:buAutoNum type="arabicParenR"/>
            </a:pPr>
            <a:r>
              <a:rPr lang="es-HN" dirty="0" smtClean="0"/>
              <a:t>Plan de Gobierno según enfoque sectorial y regional.</a:t>
            </a:r>
          </a:p>
          <a:p>
            <a:pPr marL="457200" indent="-457200">
              <a:buClr>
                <a:schemeClr val="tx1"/>
              </a:buClr>
              <a:buFont typeface="+mj-lt"/>
              <a:buAutoNum type="arabicParenR"/>
            </a:pPr>
            <a:endParaRPr lang="es-HN" dirty="0" smtClean="0"/>
          </a:p>
          <a:p>
            <a:pPr marL="457200" indent="-457200" algn="just">
              <a:buClr>
                <a:schemeClr val="tx1"/>
              </a:buClr>
              <a:buFont typeface="+mj-lt"/>
              <a:buAutoNum type="arabicParenR"/>
            </a:pPr>
            <a:r>
              <a:rPr lang="es-HN" dirty="0" smtClean="0"/>
              <a:t>Falta de liderazgo y capacidades de las Instituciones cabeza de Sector  </a:t>
            </a:r>
          </a:p>
          <a:p>
            <a:pPr marL="457200" indent="-457200" algn="just">
              <a:buClr>
                <a:schemeClr val="tx1"/>
              </a:buClr>
              <a:buFont typeface="+mj-lt"/>
              <a:buAutoNum type="arabicParenR"/>
            </a:pPr>
            <a:endParaRPr lang="es-HN" dirty="0" smtClean="0"/>
          </a:p>
          <a:p>
            <a:pPr marL="457200" indent="-457200" algn="just">
              <a:buClr>
                <a:schemeClr val="tx1"/>
              </a:buClr>
              <a:buFont typeface="+mj-lt"/>
              <a:buAutoNum type="arabicParenR"/>
            </a:pPr>
            <a:r>
              <a:rPr lang="es-HN" dirty="0" smtClean="0"/>
              <a:t>Carencia de un marco normativo jurídico que ordene y articule los procesos de planificación</a:t>
            </a:r>
          </a:p>
          <a:p>
            <a:pPr marL="457200" indent="-457200">
              <a:buClr>
                <a:schemeClr val="tx1"/>
              </a:buClr>
              <a:buFont typeface="+mj-lt"/>
              <a:buAutoNum type="arabicParenR"/>
            </a:pPr>
            <a:endParaRPr lang="es-HN" dirty="0" smtClean="0"/>
          </a:p>
        </p:txBody>
      </p:sp>
      <p:sp>
        <p:nvSpPr>
          <p:cNvPr id="4" name="3 CuadroTexto"/>
          <p:cNvSpPr txBox="1"/>
          <p:nvPr/>
        </p:nvSpPr>
        <p:spPr>
          <a:xfrm>
            <a:off x="539552" y="260648"/>
            <a:ext cx="79928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HN" sz="2400" b="1" dirty="0" smtClean="0"/>
              <a:t>Síntesis de las limitantes en el proceso de Articulación de Planificación Sectorial- regional en el marco del PND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sz="quarter" idx="1"/>
          </p:nvPr>
        </p:nvSpPr>
        <p:spPr>
          <a:xfrm>
            <a:off x="395536" y="548680"/>
            <a:ext cx="7467600" cy="5616624"/>
          </a:xfrm>
        </p:spPr>
        <p:txBody>
          <a:bodyPr>
            <a:normAutofit/>
          </a:bodyPr>
          <a:lstStyle/>
          <a:p>
            <a:pPr marL="457200" indent="-457200" algn="just">
              <a:buClrTx/>
              <a:buFont typeface="+mj-lt"/>
              <a:buAutoNum type="arabicPeriod" startAt="5"/>
            </a:pPr>
            <a:r>
              <a:rPr lang="es-HN" dirty="0" smtClean="0"/>
              <a:t>Ausencia de procedimientos metodológicos e instrumentos para el desarrollo de la planificación sectorial</a:t>
            </a:r>
          </a:p>
          <a:p>
            <a:pPr marL="457200" indent="-457200" algn="just">
              <a:buFont typeface="+mj-lt"/>
              <a:buAutoNum type="arabicPeriod" startAt="5"/>
            </a:pPr>
            <a:endParaRPr lang="es-HN" dirty="0" smtClean="0"/>
          </a:p>
          <a:p>
            <a:pPr marL="457200" indent="-457200" algn="just">
              <a:buClrTx/>
              <a:buFont typeface="+mj-lt"/>
              <a:buAutoNum type="arabicPeriod" startAt="5"/>
            </a:pPr>
            <a:r>
              <a:rPr lang="es-HN" dirty="0" smtClean="0"/>
              <a:t>Debilidad en la Coordinación, trabajo y comunicación entre Instituciones Rectoras del proceso de Planificación.</a:t>
            </a:r>
          </a:p>
          <a:p>
            <a:pPr marL="457200" indent="-457200" algn="just">
              <a:buFont typeface="+mj-lt"/>
              <a:buAutoNum type="arabicPeriod" startAt="5"/>
            </a:pPr>
            <a:endParaRPr lang="es-HN" dirty="0" smtClean="0"/>
          </a:p>
          <a:p>
            <a:pPr marL="457200" indent="-457200" algn="just">
              <a:buClrTx/>
              <a:buFont typeface="+mj-lt"/>
              <a:buAutoNum type="arabicPeriod" startAt="5"/>
            </a:pPr>
            <a:r>
              <a:rPr lang="es-HN" dirty="0" smtClean="0"/>
              <a:t>Sector público atomizado y con una administración publica centralizado</a:t>
            </a:r>
          </a:p>
          <a:p>
            <a:pPr marL="457200" indent="-457200" algn="just">
              <a:buFont typeface="+mj-lt"/>
              <a:buAutoNum type="arabicPeriod" startAt="5"/>
            </a:pPr>
            <a:endParaRPr lang="es-HN" dirty="0" smtClean="0"/>
          </a:p>
          <a:p>
            <a:pPr marL="457200" indent="-457200" algn="just">
              <a:buClrTx/>
              <a:buFont typeface="+mj-lt"/>
              <a:buAutoNum type="arabicPeriod" startAt="5"/>
            </a:pPr>
            <a:r>
              <a:rPr lang="es-HN" dirty="0" smtClean="0"/>
              <a:t>Desvinculación entre la planificación sectorial y regional.</a:t>
            </a:r>
          </a:p>
          <a:p>
            <a:pPr algn="just"/>
            <a:endParaRPr lang="es-HN" dirty="0" smtClean="0"/>
          </a:p>
          <a:p>
            <a:pPr algn="just"/>
            <a:endParaRPr lang="es-HN" dirty="0" smtClean="0"/>
          </a:p>
          <a:p>
            <a:pPr algn="just"/>
            <a:endParaRPr lang="es-HN" dirty="0" smtClean="0"/>
          </a:p>
          <a:p>
            <a:pPr algn="just"/>
            <a:endParaRPr lang="es-HN" dirty="0" smtClean="0"/>
          </a:p>
          <a:p>
            <a:pPr algn="just"/>
            <a:endParaRPr lang="es-HN" dirty="0" smtClean="0"/>
          </a:p>
          <a:p>
            <a:pPr algn="just"/>
            <a:endParaRPr lang="es-HN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457200" indent="-457200">
              <a:buClrTx/>
              <a:buFont typeface="+mj-lt"/>
              <a:buAutoNum type="arabicPeriod" startAt="9"/>
            </a:pPr>
            <a:r>
              <a:rPr lang="es-HN" dirty="0" smtClean="0"/>
              <a:t>Debilidad de las UPEG, para impulsar procesos de planificación a nivel sectorial y regional</a:t>
            </a:r>
          </a:p>
          <a:p>
            <a:pPr marL="457200" indent="-457200">
              <a:buClrTx/>
              <a:buFont typeface="+mj-lt"/>
              <a:buAutoNum type="arabicPeriod" startAt="9"/>
            </a:pPr>
            <a:endParaRPr lang="es-HN" dirty="0" smtClean="0"/>
          </a:p>
          <a:p>
            <a:pPr marL="457200" indent="-457200">
              <a:buClrTx/>
              <a:buFont typeface="+mj-lt"/>
              <a:buAutoNum type="arabicPeriod" startAt="9"/>
            </a:pPr>
            <a:r>
              <a:rPr lang="es-HN" dirty="0" smtClean="0"/>
              <a:t>Limitada participación de actores públicos en el proceso de planificación regional.</a:t>
            </a:r>
          </a:p>
          <a:p>
            <a:pPr marL="457200" indent="-457200">
              <a:buClrTx/>
              <a:buFont typeface="+mj-lt"/>
              <a:buAutoNum type="arabicPeriod" startAt="9"/>
            </a:pPr>
            <a:endParaRPr lang="es-HN" dirty="0" smtClean="0"/>
          </a:p>
          <a:p>
            <a:pPr marL="457200" indent="-457200">
              <a:buClrTx/>
              <a:buFont typeface="+mj-lt"/>
              <a:buAutoNum type="arabicPeriod" startAt="9"/>
            </a:pPr>
            <a:r>
              <a:rPr lang="es-HN" dirty="0" smtClean="0"/>
              <a:t>Desconocimiento a nivel institucional y regional sobre el proceso de planificación del desarrollo.</a:t>
            </a:r>
          </a:p>
          <a:p>
            <a:pPr marL="457200" indent="-457200">
              <a:buClrTx/>
              <a:buFont typeface="+mj-lt"/>
              <a:buAutoNum type="arabicPeriod" startAt="9"/>
            </a:pPr>
            <a:endParaRPr lang="es-HN" dirty="0" smtClean="0"/>
          </a:p>
          <a:p>
            <a:pPr marL="457200" indent="-457200">
              <a:buClrTx/>
              <a:buFont typeface="+mj-lt"/>
              <a:buAutoNum type="arabicPeriod" startAt="9"/>
            </a:pPr>
            <a:r>
              <a:rPr lang="es-HN" dirty="0" smtClean="0"/>
              <a:t>Inequidad en la asignación de los recursos a nivel regional y sectorial</a:t>
            </a:r>
            <a:endParaRPr lang="es-HN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irador">
  <a:themeElements>
    <a:clrScheme name="Mirador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Mirador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Mirador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78</TotalTime>
  <Words>192</Words>
  <Application>Microsoft Office PowerPoint</Application>
  <PresentationFormat>Presentación en pantalla (4:3)</PresentationFormat>
  <Paragraphs>29</Paragraphs>
  <Slides>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6" baseType="lpstr">
      <vt:lpstr>Mirador</vt:lpstr>
      <vt:lpstr>Síntesis de las limitaciones  del proceso de planificación regional y sectorial </vt:lpstr>
      <vt:lpstr>Diapositiva 2</vt:lpstr>
      <vt:lpstr>Diapositiva 3</vt:lpstr>
      <vt:lpstr>Diapositiva 4</vt:lpstr>
      <vt:lpstr>Diapositiva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Síntesis de las limitaciones  del proceso de planificación regional y sectorial</dc:title>
  <dc:creator>daniel</dc:creator>
  <cp:lastModifiedBy>daniel</cp:lastModifiedBy>
  <cp:revision>4</cp:revision>
  <dcterms:created xsi:type="dcterms:W3CDTF">2013-04-12T18:58:47Z</dcterms:created>
  <dcterms:modified xsi:type="dcterms:W3CDTF">2013-04-12T20:17:14Z</dcterms:modified>
</cp:coreProperties>
</file>

<file path=docProps/thumbnail.jpeg>
</file>