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AAFA19-B16F-4727-A1EC-09A72980E545}" type="datetimeFigureOut">
              <a:rPr lang="es-ES" smtClean="0"/>
              <a:pPr/>
              <a:t>09/05/2013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339988-744A-425C-AAD3-432397C45849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http://europa.eu.int/comm/europeaid/projects/amlat/eurosocial_en.jpg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http://europa.eu.int/comm/europeaid/projects/amlat/eurosocial_en.jpg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http://europa.eu.int/comm/europeaid/projects/amlat/eurosocial_en.jpg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http://europa.eu.int/comm/europeaid/projects/amlat/eurosocial_en.jpg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http://europa.eu.int/comm/europeaid/projects/amlat/eurosocial_en.jpg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http://europa.eu.int/comm/europeaid/projects/amlat/eurosocial_en.jpg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http://europa.eu.int/comm/europeaid/projects/amlat/eurosocial_en.jpg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1556793"/>
            <a:ext cx="7772400" cy="2592288"/>
          </a:xfrm>
        </p:spPr>
        <p:txBody>
          <a:bodyPr>
            <a:normAutofit fontScale="90000"/>
          </a:bodyPr>
          <a:lstStyle/>
          <a:p>
            <a:r>
              <a:rPr lang="es-ES" b="1" cap="small" dirty="0"/>
              <a:t> </a:t>
            </a:r>
            <a:r>
              <a:rPr lang="es-ES" dirty="0"/>
              <a:t/>
            </a:r>
            <a:br>
              <a:rPr lang="es-ES" dirty="0"/>
            </a:br>
            <a:r>
              <a:rPr lang="es-ES" sz="2200" b="1" cap="small" dirty="0">
                <a:solidFill>
                  <a:schemeClr val="tx2">
                    <a:lumMod val="60000"/>
                    <a:lumOff val="40000"/>
                  </a:schemeClr>
                </a:solidFill>
              </a:rPr>
              <a:t>“Desafíos y Oportunidades para la Equidad en el Acceso a Servicios de Salud: equidad en la disponibilidad y el uso racional de medicamentos y equidad en la disponibilidad de recursos humanos”</a:t>
            </a:r>
            <a:r>
              <a:rPr lang="es-ES" sz="2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/>
            </a:r>
            <a:br>
              <a:rPr lang="es-ES" sz="2200" dirty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r>
              <a:rPr lang="es-ES" sz="2200" b="1" cap="small" dirty="0">
                <a:solidFill>
                  <a:schemeClr val="tx2">
                    <a:lumMod val="60000"/>
                    <a:lumOff val="40000"/>
                  </a:schemeClr>
                </a:solidFill>
              </a:rPr>
              <a:t> </a:t>
            </a:r>
            <a:r>
              <a:rPr lang="es-ES" sz="2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/>
            </a:r>
            <a:br>
              <a:rPr lang="es-ES" sz="2200" dirty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r>
              <a:rPr lang="es-ES" sz="2000" b="1" dirty="0" smtClean="0"/>
              <a:t>Bogotá</a:t>
            </a:r>
            <a:r>
              <a:rPr lang="es-ES" sz="2000" b="1" dirty="0"/>
              <a:t>, Colombia, 9 y 10 de mayo de 2013</a:t>
            </a:r>
            <a:r>
              <a:rPr lang="es-ES" sz="2000" dirty="0"/>
              <a:t/>
            </a:r>
            <a:br>
              <a:rPr lang="es-ES" sz="2000" dirty="0"/>
            </a:br>
            <a:endParaRPr lang="es-ES" sz="2000" dirty="0"/>
          </a:p>
        </p:txBody>
      </p:sp>
      <p:pic>
        <p:nvPicPr>
          <p:cNvPr id="1026" name="Picture 2" descr="EUROsociAL"/>
          <p:cNvPicPr>
            <a:picLocks noChangeAspect="1" noChangeArrowheads="1"/>
          </p:cNvPicPr>
          <p:nvPr/>
        </p:nvPicPr>
        <p:blipFill>
          <a:blip r:embed="rId2" r:link="rId3" cstate="print"/>
          <a:srcRect/>
          <a:stretch>
            <a:fillRect/>
          </a:stretch>
        </p:blipFill>
        <p:spPr bwMode="auto">
          <a:xfrm>
            <a:off x="4211959" y="404664"/>
            <a:ext cx="1133775" cy="11521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027" name="Picture 3" descr="logo completo consorcio def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2339752" y="3861047"/>
            <a:ext cx="4536504" cy="24744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899592" y="54868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s-MX" dirty="0" smtClean="0"/>
              <a:t/>
            </a:r>
            <a:br>
              <a:rPr lang="es-MX" dirty="0" smtClean="0"/>
            </a:br>
            <a:r>
              <a:rPr lang="es-MX" dirty="0"/>
              <a:t/>
            </a:r>
            <a:br>
              <a:rPr lang="es-MX" dirty="0"/>
            </a:br>
            <a:r>
              <a:rPr lang="es-MX" dirty="0" smtClean="0"/>
              <a:t>Países participantes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259632" y="2636912"/>
            <a:ext cx="6400800" cy="3433936"/>
          </a:xfrm>
        </p:spPr>
        <p:txBody>
          <a:bodyPr>
            <a:normAutofit fontScale="85000" lnSpcReduction="20000"/>
          </a:bodyPr>
          <a:lstStyle/>
          <a:p>
            <a:pPr algn="l">
              <a:buFont typeface="Arial" pitchFamily="34" charset="0"/>
              <a:buChar char="•"/>
            </a:pPr>
            <a:r>
              <a:rPr lang="es-MX" dirty="0" smtClean="0"/>
              <a:t> Bolivia</a:t>
            </a:r>
          </a:p>
          <a:p>
            <a:pPr algn="l">
              <a:buFont typeface="Arial" pitchFamily="34" charset="0"/>
              <a:buChar char="•"/>
            </a:pPr>
            <a:r>
              <a:rPr lang="es-MX" dirty="0" smtClean="0"/>
              <a:t> Chile</a:t>
            </a:r>
          </a:p>
          <a:p>
            <a:pPr algn="l">
              <a:buFont typeface="Arial" pitchFamily="34" charset="0"/>
              <a:buChar char="•"/>
            </a:pPr>
            <a:r>
              <a:rPr lang="es-MX" dirty="0" smtClean="0"/>
              <a:t> Colombia</a:t>
            </a:r>
          </a:p>
          <a:p>
            <a:pPr algn="l">
              <a:buFont typeface="Arial" pitchFamily="34" charset="0"/>
              <a:buChar char="•"/>
            </a:pPr>
            <a:r>
              <a:rPr lang="es-MX" dirty="0" smtClean="0"/>
              <a:t> Costa Rica</a:t>
            </a:r>
          </a:p>
          <a:p>
            <a:pPr algn="l">
              <a:buFont typeface="Arial" pitchFamily="34" charset="0"/>
              <a:buChar char="•"/>
            </a:pPr>
            <a:r>
              <a:rPr lang="es-MX" dirty="0" smtClean="0"/>
              <a:t> Ecuador</a:t>
            </a:r>
          </a:p>
          <a:p>
            <a:pPr algn="l">
              <a:buFont typeface="Arial" pitchFamily="34" charset="0"/>
              <a:buChar char="•"/>
            </a:pPr>
            <a:r>
              <a:rPr lang="es-MX" dirty="0" smtClean="0"/>
              <a:t> Panamá</a:t>
            </a:r>
          </a:p>
          <a:p>
            <a:pPr algn="l">
              <a:buFont typeface="Arial" pitchFamily="34" charset="0"/>
              <a:buChar char="•"/>
            </a:pPr>
            <a:r>
              <a:rPr lang="es-MX" dirty="0" smtClean="0"/>
              <a:t> Paraguay</a:t>
            </a:r>
          </a:p>
          <a:p>
            <a:pPr algn="l">
              <a:buFont typeface="Arial" pitchFamily="34" charset="0"/>
              <a:buChar char="•"/>
            </a:pPr>
            <a:r>
              <a:rPr lang="es-MX" dirty="0" smtClean="0"/>
              <a:t> Uruguay</a:t>
            </a:r>
            <a:endParaRPr lang="es-ES" dirty="0"/>
          </a:p>
        </p:txBody>
      </p:sp>
      <p:pic>
        <p:nvPicPr>
          <p:cNvPr id="4" name="Picture 2" descr="EUROsociAL"/>
          <p:cNvPicPr>
            <a:picLocks noChangeAspect="1" noChangeArrowheads="1"/>
          </p:cNvPicPr>
          <p:nvPr/>
        </p:nvPicPr>
        <p:blipFill>
          <a:blip r:embed="rId2" r:link="rId3" cstate="print"/>
          <a:srcRect/>
          <a:stretch>
            <a:fillRect/>
          </a:stretch>
        </p:blipFill>
        <p:spPr bwMode="auto">
          <a:xfrm>
            <a:off x="4211959" y="404664"/>
            <a:ext cx="1133775" cy="11521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899592" y="1412776"/>
            <a:ext cx="7772400" cy="1109985"/>
          </a:xfrm>
        </p:spPr>
        <p:txBody>
          <a:bodyPr/>
          <a:lstStyle/>
          <a:p>
            <a:r>
              <a:rPr lang="es-MX" dirty="0" smtClean="0"/>
              <a:t>Antecedentes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547664" y="2420888"/>
            <a:ext cx="6400800" cy="3960440"/>
          </a:xfrm>
        </p:spPr>
        <p:txBody>
          <a:bodyPr>
            <a:normAutofit fontScale="25000" lnSpcReduction="20000"/>
          </a:bodyPr>
          <a:lstStyle/>
          <a:p>
            <a:pPr algn="just">
              <a:buFont typeface="Arial" pitchFamily="34" charset="0"/>
              <a:buChar char="•"/>
            </a:pPr>
            <a:r>
              <a:rPr lang="es-MX" sz="7200" dirty="0" smtClean="0"/>
              <a:t>Misión de lanzamiento de acciones en salud y preparaci{on del Encuentro regional sobre equidad (Bolivia, Perú y Uruguay, septiembre 2012) </a:t>
            </a:r>
          </a:p>
          <a:p>
            <a:pPr algn="just">
              <a:buFont typeface="Arial" pitchFamily="34" charset="0"/>
              <a:buChar char="•"/>
            </a:pPr>
            <a:endParaRPr lang="es-MX" sz="7200" dirty="0" smtClean="0"/>
          </a:p>
          <a:p>
            <a:pPr algn="l">
              <a:buFont typeface="Arial" pitchFamily="34" charset="0"/>
              <a:buChar char="•"/>
            </a:pPr>
            <a:r>
              <a:rPr lang="es-MX" sz="7200" dirty="0"/>
              <a:t> </a:t>
            </a:r>
            <a:r>
              <a:rPr lang="es-MX" sz="7200" dirty="0" smtClean="0"/>
              <a:t>Reunión de Montevideo, 2012, sobre “Equidad en Salud: medición para la acción”</a:t>
            </a:r>
          </a:p>
          <a:p>
            <a:pPr algn="l">
              <a:buFont typeface="Arial" pitchFamily="34" charset="0"/>
              <a:buChar char="•"/>
            </a:pPr>
            <a:endParaRPr lang="es-MX" sz="7200" dirty="0" smtClean="0"/>
          </a:p>
          <a:p>
            <a:pPr algn="l">
              <a:buFont typeface="Arial" pitchFamily="34" charset="0"/>
              <a:buChar char="•"/>
            </a:pPr>
            <a:r>
              <a:rPr lang="es-MX" sz="7200" dirty="0"/>
              <a:t> </a:t>
            </a:r>
            <a:r>
              <a:rPr lang="es-MX" sz="7200" dirty="0" smtClean="0"/>
              <a:t>Elaboracion de fichas para aprobación de la CE</a:t>
            </a:r>
          </a:p>
          <a:p>
            <a:pPr algn="l">
              <a:buFont typeface="Arial" pitchFamily="34" charset="0"/>
              <a:buChar char="•"/>
            </a:pPr>
            <a:endParaRPr lang="es-MX" sz="7200" dirty="0" smtClean="0"/>
          </a:p>
          <a:p>
            <a:pPr algn="l">
              <a:buFont typeface="Arial" pitchFamily="34" charset="0"/>
              <a:buChar char="•"/>
            </a:pPr>
            <a:r>
              <a:rPr lang="es-MX" sz="7200" dirty="0" smtClean="0"/>
              <a:t>Aprobación del PAA por parte de la CE</a:t>
            </a:r>
          </a:p>
          <a:p>
            <a:pPr algn="l">
              <a:buFont typeface="Arial" pitchFamily="34" charset="0"/>
              <a:buChar char="•"/>
            </a:pPr>
            <a:endParaRPr lang="es-MX" sz="7200" dirty="0" smtClean="0"/>
          </a:p>
          <a:p>
            <a:pPr algn="l">
              <a:buFont typeface="Arial" pitchFamily="34" charset="0"/>
              <a:buChar char="•"/>
            </a:pPr>
            <a:r>
              <a:rPr lang="es-MX" sz="7200" dirty="0" smtClean="0"/>
              <a:t>Reunión de Roma (marzo 2013)</a:t>
            </a:r>
          </a:p>
          <a:p>
            <a:endParaRPr lang="es-ES" dirty="0"/>
          </a:p>
        </p:txBody>
      </p:sp>
      <p:pic>
        <p:nvPicPr>
          <p:cNvPr id="4" name="Picture 2" descr="EUROsociAL"/>
          <p:cNvPicPr>
            <a:picLocks noChangeAspect="1" noChangeArrowheads="1"/>
          </p:cNvPicPr>
          <p:nvPr/>
        </p:nvPicPr>
        <p:blipFill>
          <a:blip r:embed="rId2" r:link="rId3" cstate="print"/>
          <a:srcRect/>
          <a:stretch>
            <a:fillRect/>
          </a:stretch>
        </p:blipFill>
        <p:spPr bwMode="auto">
          <a:xfrm>
            <a:off x="4211959" y="404664"/>
            <a:ext cx="1133775" cy="11521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827584" y="1556792"/>
            <a:ext cx="7772400" cy="1470025"/>
          </a:xfrm>
        </p:spPr>
        <p:txBody>
          <a:bodyPr/>
          <a:lstStyle/>
          <a:p>
            <a:r>
              <a:rPr lang="es-MX" dirty="0" smtClean="0"/>
              <a:t>Plan Anual de Acción (PAA)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475656" y="2852936"/>
            <a:ext cx="6400800" cy="3384376"/>
          </a:xfrm>
        </p:spPr>
        <p:txBody>
          <a:bodyPr>
            <a:normAutofit fontScale="62500" lnSpcReduction="20000"/>
          </a:bodyPr>
          <a:lstStyle/>
          <a:p>
            <a:pPr algn="just">
              <a:buFont typeface="Arial" pitchFamily="34" charset="0"/>
              <a:buChar char="•"/>
            </a:pPr>
            <a:r>
              <a:rPr lang="es-MX" dirty="0" smtClean="0"/>
              <a:t> Comunidad de prácticas</a:t>
            </a:r>
          </a:p>
          <a:p>
            <a:pPr algn="just">
              <a:buFont typeface="Arial" pitchFamily="34" charset="0"/>
              <a:buChar char="•"/>
            </a:pPr>
            <a:r>
              <a:rPr lang="es-MX" dirty="0" smtClean="0"/>
              <a:t> Encuentro sobre desafíos y oportunidades para la equidad</a:t>
            </a:r>
          </a:p>
          <a:p>
            <a:pPr algn="just">
              <a:buFont typeface="Arial" pitchFamily="34" charset="0"/>
              <a:buChar char="•"/>
            </a:pPr>
            <a:r>
              <a:rPr lang="es-MX" dirty="0" smtClean="0"/>
              <a:t> Visitas a EU y/o AL</a:t>
            </a:r>
          </a:p>
          <a:p>
            <a:pPr algn="just">
              <a:buFont typeface="Arial" pitchFamily="34" charset="0"/>
              <a:buChar char="•"/>
            </a:pPr>
            <a:r>
              <a:rPr lang="es-MX" dirty="0" smtClean="0"/>
              <a:t>Un estudio de trabajo análitico sobre el tema de uso racional de medicamentos</a:t>
            </a:r>
          </a:p>
          <a:p>
            <a:pPr algn="just">
              <a:buFont typeface="Arial" pitchFamily="34" charset="0"/>
              <a:buChar char="•"/>
            </a:pPr>
            <a:r>
              <a:rPr lang="es-MX" dirty="0"/>
              <a:t> </a:t>
            </a:r>
            <a:r>
              <a:rPr lang="es-MX" dirty="0" smtClean="0"/>
              <a:t>Asesorias</a:t>
            </a:r>
          </a:p>
          <a:p>
            <a:pPr algn="just">
              <a:buFont typeface="Arial" pitchFamily="34" charset="0"/>
              <a:buChar char="•"/>
            </a:pPr>
            <a:r>
              <a:rPr lang="es-MX" dirty="0" smtClean="0"/>
              <a:t>Foro de intercambio de experiencias en el uso racional de medicamentos</a:t>
            </a:r>
          </a:p>
          <a:p>
            <a:pPr algn="just">
              <a:buFont typeface="Arial" pitchFamily="34" charset="0"/>
              <a:buChar char="•"/>
            </a:pPr>
            <a:r>
              <a:rPr lang="es-MX" dirty="0" smtClean="0"/>
              <a:t>Participación en Foro mundial sobre Recursos Humanos Recife (Brasil)</a:t>
            </a:r>
          </a:p>
          <a:p>
            <a:endParaRPr lang="es-ES" dirty="0"/>
          </a:p>
        </p:txBody>
      </p:sp>
      <p:pic>
        <p:nvPicPr>
          <p:cNvPr id="4" name="Picture 2" descr="EUROsociAL"/>
          <p:cNvPicPr>
            <a:picLocks noChangeAspect="1" noChangeArrowheads="1"/>
          </p:cNvPicPr>
          <p:nvPr/>
        </p:nvPicPr>
        <p:blipFill>
          <a:blip r:embed="rId2" r:link="rId3" cstate="print"/>
          <a:srcRect/>
          <a:stretch>
            <a:fillRect/>
          </a:stretch>
        </p:blipFill>
        <p:spPr bwMode="auto">
          <a:xfrm>
            <a:off x="4211959" y="404664"/>
            <a:ext cx="1133775" cy="11521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899592" y="1268760"/>
            <a:ext cx="7772400" cy="1470025"/>
          </a:xfrm>
        </p:spPr>
        <p:txBody>
          <a:bodyPr/>
          <a:lstStyle/>
          <a:p>
            <a:r>
              <a:rPr lang="es-MX" dirty="0" smtClean="0"/>
              <a:t>Objetivos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31640" y="2420888"/>
            <a:ext cx="6400800" cy="4176464"/>
          </a:xfrm>
        </p:spPr>
        <p:txBody>
          <a:bodyPr>
            <a:normAutofit fontScale="47500" lnSpcReduction="20000"/>
          </a:bodyPr>
          <a:lstStyle/>
          <a:p>
            <a:pPr algn="just"/>
            <a:r>
              <a:rPr lang="es-ES" dirty="0"/>
              <a:t> </a:t>
            </a:r>
          </a:p>
          <a:p>
            <a:pPr algn="just"/>
            <a:r>
              <a:rPr lang="es-ES" dirty="0"/>
              <a:t>El encuentro pretende desde una doble vertiente concretar desafíos y oportunidades para determinar los siguientes pasos a seguir  que conduzcan a atender efectivamente las prioridades de los países en </a:t>
            </a:r>
            <a:r>
              <a:rPr lang="es-ES" b="1" dirty="0"/>
              <a:t>la equidad en el acceso a los servicios de salud.</a:t>
            </a:r>
            <a:endParaRPr lang="es-ES" dirty="0"/>
          </a:p>
          <a:p>
            <a:pPr algn="just"/>
            <a:r>
              <a:rPr lang="es-ES" b="1" dirty="0"/>
              <a:t> </a:t>
            </a:r>
            <a:endParaRPr lang="es-ES" dirty="0"/>
          </a:p>
          <a:p>
            <a:pPr algn="just"/>
            <a:r>
              <a:rPr lang="es-ES" dirty="0"/>
              <a:t>De un lado, se concretaran los desafíos y oportunidades en materia de</a:t>
            </a:r>
            <a:r>
              <a:rPr lang="es-ES" b="1" dirty="0"/>
              <a:t> </a:t>
            </a:r>
            <a:r>
              <a:rPr lang="es-ES" dirty="0"/>
              <a:t>equidad en la disponibilidad y el uso racional de medicamentos, con lo cual el evento será pertinente para conocer experiencias de otros países, revisar modelos y perfilar los próximos pasos de la acción como respuesta a estos retos.</a:t>
            </a:r>
          </a:p>
          <a:p>
            <a:pPr algn="just"/>
            <a:r>
              <a:rPr lang="es-ES" dirty="0"/>
              <a:t> </a:t>
            </a:r>
          </a:p>
          <a:p>
            <a:pPr algn="just"/>
            <a:r>
              <a:rPr lang="es-ES" dirty="0"/>
              <a:t>De otro, se avanzará en la consolidación de respuestas que conduzcan a la estructura de herramientas adecuadas para una eficiente planeación y gestión de recursos humanos bajo un componente integral, que tenga en cuenta: la migración, la humanización de la atención, la formación, el respeto a la multiculturalidad y la intersectorialidad; de tal forma que, contribuya a la extensión de la protección social en salud y a la universalidad en el acceso a los servicios. </a:t>
            </a:r>
          </a:p>
          <a:p>
            <a:endParaRPr lang="es-ES" dirty="0"/>
          </a:p>
        </p:txBody>
      </p:sp>
      <p:pic>
        <p:nvPicPr>
          <p:cNvPr id="4" name="Picture 2" descr="EUROsociAL"/>
          <p:cNvPicPr>
            <a:picLocks noChangeAspect="1" noChangeArrowheads="1"/>
          </p:cNvPicPr>
          <p:nvPr/>
        </p:nvPicPr>
        <p:blipFill>
          <a:blip r:embed="rId2" r:link="rId3" cstate="print"/>
          <a:srcRect/>
          <a:stretch>
            <a:fillRect/>
          </a:stretch>
        </p:blipFill>
        <p:spPr bwMode="auto">
          <a:xfrm>
            <a:off x="4211959" y="404664"/>
            <a:ext cx="1133775" cy="11521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83568" y="1340768"/>
            <a:ext cx="8229600" cy="1143000"/>
          </a:xfrm>
        </p:spPr>
        <p:txBody>
          <a:bodyPr/>
          <a:lstStyle/>
          <a:p>
            <a:r>
              <a:rPr lang="es-MX" dirty="0" smtClean="0"/>
              <a:t>Metodología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683568" y="2708920"/>
            <a:ext cx="8229600" cy="3744416"/>
          </a:xfrm>
        </p:spPr>
        <p:txBody>
          <a:bodyPr>
            <a:normAutofit/>
          </a:bodyPr>
          <a:lstStyle/>
          <a:p>
            <a:r>
              <a:rPr lang="es-MX" dirty="0" smtClean="0"/>
              <a:t>Presentación de los países</a:t>
            </a:r>
          </a:p>
          <a:p>
            <a:r>
              <a:rPr lang="es-MX" dirty="0" smtClean="0"/>
              <a:t>Elaboración de dossiers nacionales</a:t>
            </a:r>
          </a:p>
          <a:p>
            <a:r>
              <a:rPr lang="es-MX" dirty="0" smtClean="0"/>
              <a:t>Documento “Estado de Arte” </a:t>
            </a:r>
          </a:p>
          <a:p>
            <a:r>
              <a:rPr lang="es-MX" dirty="0" smtClean="0"/>
              <a:t>Reuniones por grupos de trabajo según componente de acción</a:t>
            </a:r>
          </a:p>
          <a:p>
            <a:r>
              <a:rPr lang="es-MX" dirty="0" smtClean="0"/>
              <a:t>Conclusiones y proximos pasos </a:t>
            </a:r>
          </a:p>
          <a:p>
            <a:endParaRPr lang="es-ES" dirty="0"/>
          </a:p>
        </p:txBody>
      </p:sp>
      <p:pic>
        <p:nvPicPr>
          <p:cNvPr id="4" name="Picture 2" descr="EUROsociAL"/>
          <p:cNvPicPr>
            <a:picLocks noChangeAspect="1" noChangeArrowheads="1"/>
          </p:cNvPicPr>
          <p:nvPr/>
        </p:nvPicPr>
        <p:blipFill>
          <a:blip r:embed="rId2" r:link="rId3" cstate="print"/>
          <a:srcRect/>
          <a:stretch>
            <a:fillRect/>
          </a:stretch>
        </p:blipFill>
        <p:spPr bwMode="auto">
          <a:xfrm>
            <a:off x="4211959" y="404664"/>
            <a:ext cx="1133775" cy="11521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827584" y="1484784"/>
            <a:ext cx="7772400" cy="1470025"/>
          </a:xfrm>
        </p:spPr>
        <p:txBody>
          <a:bodyPr>
            <a:noAutofit/>
          </a:bodyPr>
          <a:lstStyle/>
          <a:p>
            <a:r>
              <a:rPr lang="es-MX" sz="3600" dirty="0" smtClean="0"/>
              <a:t>Herramientas e instrumentos disponibles para dar respuesta a las demandas</a:t>
            </a:r>
            <a:endParaRPr lang="es-ES" sz="3600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475656" y="3140968"/>
            <a:ext cx="6400800" cy="3168352"/>
          </a:xfrm>
        </p:spPr>
        <p:txBody>
          <a:bodyPr>
            <a:normAutofit fontScale="85000" lnSpcReduction="20000"/>
          </a:bodyPr>
          <a:lstStyle/>
          <a:p>
            <a:pPr algn="just">
              <a:buFont typeface="Arial" pitchFamily="34" charset="0"/>
              <a:buChar char="•"/>
            </a:pPr>
            <a:r>
              <a:rPr lang="es-MX" dirty="0" smtClean="0"/>
              <a:t> Comunidad de prácticas</a:t>
            </a:r>
          </a:p>
          <a:p>
            <a:pPr algn="just">
              <a:buFont typeface="Arial" pitchFamily="34" charset="0"/>
              <a:buChar char="•"/>
            </a:pPr>
            <a:r>
              <a:rPr lang="es-MX" dirty="0" smtClean="0"/>
              <a:t> Visitas de intercambio de experiencias a EU y/o AL</a:t>
            </a:r>
          </a:p>
          <a:p>
            <a:pPr algn="just">
              <a:buFont typeface="Arial" pitchFamily="34" charset="0"/>
              <a:buChar char="•"/>
            </a:pPr>
            <a:r>
              <a:rPr lang="es-MX" dirty="0" smtClean="0"/>
              <a:t> Revisión entre pares</a:t>
            </a:r>
          </a:p>
          <a:p>
            <a:pPr algn="just">
              <a:buFont typeface="Arial" pitchFamily="34" charset="0"/>
              <a:buChar char="•"/>
            </a:pPr>
            <a:r>
              <a:rPr lang="es-MX" dirty="0" smtClean="0"/>
              <a:t> Asesorias</a:t>
            </a:r>
          </a:p>
          <a:p>
            <a:pPr algn="just">
              <a:buFont typeface="Arial" pitchFamily="34" charset="0"/>
              <a:buChar char="•"/>
            </a:pPr>
            <a:r>
              <a:rPr lang="es-MX" dirty="0" smtClean="0"/>
              <a:t> Documentos de estudio</a:t>
            </a:r>
          </a:p>
          <a:p>
            <a:pPr algn="just">
              <a:buFont typeface="Arial" pitchFamily="34" charset="0"/>
              <a:buChar char="•"/>
            </a:pPr>
            <a:r>
              <a:rPr lang="es-MX" dirty="0" smtClean="0"/>
              <a:t> Otros: cursos, seminarios, encuentros, Foros</a:t>
            </a:r>
          </a:p>
          <a:p>
            <a:pPr algn="just">
              <a:buFont typeface="Arial" pitchFamily="34" charset="0"/>
              <a:buChar char="•"/>
            </a:pPr>
            <a:endParaRPr lang="es-ES" dirty="0"/>
          </a:p>
        </p:txBody>
      </p:sp>
      <p:pic>
        <p:nvPicPr>
          <p:cNvPr id="4" name="Picture 2" descr="EUROsociAL"/>
          <p:cNvPicPr>
            <a:picLocks noChangeAspect="1" noChangeArrowheads="1"/>
          </p:cNvPicPr>
          <p:nvPr/>
        </p:nvPicPr>
        <p:blipFill>
          <a:blip r:embed="rId2" r:link="rId3" cstate="print"/>
          <a:srcRect/>
          <a:stretch>
            <a:fillRect/>
          </a:stretch>
        </p:blipFill>
        <p:spPr bwMode="auto">
          <a:xfrm>
            <a:off x="4211959" y="404664"/>
            <a:ext cx="1133775" cy="11521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107</TotalTime>
  <Words>220</Words>
  <Application>Microsoft Office PowerPoint</Application>
  <PresentationFormat>Presentación en pantalla (4:3)</PresentationFormat>
  <Paragraphs>48</Paragraphs>
  <Slides>7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7</vt:i4>
      </vt:variant>
    </vt:vector>
  </HeadingPairs>
  <TitlesOfParts>
    <vt:vector size="8" baseType="lpstr">
      <vt:lpstr>Tema de Office</vt:lpstr>
      <vt:lpstr>  “Desafíos y Oportunidades para la Equidad en el Acceso a Servicios de Salud: equidad en la disponibilidad y el uso racional de medicamentos y equidad en la disponibilidad de recursos humanos”   Bogotá, Colombia, 9 y 10 de mayo de 2013 </vt:lpstr>
      <vt:lpstr>  Países participantes</vt:lpstr>
      <vt:lpstr>Antecedentes</vt:lpstr>
      <vt:lpstr>Plan Anual de Acción (PAA)</vt:lpstr>
      <vt:lpstr>Objetivos</vt:lpstr>
      <vt:lpstr>Metodología</vt:lpstr>
      <vt:lpstr>Herramientas e instrumentos disponibles para dar respuesta a las demandas</vt:lpstr>
    </vt:vector>
  </TitlesOfParts>
  <Company>www.intercambiosvirtuales.org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“Desafíos y Oportunidades para la Equidad en el Acceso a Servicios de Salud: equidad en la disponibilidad y el uso racional de medicamentos y equidad en la disponibilidad de recursos humanos”   Bogotá, Colombia, 9 y 10 de mayo de 2013</dc:title>
  <dc:creator>Invitado</dc:creator>
  <cp:lastModifiedBy>PLATAFORMA</cp:lastModifiedBy>
  <cp:revision>9</cp:revision>
  <dcterms:created xsi:type="dcterms:W3CDTF">2013-05-09T05:34:34Z</dcterms:created>
  <dcterms:modified xsi:type="dcterms:W3CDTF">2013-05-09T21:17:12Z</dcterms:modified>
</cp:coreProperties>
</file>

<file path=docProps/thumbnail.jpeg>
</file>