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notesMasterIdLst>
    <p:notesMasterId r:id="rId10"/>
  </p:notesMasterIdLst>
  <p:handoutMasterIdLst>
    <p:handoutMasterId r:id="rId11"/>
  </p:handoutMasterIdLst>
  <p:sldIdLst>
    <p:sldId id="256" r:id="rId2"/>
    <p:sldId id="351" r:id="rId3"/>
    <p:sldId id="399" r:id="rId4"/>
    <p:sldId id="398" r:id="rId5"/>
    <p:sldId id="400" r:id="rId6"/>
    <p:sldId id="401" r:id="rId7"/>
    <p:sldId id="402" r:id="rId8"/>
    <p:sldId id="404" r:id="rId9"/>
  </p:sldIdLst>
  <p:sldSz cx="9144000" cy="6858000" type="screen4x3"/>
  <p:notesSz cx="6881813" cy="92964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  <p:clrMru>
    <a:srgbClr val="003399"/>
    <a:srgbClr val="FFFF66"/>
    <a:srgbClr val="DDDDDD"/>
    <a:srgbClr val="FF0000"/>
    <a:srgbClr val="08B804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6480" autoAdjust="0"/>
    <p:restoredTop sz="99657" autoAdjust="0"/>
  </p:normalViewPr>
  <p:slideViewPr>
    <p:cSldViewPr>
      <p:cViewPr>
        <p:scale>
          <a:sx n="70" d="100"/>
          <a:sy n="70" d="100"/>
        </p:scale>
        <p:origin x="-1128" y="-10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4974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291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72" tIns="45687" rIns="91372" bIns="45687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GT"/>
          </a:p>
        </p:txBody>
      </p:sp>
      <p:sp>
        <p:nvSpPr>
          <p:cNvPr id="2355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97313" y="0"/>
            <a:ext cx="298291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72" tIns="45687" rIns="91372" bIns="45687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GT"/>
          </a:p>
        </p:txBody>
      </p:sp>
      <p:sp>
        <p:nvSpPr>
          <p:cNvPr id="2355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29675"/>
            <a:ext cx="298291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72" tIns="45687" rIns="91372" bIns="45687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GT"/>
          </a:p>
        </p:txBody>
      </p:sp>
      <p:sp>
        <p:nvSpPr>
          <p:cNvPr id="2355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97313" y="8829675"/>
            <a:ext cx="298291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72" tIns="45687" rIns="91372" bIns="45687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4C0AC2D7-216A-410E-BF5F-ACE1609D06FE}" type="slidenum">
              <a:rPr lang="es-GT"/>
              <a:pPr>
                <a:defRPr/>
              </a:pPr>
              <a:t>‹Nº›</a:t>
            </a:fld>
            <a:endParaRPr lang="es-G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291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78" tIns="46190" rIns="92378" bIns="46190" numCol="1" anchor="t" anchorCtr="0" compatLnSpc="1">
            <a:prstTxWarp prst="textNoShape">
              <a:avLst/>
            </a:prstTxWarp>
          </a:bodyPr>
          <a:lstStyle>
            <a:lvl1pPr defTabSz="923925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342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97313" y="0"/>
            <a:ext cx="298291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78" tIns="46190" rIns="92378" bIns="46190" numCol="1" anchor="t" anchorCtr="0" compatLnSpc="1">
            <a:prstTxWarp prst="textNoShape">
              <a:avLst/>
            </a:prstTxWarp>
          </a:bodyPr>
          <a:lstStyle>
            <a:lvl1pPr algn="r" defTabSz="923925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176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0342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8975" y="4416425"/>
            <a:ext cx="550545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78" tIns="46190" rIns="92378" bIns="461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noProof="0" smtClean="0"/>
              <a:t>Haga clic para modificar el estilo de texto del patrón</a:t>
            </a:r>
          </a:p>
          <a:p>
            <a:pPr lvl="1"/>
            <a:r>
              <a:rPr lang="es-ES" noProof="0" smtClean="0"/>
              <a:t>Segundo nivel</a:t>
            </a:r>
          </a:p>
          <a:p>
            <a:pPr lvl="2"/>
            <a:r>
              <a:rPr lang="es-ES" noProof="0" smtClean="0"/>
              <a:t>Tercer nivel</a:t>
            </a:r>
          </a:p>
          <a:p>
            <a:pPr lvl="3"/>
            <a:r>
              <a:rPr lang="es-ES" noProof="0" smtClean="0"/>
              <a:t>Cuarto nivel</a:t>
            </a:r>
          </a:p>
          <a:p>
            <a:pPr lvl="4"/>
            <a:r>
              <a:rPr lang="es-ES" noProof="0" smtClean="0"/>
              <a:t>Quinto nivel</a:t>
            </a:r>
          </a:p>
        </p:txBody>
      </p:sp>
      <p:sp>
        <p:nvSpPr>
          <p:cNvPr id="10343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8291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78" tIns="46190" rIns="92378" bIns="46190" numCol="1" anchor="b" anchorCtr="0" compatLnSpc="1">
            <a:prstTxWarp prst="textNoShape">
              <a:avLst/>
            </a:prstTxWarp>
          </a:bodyPr>
          <a:lstStyle>
            <a:lvl1pPr defTabSz="923925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343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97313" y="8829675"/>
            <a:ext cx="298291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78" tIns="46190" rIns="92378" bIns="46190" numCol="1" anchor="b" anchorCtr="0" compatLnSpc="1">
            <a:prstTxWarp prst="textNoShape">
              <a:avLst/>
            </a:prstTxWarp>
          </a:bodyPr>
          <a:lstStyle>
            <a:lvl1pPr algn="r" defTabSz="923925">
              <a:defRPr sz="1200">
                <a:latin typeface="Arial" charset="0"/>
              </a:defRPr>
            </a:lvl1pPr>
          </a:lstStyle>
          <a:p>
            <a:pPr>
              <a:defRPr/>
            </a:pPr>
            <a:fld id="{EC1E1BCE-1DF9-4004-8F52-8656825632F8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7410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17411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4A90369-A7BF-4F8F-9AA7-7D82305A17AC}" type="slidenum">
              <a:rPr lang="es-ES" smtClean="0"/>
              <a:pPr/>
              <a:t>1</a:t>
            </a:fld>
            <a:endParaRPr lang="es-E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9458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19459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154E5BA-438C-4C8C-9657-19C6DDD107A0}" type="slidenum">
              <a:rPr lang="es-ES" smtClean="0"/>
              <a:pPr/>
              <a:t>2</a:t>
            </a:fld>
            <a:endParaRPr lang="es-E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1506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21507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30C9084-BD8B-4E16-8686-5A0D33AA9CB2}" type="slidenum">
              <a:rPr lang="es-ES" smtClean="0"/>
              <a:pPr/>
              <a:t>3</a:t>
            </a:fld>
            <a:endParaRPr lang="es-E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3554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23555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3218C70-14D5-43F0-80BC-BFDB9B0246E1}" type="slidenum">
              <a:rPr lang="es-ES" smtClean="0"/>
              <a:pPr/>
              <a:t>4</a:t>
            </a:fld>
            <a:endParaRPr lang="es-E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5602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25603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3878018-22BF-42F2-88A7-2E8ED17473ED}" type="slidenum">
              <a:rPr lang="es-ES" smtClean="0"/>
              <a:pPr/>
              <a:t>5</a:t>
            </a:fld>
            <a:endParaRPr lang="es-E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7650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27651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08D2592-54BB-41B5-B213-B19B52EC2DE5}" type="slidenum">
              <a:rPr lang="es-ES" smtClean="0"/>
              <a:pPr/>
              <a:t>6</a:t>
            </a:fld>
            <a:endParaRPr lang="es-E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9698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29699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9875B6E-F08F-441A-97B2-7E6C47E31B45}" type="slidenum">
              <a:rPr lang="es-ES" smtClean="0"/>
              <a:pPr/>
              <a:t>7</a:t>
            </a:fld>
            <a:endParaRPr lang="es-E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1746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31747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EE0AB83-7A59-4317-BDE6-89FA1A6D6A43}" type="slidenum">
              <a:rPr lang="es-ES" smtClean="0"/>
              <a:pPr/>
              <a:t>8</a:t>
            </a:fld>
            <a:endParaRPr lang="es-E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AutoShape 7"/>
          <p:cNvSpPr>
            <a:spLocks noChangeArrowheads="1"/>
          </p:cNvSpPr>
          <p:nvPr/>
        </p:nvSpPr>
        <p:spPr bwMode="auto">
          <a:xfrm>
            <a:off x="755650" y="3213100"/>
            <a:ext cx="7772400" cy="109538"/>
          </a:xfrm>
          <a:custGeom>
            <a:avLst/>
            <a:gdLst>
              <a:gd name="G0" fmla="+- 618 0 0"/>
            </a:gdLst>
            <a:ahLst/>
            <a:cxnLst>
              <a:cxn ang="0">
                <a:pos x="0" y="0"/>
              </a:cxn>
              <a:cxn ang="0">
                <a:pos x="618" y="0"/>
              </a:cxn>
              <a:cxn ang="0">
                <a:pos x="618" y="1000"/>
              </a:cxn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 stroke="0">
                <a:moveTo>
                  <a:pt x="0" y="0"/>
                </a:moveTo>
                <a:lnTo>
                  <a:pt x="618" y="0"/>
                </a:lnTo>
                <a:lnTo>
                  <a:pt x="618" y="1000"/>
                </a:lnTo>
                <a:lnTo>
                  <a:pt x="0" y="1000"/>
                </a:lnTo>
                <a:close/>
              </a:path>
              <a:path w="1000" h="1000">
                <a:moveTo>
                  <a:pt x="0" y="0"/>
                </a:moveTo>
                <a:lnTo>
                  <a:pt x="1000" y="0"/>
                </a:lnTo>
              </a:path>
            </a:pathLst>
          </a:custGeom>
          <a:solidFill>
            <a:schemeClr val="hlink"/>
          </a:solidFill>
          <a:ln w="9525">
            <a:solidFill>
              <a:schemeClr val="hlink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es-GT" sz="2400">
              <a:latin typeface="Times New Roman" pitchFamily="18" charset="0"/>
            </a:endParaRP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990600"/>
            <a:ext cx="7772400" cy="1371600"/>
          </a:xfrm>
        </p:spPr>
        <p:txBody>
          <a:bodyPr/>
          <a:lstStyle>
            <a:lvl1pPr>
              <a:defRPr sz="3200"/>
            </a:lvl1pPr>
          </a:lstStyle>
          <a:p>
            <a:r>
              <a:rPr lang="es-ES"/>
              <a:t>Haga clic para cambiar el estilo de título	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3429000"/>
            <a:ext cx="7010400" cy="16002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2200"/>
            </a:lvl1pPr>
          </a:lstStyle>
          <a:p>
            <a:r>
              <a:rPr lang="es-ES"/>
              <a:t>Haga clic para modificar el estilo de subtítulo del patrón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+mn-lt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200">
                <a:latin typeface="+mn-lt"/>
              </a:defRPr>
            </a:lvl1pPr>
          </a:lstStyle>
          <a:p>
            <a:pPr>
              <a:defRPr/>
            </a:pPr>
            <a:endParaRPr lang="es-ES"/>
          </a:p>
        </p:txBody>
      </p:sp>
    </p:spTree>
  </p:cSld>
  <p:clrMapOvr>
    <a:masterClrMapping/>
  </p:clrMapOvr>
  <p:transition>
    <p:fad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704013" y="188913"/>
            <a:ext cx="2044700" cy="5830887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566738" y="188913"/>
            <a:ext cx="5984875" cy="5830887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ítulo, texto y 2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74675" y="188913"/>
            <a:ext cx="8174038" cy="684212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sz="half" idx="1"/>
          </p:nvPr>
        </p:nvSpPr>
        <p:spPr>
          <a:xfrm>
            <a:off x="566738" y="1196975"/>
            <a:ext cx="3978275" cy="4822825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quarter" idx="2"/>
          </p:nvPr>
        </p:nvSpPr>
        <p:spPr>
          <a:xfrm>
            <a:off x="4697413" y="1196975"/>
            <a:ext cx="3978275" cy="2335213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contenido"/>
          <p:cNvSpPr>
            <a:spLocks noGrp="1"/>
          </p:cNvSpPr>
          <p:nvPr>
            <p:ph sz="quarter" idx="3"/>
          </p:nvPr>
        </p:nvSpPr>
        <p:spPr>
          <a:xfrm>
            <a:off x="4697413" y="3684588"/>
            <a:ext cx="3978275" cy="2335212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  <p:transition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566738" y="1196975"/>
            <a:ext cx="3978275" cy="48228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97413" y="1196975"/>
            <a:ext cx="3978275" cy="48228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  <p:transition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  <p:transition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74675" y="188913"/>
            <a:ext cx="8174038" cy="6842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cambiar el estilo de título	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66738" y="1196975"/>
            <a:ext cx="8108950" cy="482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6148" name="AutoShape 4"/>
          <p:cNvSpPr>
            <a:spLocks noChangeArrowheads="1"/>
          </p:cNvSpPr>
          <p:nvPr/>
        </p:nvSpPr>
        <p:spPr bwMode="auto">
          <a:xfrm>
            <a:off x="609600" y="836613"/>
            <a:ext cx="8066088" cy="71437"/>
          </a:xfrm>
          <a:custGeom>
            <a:avLst/>
            <a:gdLst>
              <a:gd name="G0" fmla="+- 585 0 0"/>
            </a:gdLst>
            <a:ahLst/>
            <a:cxnLst>
              <a:cxn ang="0">
                <a:pos x="0" y="0"/>
              </a:cxn>
              <a:cxn ang="0">
                <a:pos x="585" y="0"/>
              </a:cxn>
              <a:cxn ang="0">
                <a:pos x="585" y="1000"/>
              </a:cxn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 stroke="0">
                <a:moveTo>
                  <a:pt x="0" y="0"/>
                </a:moveTo>
                <a:lnTo>
                  <a:pt x="585" y="0"/>
                </a:lnTo>
                <a:lnTo>
                  <a:pt x="585" y="1000"/>
                </a:lnTo>
                <a:lnTo>
                  <a:pt x="0" y="1000"/>
                </a:lnTo>
                <a:close/>
              </a:path>
              <a:path w="1000" h="1000">
                <a:moveTo>
                  <a:pt x="0" y="0"/>
                </a:moveTo>
                <a:lnTo>
                  <a:pt x="1000" y="0"/>
                </a:lnTo>
              </a:path>
            </a:pathLst>
          </a:custGeom>
          <a:gradFill rotWithShape="1">
            <a:gsLst>
              <a:gs pos="0">
                <a:schemeClr val="hlink">
                  <a:gamma/>
                  <a:shade val="46275"/>
                  <a:invGamma/>
                </a:schemeClr>
              </a:gs>
              <a:gs pos="50000">
                <a:schemeClr val="hlink"/>
              </a:gs>
              <a:gs pos="100000">
                <a:schemeClr val="hlink">
                  <a:gamma/>
                  <a:shade val="46275"/>
                  <a:invGamma/>
                </a:schemeClr>
              </a:gs>
            </a:gsLst>
            <a:lin ang="2700000" scaled="1"/>
          </a:gradFill>
          <a:ln w="9525">
            <a:solidFill>
              <a:schemeClr val="hlink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es-GT" sz="2400">
              <a:latin typeface="Times New Roman" pitchFamily="18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3" r:id="rId2"/>
    <p:sldLayoutId id="2147483662" r:id="rId3"/>
    <p:sldLayoutId id="2147483661" r:id="rId4"/>
    <p:sldLayoutId id="2147483660" r:id="rId5"/>
    <p:sldLayoutId id="2147483659" r:id="rId6"/>
    <p:sldLayoutId id="2147483658" r:id="rId7"/>
    <p:sldLayoutId id="2147483657" r:id="rId8"/>
    <p:sldLayoutId id="2147483656" r:id="rId9"/>
    <p:sldLayoutId id="2147483655" r:id="rId10"/>
    <p:sldLayoutId id="2147483654" r:id="rId11"/>
    <p:sldLayoutId id="2147483653" r:id="rId12"/>
  </p:sldLayoutIdLst>
  <p:transition>
    <p:fade/>
  </p:transition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9pPr>
    </p:titleStyle>
    <p:bodyStyle>
      <a:lvl1pPr marL="469900" indent="-469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o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908050" indent="-436563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n"/>
        <a:defRPr sz="2200">
          <a:solidFill>
            <a:schemeClr val="tx1"/>
          </a:solidFill>
          <a:latin typeface="+mn-lt"/>
        </a:defRPr>
      </a:lvl2pPr>
      <a:lvl3pPr marL="1304925" indent="-395288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o"/>
        <a:defRPr sz="2000">
          <a:solidFill>
            <a:schemeClr val="tx1"/>
          </a:solidFill>
          <a:latin typeface="+mn-lt"/>
        </a:defRPr>
      </a:lvl3pPr>
      <a:lvl4pPr marL="1693863" indent="-3873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93913" indent="-398463" algn="l" rtl="0" eaLnBrk="0" fontAlgn="base" hangingPunct="0">
        <a:spcBef>
          <a:spcPct val="25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51113" indent="-398463" algn="l" rtl="0" fontAlgn="base">
        <a:spcBef>
          <a:spcPct val="25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3008313" indent="-398463" algn="l" rtl="0" fontAlgn="base">
        <a:spcBef>
          <a:spcPct val="25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65513" indent="-398463" algn="l" rtl="0" fontAlgn="base">
        <a:spcBef>
          <a:spcPct val="25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922713" indent="-398463" algn="l" rtl="0" fontAlgn="base">
        <a:spcBef>
          <a:spcPct val="25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11188" y="692150"/>
            <a:ext cx="7772400" cy="2449513"/>
          </a:xfrm>
        </p:spPr>
        <p:txBody>
          <a:bodyPr/>
          <a:lstStyle/>
          <a:p>
            <a:pPr algn="ctr" eaLnBrk="1" hangingPunct="1">
              <a:defRPr/>
            </a:pPr>
            <a:r>
              <a:rPr lang="es-ES_tradnl" sz="4000" dirty="0" smtClean="0"/>
              <a:t/>
            </a:r>
            <a:br>
              <a:rPr lang="es-ES_tradnl" sz="4000" dirty="0" smtClean="0"/>
            </a:br>
            <a:r>
              <a:rPr lang="es-ES_tradnl" sz="4000" dirty="0" smtClean="0"/>
              <a:t/>
            </a:r>
            <a:br>
              <a:rPr lang="es-ES_tradnl" sz="4000" dirty="0" smtClean="0"/>
            </a:br>
            <a:r>
              <a:rPr lang="es-ES_tradnl" sz="4000" dirty="0" smtClean="0"/>
              <a:t/>
            </a:r>
            <a:br>
              <a:rPr lang="es-ES_tradnl" sz="4000" dirty="0" smtClean="0"/>
            </a:br>
            <a:r>
              <a:rPr lang="es-ES_tradnl" sz="4000" dirty="0" smtClean="0"/>
              <a:t/>
            </a:r>
            <a:br>
              <a:rPr lang="es-ES_tradnl" sz="4000" dirty="0" smtClean="0"/>
            </a:br>
            <a:r>
              <a:rPr lang="es-ES_tradnl" sz="4000" dirty="0" smtClean="0"/>
              <a:t> </a:t>
            </a:r>
            <a:r>
              <a:rPr lang="es-ES_tradnl" sz="4000" dirty="0" smtClean="0">
                <a:latin typeface="Georgia" pitchFamily="18" charset="0"/>
              </a:rPr>
              <a:t>REGISTRO DE EMPRESARIOS Y PROFESIONALES</a:t>
            </a:r>
            <a:br>
              <a:rPr lang="es-ES_tradnl" sz="4000" dirty="0" smtClean="0">
                <a:latin typeface="Georgia" pitchFamily="18" charset="0"/>
              </a:rPr>
            </a:br>
            <a:r>
              <a:rPr lang="es-ES_tradnl" sz="4000" dirty="0" smtClean="0">
                <a:latin typeface="Georgia" pitchFamily="18" charset="0"/>
              </a:rPr>
              <a:t>Guatemala</a:t>
            </a:r>
            <a:endParaRPr lang="es-ES" sz="4000" i="1" dirty="0" smtClean="0">
              <a:latin typeface="Georgia" pitchFamily="18" charset="0"/>
            </a:endParaRPr>
          </a:p>
        </p:txBody>
      </p:sp>
      <p:sp>
        <p:nvSpPr>
          <p:cNvPr id="16386" name="Text Box 4"/>
          <p:cNvSpPr txBox="1">
            <a:spLocks noChangeArrowheads="1"/>
          </p:cNvSpPr>
          <p:nvPr/>
        </p:nvSpPr>
        <p:spPr bwMode="auto">
          <a:xfrm>
            <a:off x="6264275" y="6308725"/>
            <a:ext cx="28797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sz="1800" b="1">
                <a:solidFill>
                  <a:schemeClr val="bg1"/>
                </a:solidFill>
                <a:latin typeface="Arial" charset="0"/>
              </a:rPr>
              <a:t>Agosto de 2013</a:t>
            </a:r>
          </a:p>
        </p:txBody>
      </p:sp>
      <p:sp>
        <p:nvSpPr>
          <p:cNvPr id="16387" name="Rectangle 9"/>
          <p:cNvSpPr>
            <a:spLocks noChangeArrowheads="1"/>
          </p:cNvSpPr>
          <p:nvPr/>
        </p:nvSpPr>
        <p:spPr bwMode="auto">
          <a:xfrm>
            <a:off x="395288" y="6165850"/>
            <a:ext cx="3848100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s-PA" sz="1800">
              <a:solidFill>
                <a:srgbClr val="000000"/>
              </a:solidFill>
              <a:latin typeface="Arial" charset="0"/>
            </a:endParaRPr>
          </a:p>
        </p:txBody>
      </p:sp>
      <p:pic>
        <p:nvPicPr>
          <p:cNvPr id="16388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2843213" y="3644900"/>
            <a:ext cx="360045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MX" dirty="0" smtClean="0"/>
              <a:t>BASE LEGAL</a:t>
            </a:r>
            <a:endParaRPr lang="es-ES" dirty="0" smtClean="0"/>
          </a:p>
        </p:txBody>
      </p:sp>
      <p:sp>
        <p:nvSpPr>
          <p:cNvPr id="1843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196975"/>
            <a:ext cx="8135938" cy="4267200"/>
          </a:xfrm>
        </p:spPr>
        <p:txBody>
          <a:bodyPr/>
          <a:lstStyle/>
          <a:p>
            <a:pPr marL="633413" lvl="1" indent="-454025" algn="just" eaLnBrk="1" hangingPunct="1">
              <a:buFont typeface="Wingdings" pitchFamily="2" charset="2"/>
              <a:buNone/>
              <a:tabLst>
                <a:tab pos="450850" algn="l"/>
              </a:tabLst>
            </a:pPr>
            <a:endParaRPr lang="es-ES" sz="2000" b="1" smtClean="0">
              <a:latin typeface="Tahoma" pitchFamily="34" charset="0"/>
            </a:endParaRPr>
          </a:p>
          <a:p>
            <a:pPr marL="633413" lvl="1" indent="-454025" algn="just" eaLnBrk="1" hangingPunct="1"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200" b="1" smtClean="0">
                <a:solidFill>
                  <a:srgbClr val="003399"/>
                </a:solidFill>
                <a:latin typeface="Tahoma" pitchFamily="34" charset="0"/>
              </a:rPr>
              <a:t>Artículo 120 del Código Tributario y sus reformas.</a:t>
            </a:r>
          </a:p>
          <a:p>
            <a:pPr marL="633413" lvl="1" indent="-454025" algn="just" eaLnBrk="1" hangingPunct="1">
              <a:buFont typeface="Wingdings" pitchFamily="2" charset="2"/>
              <a:buNone/>
              <a:tabLst>
                <a:tab pos="450850" algn="l"/>
              </a:tabLst>
            </a:pPr>
            <a:r>
              <a:rPr lang="es-AR" sz="3200" b="1" smtClean="0">
                <a:solidFill>
                  <a:srgbClr val="003399"/>
                </a:solidFill>
                <a:latin typeface="Tahoma" pitchFamily="34" charset="0"/>
              </a:rPr>
              <a:t>	</a:t>
            </a:r>
          </a:p>
          <a:p>
            <a:pPr marL="633413" lvl="1" indent="-454025" algn="just" eaLnBrk="1" hangingPunct="1">
              <a:tabLst>
                <a:tab pos="450850" algn="l"/>
              </a:tabLst>
            </a:pPr>
            <a:r>
              <a:rPr lang="es-AR" sz="2400" b="1" smtClean="0">
                <a:solidFill>
                  <a:srgbClr val="003399"/>
                </a:solidFill>
                <a:latin typeface="Tahoma" pitchFamily="34" charset="0"/>
              </a:rPr>
              <a:t>Inscripción</a:t>
            </a:r>
          </a:p>
          <a:p>
            <a:pPr marL="633413" lvl="1" indent="-454025" algn="just" eaLnBrk="1" hangingPunct="1">
              <a:tabLst>
                <a:tab pos="450850" algn="l"/>
              </a:tabLst>
            </a:pPr>
            <a:r>
              <a:rPr lang="es-AR" sz="2400" b="1" smtClean="0">
                <a:solidFill>
                  <a:srgbClr val="003399"/>
                </a:solidFill>
                <a:latin typeface="Tahoma" pitchFamily="34" charset="0"/>
              </a:rPr>
              <a:t>Actualización (dar aviso de todo cambio y actualizar o  ratificar datos anualmente)</a:t>
            </a:r>
          </a:p>
          <a:p>
            <a:pPr marL="633413" lvl="1" indent="-454025" algn="just" eaLnBrk="1" hangingPunct="1">
              <a:buFont typeface="Wingdings" pitchFamily="2" charset="2"/>
              <a:buNone/>
              <a:tabLst>
                <a:tab pos="450850" algn="l"/>
              </a:tabLst>
            </a:pPr>
            <a:r>
              <a:rPr lang="es-AR" sz="2400" b="1" smtClean="0">
                <a:solidFill>
                  <a:srgbClr val="003399"/>
                </a:solidFill>
                <a:latin typeface="Tahoma" pitchFamily="34" charset="0"/>
              </a:rPr>
              <a:t>		</a:t>
            </a:r>
            <a:endParaRPr lang="es-ES" sz="2400" b="1" smtClean="0">
              <a:solidFill>
                <a:srgbClr val="003399"/>
              </a:solidFill>
              <a:latin typeface="Tahoma" pitchFamily="34" charset="0"/>
            </a:endParaRPr>
          </a:p>
        </p:txBody>
      </p:sp>
      <p:pic>
        <p:nvPicPr>
          <p:cNvPr id="18435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805488"/>
            <a:ext cx="1997075" cy="1052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610" name="Rectangle 2"/>
          <p:cNvSpPr>
            <a:spLocks noChangeArrowheads="1"/>
          </p:cNvSpPr>
          <p:nvPr/>
        </p:nvSpPr>
        <p:spPr bwMode="auto">
          <a:xfrm>
            <a:off x="900113" y="2133600"/>
            <a:ext cx="7127875" cy="95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s-ES" sz="2800" b="1" dirty="0">
                <a:solidFill>
                  <a:srgbClr val="0033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s-ES" sz="2800" b="1" dirty="0">
                <a:solidFill>
                  <a:srgbClr val="0033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s-ES" sz="2800" b="1" dirty="0">
              <a:solidFill>
                <a:srgbClr val="003399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pic>
        <p:nvPicPr>
          <p:cNvPr id="20482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805488"/>
            <a:ext cx="1997075" cy="1052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0483" name="3 Rectángulo"/>
          <p:cNvSpPr>
            <a:spLocks noChangeArrowheads="1"/>
          </p:cNvSpPr>
          <p:nvPr/>
        </p:nvSpPr>
        <p:spPr bwMode="auto">
          <a:xfrm>
            <a:off x="539750" y="1658938"/>
            <a:ext cx="7561263" cy="2062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633413" lvl="1" indent="-454025" algn="just"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ES" sz="3200" b="1">
                <a:solidFill>
                  <a:srgbClr val="003399"/>
                </a:solidFill>
              </a:rPr>
              <a:t>Persona Individual   </a:t>
            </a:r>
          </a:p>
          <a:p>
            <a:pPr marL="633413" lvl="1" indent="-454025" algn="just">
              <a:buFont typeface="Wingdings" pitchFamily="2" charset="2"/>
              <a:buChar char="Ø"/>
              <a:tabLst>
                <a:tab pos="450850" algn="l"/>
              </a:tabLst>
            </a:pPr>
            <a:endParaRPr lang="es-ES" sz="3200" b="1">
              <a:solidFill>
                <a:srgbClr val="003399"/>
              </a:solidFill>
            </a:endParaRPr>
          </a:p>
          <a:p>
            <a:pPr marL="633413" lvl="1" indent="-454025" algn="just"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ES" sz="3200" b="1">
                <a:solidFill>
                  <a:srgbClr val="003399"/>
                </a:solidFill>
              </a:rPr>
              <a:t>Persona Jurídica Lucrativa</a:t>
            </a:r>
          </a:p>
          <a:p>
            <a:pPr marL="633413" lvl="1" indent="-454025" algn="just">
              <a:buFont typeface="Wingdings" pitchFamily="2" charset="2"/>
              <a:buChar char="Ø"/>
              <a:tabLst>
                <a:tab pos="450850" algn="l"/>
              </a:tabLst>
            </a:pPr>
            <a:endParaRPr lang="es-ES" sz="3200" b="1">
              <a:solidFill>
                <a:srgbClr val="003399"/>
              </a:solidFill>
            </a:endParaRPr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>
          <a:xfrm>
            <a:off x="574675" y="188913"/>
            <a:ext cx="8174038" cy="684212"/>
          </a:xfrm>
          <a:prstGeom prst="rect">
            <a:avLst/>
          </a:prstGeom>
        </p:spPr>
        <p:txBody>
          <a:bodyPr/>
          <a:lstStyle/>
          <a:p>
            <a:pPr algn="ctr">
              <a:defRPr/>
            </a:pPr>
            <a:r>
              <a:rPr lang="es-MX" sz="2800" b="1" kern="0" dirty="0">
                <a:solidFill>
                  <a:srgbClr val="00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  <a:ea typeface="+mj-ea"/>
                <a:cs typeface="+mj-cs"/>
              </a:rPr>
              <a:t>TIPO DE PERSONERÍA</a:t>
            </a:r>
            <a:endParaRPr lang="es-ES" sz="2800" b="1" kern="0" dirty="0">
              <a:solidFill>
                <a:srgbClr val="0033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AR" sz="4000" dirty="0" smtClean="0"/>
              <a:t>REGISTROS</a:t>
            </a:r>
            <a:endParaRPr lang="es-ES" sz="4000" dirty="0" smtClean="0"/>
          </a:p>
        </p:txBody>
      </p:sp>
      <p:sp>
        <p:nvSpPr>
          <p:cNvPr id="2253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981075"/>
            <a:ext cx="8135938" cy="4948238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200" b="1" smtClean="0">
                <a:solidFill>
                  <a:srgbClr val="003399"/>
                </a:solidFill>
                <a:latin typeface="Tahoma" pitchFamily="34" charset="0"/>
              </a:rPr>
              <a:t>Datos Generales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200" b="1" smtClean="0">
                <a:solidFill>
                  <a:srgbClr val="003399"/>
                </a:solidFill>
                <a:latin typeface="Tahoma" pitchFamily="34" charset="0"/>
              </a:rPr>
              <a:t>Representantes legales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200" b="1" smtClean="0">
                <a:solidFill>
                  <a:srgbClr val="003399"/>
                </a:solidFill>
                <a:latin typeface="Tahoma" pitchFamily="34" charset="0"/>
              </a:rPr>
              <a:t>Contador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200" b="1" smtClean="0">
                <a:solidFill>
                  <a:srgbClr val="003399"/>
                </a:solidFill>
                <a:latin typeface="Tahoma" pitchFamily="34" charset="0"/>
              </a:rPr>
              <a:t>Domicilio Fiscal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200" b="1" smtClean="0">
                <a:solidFill>
                  <a:srgbClr val="003399"/>
                </a:solidFill>
                <a:latin typeface="Tahoma" pitchFamily="34" charset="0"/>
              </a:rPr>
              <a:t>Establecimientos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200" b="1" smtClean="0">
                <a:solidFill>
                  <a:srgbClr val="003399"/>
                </a:solidFill>
                <a:latin typeface="Tahoma" pitchFamily="34" charset="0"/>
              </a:rPr>
              <a:t>Dirección Comercial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200" b="1" smtClean="0">
                <a:solidFill>
                  <a:srgbClr val="003399"/>
                </a:solidFill>
                <a:latin typeface="Tahoma" pitchFamily="34" charset="0"/>
              </a:rPr>
              <a:t>Autorizaciones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200" b="1" smtClean="0">
                <a:solidFill>
                  <a:srgbClr val="003399"/>
                </a:solidFill>
                <a:latin typeface="Tahoma" pitchFamily="34" charset="0"/>
              </a:rPr>
              <a:t>Habilitaciones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endParaRPr lang="es-AR" sz="3600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2000" smtClean="0"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ES" sz="2000" smtClean="0">
              <a:latin typeface="Tahoma" pitchFamily="34" charset="0"/>
            </a:endParaRPr>
          </a:p>
        </p:txBody>
      </p:sp>
      <p:pic>
        <p:nvPicPr>
          <p:cNvPr id="22531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188913"/>
            <a:ext cx="8462962" cy="1295400"/>
          </a:xfrm>
        </p:spPr>
        <p:txBody>
          <a:bodyPr/>
          <a:lstStyle/>
          <a:p>
            <a:pPr algn="ctr" eaLnBrk="1" hangingPunct="1">
              <a:defRPr/>
            </a:pPr>
            <a:r>
              <a:rPr lang="es-AR" sz="3600" dirty="0" smtClean="0"/>
              <a:t>REQUISITOS Inscripción/Actualización</a:t>
            </a:r>
            <a:endParaRPr lang="es-ES" sz="3600" dirty="0" smtClean="0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8775" y="1196975"/>
            <a:ext cx="8316913" cy="4535488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endParaRPr lang="es-AR" sz="2800" b="1" dirty="0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2800" b="1" dirty="0" smtClean="0">
                <a:solidFill>
                  <a:srgbClr val="003399"/>
                </a:solidFill>
                <a:latin typeface="Tahoma" pitchFamily="34" charset="0"/>
              </a:rPr>
              <a:t>Persona Individual</a:t>
            </a:r>
          </a:p>
          <a:p>
            <a:pPr marL="531813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531813" algn="l"/>
              </a:tabLst>
              <a:defRPr/>
            </a:pPr>
            <a:r>
              <a:rPr lang="es-AR" sz="1800" b="1" dirty="0" smtClean="0">
                <a:solidFill>
                  <a:srgbClr val="003399"/>
                </a:solidFill>
                <a:latin typeface="Tahoma" pitchFamily="34" charset="0"/>
              </a:rPr>
              <a:t>Fotocopia del Documento de Identificación</a:t>
            </a:r>
          </a:p>
          <a:p>
            <a:pPr marL="723900" indent="-192088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723900" algn="l"/>
              </a:tabLst>
              <a:defRPr/>
            </a:pPr>
            <a:r>
              <a:rPr lang="es-AR" sz="1800" b="1" dirty="0" smtClean="0">
                <a:solidFill>
                  <a:srgbClr val="003399"/>
                </a:solidFill>
                <a:latin typeface="Tahoma" pitchFamily="34" charset="0"/>
              </a:rPr>
              <a:t>Factura por servicios (agua, luz, teléfono, arrendamiento o Contrato de arrendamiento.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2800" b="1" dirty="0" smtClean="0">
                <a:solidFill>
                  <a:srgbClr val="003399"/>
                </a:solidFill>
                <a:latin typeface="Tahoma" pitchFamily="34" charset="0"/>
              </a:rPr>
              <a:t>Persona Jurídica Lucrativa</a:t>
            </a:r>
          </a:p>
          <a:p>
            <a:pPr marL="723900" indent="-27305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1800" b="1" dirty="0" smtClean="0">
                <a:solidFill>
                  <a:srgbClr val="003399"/>
                </a:solidFill>
                <a:latin typeface="Tahoma" pitchFamily="34" charset="0"/>
              </a:rPr>
              <a:t>Fotocopia del documento de identificación del representante legal.</a:t>
            </a:r>
          </a:p>
          <a:p>
            <a:pPr marL="723900" indent="-27305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723900" algn="l"/>
              </a:tabLst>
              <a:defRPr/>
            </a:pPr>
            <a:r>
              <a:rPr lang="es-AR" sz="1800" b="1" dirty="0" smtClean="0">
                <a:solidFill>
                  <a:srgbClr val="003399"/>
                </a:solidFill>
                <a:latin typeface="Tahoma" pitchFamily="34" charset="0"/>
              </a:rPr>
              <a:t>Factura por servicios (agua, luz, teléfono, arrendamiento o contrato de arrendamiento).</a:t>
            </a:r>
          </a:p>
          <a:p>
            <a:pPr marL="723900" indent="-27305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723900" algn="l"/>
              </a:tabLst>
              <a:defRPr/>
            </a:pPr>
            <a:r>
              <a:rPr lang="es-AR" sz="1800" b="1" dirty="0" smtClean="0">
                <a:solidFill>
                  <a:srgbClr val="003399"/>
                </a:solidFill>
                <a:latin typeface="Tahoma" pitchFamily="34" charset="0"/>
              </a:rPr>
              <a:t>Original y fotocopia del nombramiento del representante legal.</a:t>
            </a:r>
          </a:p>
          <a:p>
            <a:pPr marL="723900" indent="-27305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723900" algn="l"/>
              </a:tabLst>
              <a:defRPr/>
            </a:pPr>
            <a:r>
              <a:rPr lang="es-AR" sz="1800" b="1" dirty="0" smtClean="0">
                <a:solidFill>
                  <a:srgbClr val="003399"/>
                </a:solidFill>
                <a:latin typeface="Tahoma" pitchFamily="34" charset="0"/>
              </a:rPr>
              <a:t>Original y fotocopia del testimonio de escritura pública de constitución.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endParaRPr lang="es-AR" sz="1800" dirty="0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endParaRPr lang="es-AR" sz="2000" dirty="0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endParaRPr lang="es-AR" sz="3600" dirty="0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endParaRPr lang="es-AR" sz="2000" dirty="0" smtClean="0"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endParaRPr lang="es-ES" sz="2000" dirty="0" smtClean="0">
              <a:latin typeface="Tahoma" pitchFamily="34" charset="0"/>
            </a:endParaRPr>
          </a:p>
        </p:txBody>
      </p:sp>
      <p:pic>
        <p:nvPicPr>
          <p:cNvPr id="24579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>
          <a:xfrm>
            <a:off x="574675" y="188913"/>
            <a:ext cx="8174038" cy="811212"/>
          </a:xfrm>
        </p:spPr>
        <p:txBody>
          <a:bodyPr/>
          <a:lstStyle/>
          <a:p>
            <a:pPr algn="ctr" eaLnBrk="1" hangingPunct="1">
              <a:defRPr/>
            </a:pPr>
            <a:r>
              <a:rPr lang="es-ES" sz="3600" dirty="0" smtClean="0"/>
              <a:t>PROFESIONALES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71500" y="1125538"/>
            <a:ext cx="8072438" cy="4679950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3200" b="1" dirty="0" smtClean="0">
                <a:solidFill>
                  <a:srgbClr val="003399"/>
                </a:solidFill>
                <a:latin typeface="Tahoma" pitchFamily="34" charset="0"/>
              </a:rPr>
              <a:t> Contadores Públicos y Auditores</a:t>
            </a:r>
          </a:p>
          <a:p>
            <a:pPr marL="627063" indent="-354013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1800" b="1" dirty="0" smtClean="0">
                <a:solidFill>
                  <a:srgbClr val="003399"/>
                </a:solidFill>
                <a:latin typeface="Tahoma" pitchFamily="34" charset="0"/>
              </a:rPr>
              <a:t>Para emitir dictámenes sobre devolución de crédito fiscal</a:t>
            </a:r>
          </a:p>
          <a:p>
            <a:pPr marL="627063" indent="-354013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1800" b="1" dirty="0" smtClean="0">
                <a:solidFill>
                  <a:srgbClr val="003399"/>
                </a:solidFill>
                <a:latin typeface="Tahoma" pitchFamily="34" charset="0"/>
              </a:rPr>
              <a:t>Presten servicio en forma independiente</a:t>
            </a:r>
          </a:p>
          <a:p>
            <a:pPr marL="627063" indent="-354013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1800" b="1" dirty="0" smtClean="0">
                <a:solidFill>
                  <a:srgbClr val="003399"/>
                </a:solidFill>
                <a:latin typeface="Tahoma" pitchFamily="34" charset="0"/>
              </a:rPr>
              <a:t>Presten servicio para una persona jurídica o que trabajen en relación de dependencia.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3200" b="1" dirty="0" smtClean="0">
                <a:solidFill>
                  <a:srgbClr val="003399"/>
                </a:solidFill>
                <a:latin typeface="Tahoma" pitchFamily="34" charset="0"/>
              </a:rPr>
              <a:t> Peritos Contadores O Contadores 	Públicos y Auditores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r>
              <a:rPr lang="es-AR" sz="3600" b="1" dirty="0" smtClean="0">
                <a:solidFill>
                  <a:srgbClr val="003399"/>
                </a:solidFill>
                <a:latin typeface="Tahoma" pitchFamily="34" charset="0"/>
              </a:rPr>
              <a:t>   </a:t>
            </a:r>
            <a:r>
              <a:rPr lang="es-AR" sz="2000" b="1" dirty="0" smtClean="0">
                <a:solidFill>
                  <a:srgbClr val="003399"/>
                </a:solidFill>
                <a:latin typeface="Tahoma" pitchFamily="34" charset="0"/>
              </a:rPr>
              <a:t>Prestan sus servicios contables a los contribuyentes.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2000" dirty="0" smtClean="0">
                <a:solidFill>
                  <a:srgbClr val="003399"/>
                </a:solidFill>
                <a:latin typeface="Tahoma" pitchFamily="34" charset="0"/>
              </a:rPr>
              <a:t>  </a:t>
            </a:r>
            <a:r>
              <a:rPr lang="es-AR" sz="3200" b="1" dirty="0" smtClean="0">
                <a:solidFill>
                  <a:srgbClr val="003399"/>
                </a:solidFill>
                <a:latin typeface="Tahoma" pitchFamily="34" charset="0"/>
              </a:rPr>
              <a:t>Abogados y Notarios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r>
              <a:rPr lang="es-AR" sz="1800" dirty="0" smtClean="0">
                <a:solidFill>
                  <a:srgbClr val="003399"/>
                </a:solidFill>
                <a:latin typeface="Tahoma" pitchFamily="34" charset="0"/>
              </a:rPr>
              <a:t>       </a:t>
            </a:r>
            <a:r>
              <a:rPr lang="es-AR" sz="2000" b="1" dirty="0" smtClean="0">
                <a:solidFill>
                  <a:srgbClr val="003399"/>
                </a:solidFill>
                <a:latin typeface="Tahoma" pitchFamily="34" charset="0"/>
              </a:rPr>
              <a:t>Venta de timbres fiscales y papel sellado especial para   	protocolos  	(patentados).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endParaRPr lang="es-AR" sz="2800" b="1" dirty="0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r>
              <a:rPr lang="es-AR" sz="3600" b="1" dirty="0" smtClean="0">
                <a:solidFill>
                  <a:srgbClr val="003399"/>
                </a:solidFill>
                <a:latin typeface="Tahoma" pitchFamily="34" charset="0"/>
              </a:rPr>
              <a:t>  </a:t>
            </a:r>
            <a:endParaRPr lang="es-ES" sz="2000" dirty="0" smtClean="0">
              <a:latin typeface="Tahoma" pitchFamily="34" charset="0"/>
            </a:endParaRPr>
          </a:p>
        </p:txBody>
      </p:sp>
      <p:pic>
        <p:nvPicPr>
          <p:cNvPr id="26627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AR" sz="3600" dirty="0" smtClean="0"/>
              <a:t>ACTIVIDADES ECONÓMICAS</a:t>
            </a:r>
            <a:endParaRPr lang="es-ES" sz="3600" dirty="0" smtClean="0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4213" y="1052513"/>
            <a:ext cx="7991475" cy="4248150"/>
          </a:xfrm>
        </p:spPr>
        <p:txBody>
          <a:bodyPr/>
          <a:lstStyle/>
          <a:p>
            <a:pPr marL="355600" indent="-35560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2800" b="1" dirty="0" smtClean="0">
                <a:solidFill>
                  <a:srgbClr val="003399"/>
                </a:solidFill>
                <a:latin typeface="Tahoma" pitchFamily="34" charset="0"/>
              </a:rPr>
              <a:t>Actividades económicas de acuerdo a 	  CIIU (Clasificación Industrial Internacional Uniforme.)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endParaRPr lang="es-AR" sz="2800" b="1" dirty="0" smtClean="0">
              <a:solidFill>
                <a:srgbClr val="003399"/>
              </a:solidFill>
              <a:latin typeface="Tahoma" pitchFamily="34" charset="0"/>
            </a:endParaRPr>
          </a:p>
          <a:p>
            <a:pPr marL="355600" indent="-35560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2800" b="1" dirty="0" smtClean="0">
                <a:solidFill>
                  <a:srgbClr val="003399"/>
                </a:solidFill>
                <a:latin typeface="Tahoma" pitchFamily="34" charset="0"/>
              </a:rPr>
              <a:t>Actualización anual de la actividad Económica que represente mas del 50% de sus ingresos </a:t>
            </a:r>
            <a:r>
              <a:rPr lang="es-AR" sz="2000" b="1" dirty="0" smtClean="0">
                <a:solidFill>
                  <a:srgbClr val="003399"/>
                </a:solidFill>
                <a:latin typeface="Tahoma" pitchFamily="34" charset="0"/>
              </a:rPr>
              <a:t>(Art.120, Código Tributario).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endParaRPr lang="es-AR" sz="2800" b="1" dirty="0" smtClean="0">
              <a:solidFill>
                <a:srgbClr val="003399"/>
              </a:solidFill>
              <a:latin typeface="Tahoma" pitchFamily="34" charset="0"/>
            </a:endParaRPr>
          </a:p>
        </p:txBody>
      </p:sp>
      <p:pic>
        <p:nvPicPr>
          <p:cNvPr id="28675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AR" sz="3600" dirty="0" smtClean="0"/>
              <a:t>OBLIGACIONES FISCALES</a:t>
            </a:r>
            <a:endParaRPr lang="es-ES" sz="3600" dirty="0" smtClean="0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188" y="1196975"/>
            <a:ext cx="7991475" cy="4608513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2800" b="1" u="sng" dirty="0" smtClean="0">
                <a:solidFill>
                  <a:srgbClr val="003399"/>
                </a:solidFill>
                <a:latin typeface="Tahoma" pitchFamily="34" charset="0"/>
              </a:rPr>
              <a:t>Impuesto Sobre la Renta (ISR</a:t>
            </a:r>
            <a:r>
              <a:rPr lang="es-AR" sz="2800" b="1" dirty="0" smtClean="0">
                <a:solidFill>
                  <a:srgbClr val="003399"/>
                </a:solidFill>
                <a:latin typeface="Tahoma" pitchFamily="34" charset="0"/>
              </a:rPr>
              <a:t>)</a:t>
            </a:r>
          </a:p>
          <a:p>
            <a:pPr marL="2606675" indent="-2606675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  <a:tab pos="2606675" algn="l"/>
              </a:tabLst>
              <a:defRPr/>
            </a:pPr>
            <a:r>
              <a:rPr lang="es-AR" sz="2800" b="1" dirty="0" smtClean="0">
                <a:solidFill>
                  <a:srgbClr val="003399"/>
                </a:solidFill>
                <a:latin typeface="Tahoma" pitchFamily="34" charset="0"/>
              </a:rPr>
              <a:t>  </a:t>
            </a:r>
            <a:r>
              <a:rPr lang="es-AR" sz="2000" b="1" dirty="0" smtClean="0">
                <a:solidFill>
                  <a:srgbClr val="003399"/>
                </a:solidFill>
                <a:latin typeface="Tahoma" pitchFamily="34" charset="0"/>
              </a:rPr>
              <a:t>Regímenes: Opcional simplificado sobre ingresos de actividades lucrativas.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2800" b="1" dirty="0" smtClean="0">
                <a:solidFill>
                  <a:srgbClr val="003399"/>
                </a:solidFill>
                <a:latin typeface="Tahoma" pitchFamily="34" charset="0"/>
              </a:rPr>
              <a:t> </a:t>
            </a:r>
            <a:r>
              <a:rPr lang="es-AR" sz="2800" b="1" u="sng" dirty="0" smtClean="0">
                <a:solidFill>
                  <a:srgbClr val="003399"/>
                </a:solidFill>
                <a:latin typeface="Tahoma" pitchFamily="34" charset="0"/>
              </a:rPr>
              <a:t>Impuesto al Valor Agregado </a:t>
            </a:r>
            <a:r>
              <a:rPr lang="es-AR" sz="2800" b="1" dirty="0" smtClean="0">
                <a:solidFill>
                  <a:srgbClr val="003399"/>
                </a:solidFill>
                <a:latin typeface="Tahoma" pitchFamily="34" charset="0"/>
              </a:rPr>
              <a:t>(IVA)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r>
              <a:rPr lang="es-AR" sz="2800" b="1" dirty="0" smtClean="0">
                <a:solidFill>
                  <a:srgbClr val="003399"/>
                </a:solidFill>
                <a:latin typeface="Tahoma" pitchFamily="34" charset="0"/>
              </a:rPr>
              <a:t>   </a:t>
            </a:r>
            <a:r>
              <a:rPr lang="es-AR" sz="2000" b="1" dirty="0" smtClean="0">
                <a:solidFill>
                  <a:srgbClr val="003399"/>
                </a:solidFill>
                <a:latin typeface="Tahoma" pitchFamily="34" charset="0"/>
              </a:rPr>
              <a:t>Regímenes:  General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r>
              <a:rPr lang="es-AR" sz="2000" b="1" dirty="0" smtClean="0">
                <a:solidFill>
                  <a:srgbClr val="003399"/>
                </a:solidFill>
                <a:latin typeface="Tahoma" pitchFamily="34" charset="0"/>
              </a:rPr>
              <a:t>			   Pequeño Contribuyente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r>
              <a:rPr lang="es-AR" sz="2800" b="1" u="sng" dirty="0" smtClean="0">
                <a:solidFill>
                  <a:srgbClr val="003399"/>
                </a:solidFill>
                <a:latin typeface="Tahoma" pitchFamily="34" charset="0"/>
              </a:rPr>
              <a:t>Impuesto de Solidaridad </a:t>
            </a:r>
          </a:p>
          <a:p>
            <a:pPr marL="355600" indent="-35560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  <a:defRPr/>
            </a:pPr>
            <a:r>
              <a:rPr lang="es-AR" sz="2800" b="1" dirty="0" smtClean="0">
                <a:solidFill>
                  <a:srgbClr val="003399"/>
                </a:solidFill>
                <a:latin typeface="Tahoma" pitchFamily="34" charset="0"/>
              </a:rPr>
              <a:t>   </a:t>
            </a:r>
            <a:r>
              <a:rPr lang="es-AR" sz="2000" b="1" dirty="0" smtClean="0">
                <a:solidFill>
                  <a:srgbClr val="003399"/>
                </a:solidFill>
                <a:latin typeface="Tahoma" pitchFamily="34" charset="0"/>
              </a:rPr>
              <a:t>Aplica para empresarios que realizan actividades mercantiles y agropecuarias.</a:t>
            </a:r>
          </a:p>
        </p:txBody>
      </p:sp>
      <p:pic>
        <p:nvPicPr>
          <p:cNvPr id="30723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erfil">
  <a:themeElements>
    <a:clrScheme name="Perfil 9">
      <a:dk1>
        <a:srgbClr val="000000"/>
      </a:dk1>
      <a:lt1>
        <a:srgbClr val="FFFFFF"/>
      </a:lt1>
      <a:dk2>
        <a:srgbClr val="000000"/>
      </a:dk2>
      <a:lt2>
        <a:srgbClr val="DDDDDD"/>
      </a:lt2>
      <a:accent1>
        <a:srgbClr val="A3B2C1"/>
      </a:accent1>
      <a:accent2>
        <a:srgbClr val="CC0000"/>
      </a:accent2>
      <a:accent3>
        <a:srgbClr val="FFFFFF"/>
      </a:accent3>
      <a:accent4>
        <a:srgbClr val="000000"/>
      </a:accent4>
      <a:accent5>
        <a:srgbClr val="CED5DD"/>
      </a:accent5>
      <a:accent6>
        <a:srgbClr val="B90000"/>
      </a:accent6>
      <a:hlink>
        <a:srgbClr val="336699"/>
      </a:hlink>
      <a:folHlink>
        <a:srgbClr val="003366"/>
      </a:folHlink>
    </a:clrScheme>
    <a:fontScheme name="Perfil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Perfil 1">
        <a:dk1>
          <a:srgbClr val="A50021"/>
        </a:dk1>
        <a:lt1>
          <a:srgbClr val="FFFFFF"/>
        </a:lt1>
        <a:dk2>
          <a:srgbClr val="800000"/>
        </a:dk2>
        <a:lt2>
          <a:srgbClr val="FFFFFF"/>
        </a:lt2>
        <a:accent1>
          <a:srgbClr val="FF9900"/>
        </a:accent1>
        <a:accent2>
          <a:srgbClr val="FF3300"/>
        </a:accent2>
        <a:accent3>
          <a:srgbClr val="C0AAAA"/>
        </a:accent3>
        <a:accent4>
          <a:srgbClr val="DADADA"/>
        </a:accent4>
        <a:accent5>
          <a:srgbClr val="FFCAAA"/>
        </a:accent5>
        <a:accent6>
          <a:srgbClr val="E72D00"/>
        </a:accent6>
        <a:hlink>
          <a:srgbClr val="FFFFCC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2">
        <a:dk1>
          <a:srgbClr val="3C001E"/>
        </a:dk1>
        <a:lt1>
          <a:srgbClr val="FFFFFF"/>
        </a:lt1>
        <a:dk2>
          <a:srgbClr val="51072E"/>
        </a:dk2>
        <a:lt2>
          <a:srgbClr val="FFFFFF"/>
        </a:lt2>
        <a:accent1>
          <a:srgbClr val="89A38F"/>
        </a:accent1>
        <a:accent2>
          <a:srgbClr val="666699"/>
        </a:accent2>
        <a:accent3>
          <a:srgbClr val="B3AAAD"/>
        </a:accent3>
        <a:accent4>
          <a:srgbClr val="DADADA"/>
        </a:accent4>
        <a:accent5>
          <a:srgbClr val="C4CEC6"/>
        </a:accent5>
        <a:accent6>
          <a:srgbClr val="5C5C8A"/>
        </a:accent6>
        <a:hlink>
          <a:srgbClr val="80800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3">
        <a:dk1>
          <a:srgbClr val="333333"/>
        </a:dk1>
        <a:lt1>
          <a:srgbClr val="FFFFFF"/>
        </a:lt1>
        <a:dk2>
          <a:srgbClr val="000000"/>
        </a:dk2>
        <a:lt2>
          <a:srgbClr val="FFFFFF"/>
        </a:lt2>
        <a:accent1>
          <a:srgbClr val="3399FF"/>
        </a:accent1>
        <a:accent2>
          <a:srgbClr val="CC0000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B90000"/>
        </a:accent6>
        <a:hlink>
          <a:srgbClr val="666699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4">
        <a:dk1>
          <a:srgbClr val="4B3D1B"/>
        </a:dk1>
        <a:lt1>
          <a:srgbClr val="FFFFFF"/>
        </a:lt1>
        <a:dk2>
          <a:srgbClr val="330000"/>
        </a:dk2>
        <a:lt2>
          <a:srgbClr val="FFFFFF"/>
        </a:lt2>
        <a:accent1>
          <a:srgbClr val="CC9900"/>
        </a:accent1>
        <a:accent2>
          <a:srgbClr val="CC6600"/>
        </a:accent2>
        <a:accent3>
          <a:srgbClr val="ADAAAA"/>
        </a:accent3>
        <a:accent4>
          <a:srgbClr val="DADADA"/>
        </a:accent4>
        <a:accent5>
          <a:srgbClr val="E2CAAA"/>
        </a:accent5>
        <a:accent6>
          <a:srgbClr val="B95C00"/>
        </a:accent6>
        <a:hlink>
          <a:srgbClr val="666699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5">
        <a:dk1>
          <a:srgbClr val="006666"/>
        </a:dk1>
        <a:lt1>
          <a:srgbClr val="FFFFFF"/>
        </a:lt1>
        <a:dk2>
          <a:srgbClr val="003366"/>
        </a:dk2>
        <a:lt2>
          <a:srgbClr val="FFFFFF"/>
        </a:lt2>
        <a:accent1>
          <a:srgbClr val="0099CC"/>
        </a:accent1>
        <a:accent2>
          <a:srgbClr val="6666FF"/>
        </a:accent2>
        <a:accent3>
          <a:srgbClr val="AAADB8"/>
        </a:accent3>
        <a:accent4>
          <a:srgbClr val="DADADA"/>
        </a:accent4>
        <a:accent5>
          <a:srgbClr val="AACAE2"/>
        </a:accent5>
        <a:accent6>
          <a:srgbClr val="5C5CE7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6">
        <a:dk1>
          <a:srgbClr val="003366"/>
        </a:dk1>
        <a:lt1>
          <a:srgbClr val="FFFFFF"/>
        </a:lt1>
        <a:dk2>
          <a:srgbClr val="006666"/>
        </a:dk2>
        <a:lt2>
          <a:srgbClr val="FFFFFF"/>
        </a:lt2>
        <a:accent1>
          <a:srgbClr val="6699FF"/>
        </a:accent1>
        <a:accent2>
          <a:srgbClr val="00CCFF"/>
        </a:accent2>
        <a:accent3>
          <a:srgbClr val="AAB8B8"/>
        </a:accent3>
        <a:accent4>
          <a:srgbClr val="DADADA"/>
        </a:accent4>
        <a:accent5>
          <a:srgbClr val="B8CAFF"/>
        </a:accent5>
        <a:accent6>
          <a:srgbClr val="00B9E7"/>
        </a:accent6>
        <a:hlink>
          <a:srgbClr val="FFFFCC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7">
        <a:dk1>
          <a:srgbClr val="000000"/>
        </a:dk1>
        <a:lt1>
          <a:srgbClr val="619CB1"/>
        </a:lt1>
        <a:dk2>
          <a:srgbClr val="FFFFFF"/>
        </a:dk2>
        <a:lt2>
          <a:srgbClr val="4E899E"/>
        </a:lt2>
        <a:accent1>
          <a:srgbClr val="FFCC00"/>
        </a:accent1>
        <a:accent2>
          <a:srgbClr val="B6523E"/>
        </a:accent2>
        <a:accent3>
          <a:srgbClr val="B7CBD5"/>
        </a:accent3>
        <a:accent4>
          <a:srgbClr val="000000"/>
        </a:accent4>
        <a:accent5>
          <a:srgbClr val="FFE2AA"/>
        </a:accent5>
        <a:accent6>
          <a:srgbClr val="A54937"/>
        </a:accent6>
        <a:hlink>
          <a:srgbClr val="99CC00"/>
        </a:hlink>
        <a:folHlink>
          <a:srgbClr val="66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erfil 8">
        <a:dk1>
          <a:srgbClr val="598600"/>
        </a:dk1>
        <a:lt1>
          <a:srgbClr val="FFFFFF"/>
        </a:lt1>
        <a:dk2>
          <a:srgbClr val="336600"/>
        </a:dk2>
        <a:lt2>
          <a:srgbClr val="FFFFFF"/>
        </a:lt2>
        <a:accent1>
          <a:srgbClr val="33CC33"/>
        </a:accent1>
        <a:accent2>
          <a:srgbClr val="99CC00"/>
        </a:accent2>
        <a:accent3>
          <a:srgbClr val="ADB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FFCC00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9">
        <a:dk1>
          <a:srgbClr val="000000"/>
        </a:dk1>
        <a:lt1>
          <a:srgbClr val="FFFFFF"/>
        </a:lt1>
        <a:dk2>
          <a:srgbClr val="000000"/>
        </a:dk2>
        <a:lt2>
          <a:srgbClr val="DDDDDD"/>
        </a:lt2>
        <a:accent1>
          <a:srgbClr val="A3B2C1"/>
        </a:accent1>
        <a:accent2>
          <a:srgbClr val="CC0000"/>
        </a:accent2>
        <a:accent3>
          <a:srgbClr val="FFFFFF"/>
        </a:accent3>
        <a:accent4>
          <a:srgbClr val="000000"/>
        </a:accent4>
        <a:accent5>
          <a:srgbClr val="CED5DD"/>
        </a:accent5>
        <a:accent6>
          <a:srgbClr val="B90000"/>
        </a:accent6>
        <a:hlink>
          <a:srgbClr val="336699"/>
        </a:hlink>
        <a:folHlink>
          <a:srgbClr val="00336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12736</TotalTime>
  <Words>245</Words>
  <Application>Microsoft Office PowerPoint</Application>
  <PresentationFormat>Presentación en pantalla (4:3)</PresentationFormat>
  <Paragraphs>68</Paragraphs>
  <Slides>8</Slides>
  <Notes>8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Plantilla de diseño</vt:lpstr>
      </vt:variant>
      <vt:variant>
        <vt:i4>2</vt:i4>
      </vt:variant>
      <vt:variant>
        <vt:lpstr>Títulos de diapositiva</vt:lpstr>
      </vt:variant>
      <vt:variant>
        <vt:i4>8</vt:i4>
      </vt:variant>
    </vt:vector>
  </HeadingPairs>
  <TitlesOfParts>
    <vt:vector size="16" baseType="lpstr">
      <vt:lpstr>Tahoma</vt:lpstr>
      <vt:lpstr>Arial</vt:lpstr>
      <vt:lpstr>Verdana</vt:lpstr>
      <vt:lpstr>Wingdings</vt:lpstr>
      <vt:lpstr>Times New Roman</vt:lpstr>
      <vt:lpstr>Georgia</vt:lpstr>
      <vt:lpstr>Perfil</vt:lpstr>
      <vt:lpstr>Perfil</vt:lpstr>
      <vt:lpstr>     REGISTRO DE EMPRESARIOS Y PROFESIONALES Guatemala</vt:lpstr>
      <vt:lpstr>BASE LEGAL</vt:lpstr>
      <vt:lpstr>Diapositiva 3</vt:lpstr>
      <vt:lpstr>REGISTROS</vt:lpstr>
      <vt:lpstr>REQUISITOS Inscripción/Actualización</vt:lpstr>
      <vt:lpstr>PROFESIONALES</vt:lpstr>
      <vt:lpstr>ACTIVIDADES ECONÓMICAS</vt:lpstr>
      <vt:lpstr>OBLIGACIONES FISCALES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Cuenta Corriente Integrada</dc:title>
  <dc:creator>Licda. Fabiola Ortíz</dc:creator>
  <cp:lastModifiedBy> </cp:lastModifiedBy>
  <cp:revision>268</cp:revision>
  <dcterms:created xsi:type="dcterms:W3CDTF">2006-03-24T15:20:02Z</dcterms:created>
  <dcterms:modified xsi:type="dcterms:W3CDTF">2013-10-28T20:03:44Z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orden2">
    <vt:lpwstr/>
  </property>
</Properties>
</file>