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9" r:id="rId10"/>
    <p:sldId id="270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571" autoAdjust="0"/>
  </p:normalViewPr>
  <p:slideViewPr>
    <p:cSldViewPr>
      <p:cViewPr varScale="1">
        <p:scale>
          <a:sx n="107" d="100"/>
          <a:sy n="107" d="100"/>
        </p:scale>
        <p:origin x="-8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71A19AAC-C7C9-4C16-A07D-675D2A2279A7}" type="datetimeFigureOut">
              <a:rPr lang="es-PE"/>
              <a:pPr>
                <a:defRPr/>
              </a:pPr>
              <a:t>28/10/2013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PE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PE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A375EBB2-E72E-424F-9547-B2916CC0ADF4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unat.gob.pe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47800"/>
            <a:ext cx="9156700" cy="757238"/>
            <a:chOff x="0" y="0"/>
            <a:chExt cx="5768" cy="477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s-PE">
                <a:cs typeface="+mn-cs"/>
              </a:endParaRPr>
            </a:p>
          </p:txBody>
        </p:sp>
      </p:grpSp>
      <p:pic>
        <p:nvPicPr>
          <p:cNvPr id="27" name="Picture 35" descr="Sunat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2857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7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2798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28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" name="Rectangle 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" name="Rectangle 3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1F253-FA84-42A4-ADCD-E5B4240511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02EAC-A71E-40F8-8796-917B4640A2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17AD5-E664-4997-BA00-D4E4508567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71974-1B87-4142-8811-043C563BDD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47C2D-FD32-4DD2-88F2-337B45EEEF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71011-9A13-4AB1-A32C-1B6091E221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2916F-FE5A-496A-B252-7EB664C99F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BF282-E5AE-4B7C-ADC9-5C52E6897A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0C45E-6C6D-438C-B96F-C60F2036774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198EF-DBD1-4876-9262-12E35AC938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PE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DBB2F-BDC2-4736-8FCF-B5C735D82F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sunat.gob.pe/index.html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4"/>
          <p:cNvGrpSpPr>
            <a:grpSpLocks/>
          </p:cNvGrpSpPr>
          <p:nvPr/>
        </p:nvGrpSpPr>
        <p:grpSpPr bwMode="auto">
          <a:xfrm>
            <a:off x="0" y="0"/>
            <a:ext cx="9169400" cy="6615113"/>
            <a:chOff x="0" y="0"/>
            <a:chExt cx="5776" cy="4167"/>
          </a:xfrm>
        </p:grpSpPr>
        <p:grpSp>
          <p:nvGrpSpPr>
            <p:cNvPr id="1033" name="Group 7"/>
            <p:cNvGrpSpPr>
              <a:grpSpLocks/>
            </p:cNvGrpSpPr>
            <p:nvPr/>
          </p:nvGrpSpPr>
          <p:grpSpPr bwMode="auto">
            <a:xfrm>
              <a:off x="0" y="0"/>
              <a:ext cx="5768" cy="477"/>
              <a:chOff x="0" y="0"/>
              <a:chExt cx="5768" cy="477"/>
            </a:xfrm>
          </p:grpSpPr>
          <p:sp>
            <p:nvSpPr>
              <p:cNvPr id="2" name="Freeform 8"/>
              <p:cNvSpPr>
                <a:spLocks/>
              </p:cNvSpPr>
              <p:nvPr/>
            </p:nvSpPr>
            <p:spPr bwMode="auto">
              <a:xfrm>
                <a:off x="5" y="0"/>
                <a:ext cx="5763" cy="477"/>
              </a:xfrm>
              <a:custGeom>
                <a:avLst/>
                <a:gdLst/>
                <a:ahLst/>
                <a:cxnLst>
                  <a:cxn ang="0">
                    <a:pos x="0" y="450"/>
                  </a:cxn>
                  <a:cxn ang="0">
                    <a:pos x="3" y="0"/>
                  </a:cxn>
                  <a:cxn ang="0">
                    <a:pos x="5763" y="0"/>
                  </a:cxn>
                  <a:cxn ang="0">
                    <a:pos x="5763" y="465"/>
                  </a:cxn>
                  <a:cxn ang="0">
                    <a:pos x="4821" y="477"/>
                  </a:cxn>
                  <a:cxn ang="0">
                    <a:pos x="4326" y="447"/>
                  </a:cxn>
                  <a:cxn ang="0">
                    <a:pos x="3783" y="465"/>
                  </a:cxn>
                  <a:cxn ang="0">
                    <a:pos x="3417" y="456"/>
                  </a:cxn>
                  <a:cxn ang="0">
                    <a:pos x="2973" y="459"/>
                  </a:cxn>
                  <a:cxn ang="0">
                    <a:pos x="2451" y="453"/>
                  </a:cxn>
                  <a:cxn ang="0">
                    <a:pos x="2289" y="441"/>
                  </a:cxn>
                  <a:cxn ang="0">
                    <a:pos x="2010" y="453"/>
                  </a:cxn>
                  <a:cxn ang="0">
                    <a:pos x="1827" y="450"/>
                  </a:cxn>
                  <a:cxn ang="0">
                    <a:pos x="1215" y="465"/>
                  </a:cxn>
                  <a:cxn ang="0">
                    <a:pos x="660" y="456"/>
                  </a:cxn>
                  <a:cxn ang="0">
                    <a:pos x="0" y="450"/>
                  </a:cxn>
                </a:cxnLst>
                <a:rect l="0" t="0" r="r" b="b"/>
                <a:pathLst>
                  <a:path w="5763" h="477">
                    <a:moveTo>
                      <a:pt x="0" y="450"/>
                    </a:moveTo>
                    <a:lnTo>
                      <a:pt x="3" y="0"/>
                    </a:lnTo>
                    <a:lnTo>
                      <a:pt x="5763" y="0"/>
                    </a:lnTo>
                    <a:lnTo>
                      <a:pt x="5763" y="465"/>
                    </a:lnTo>
                    <a:lnTo>
                      <a:pt x="4821" y="477"/>
                    </a:lnTo>
                    <a:lnTo>
                      <a:pt x="4326" y="447"/>
                    </a:lnTo>
                    <a:lnTo>
                      <a:pt x="3783" y="465"/>
                    </a:lnTo>
                    <a:lnTo>
                      <a:pt x="3417" y="456"/>
                    </a:lnTo>
                    <a:lnTo>
                      <a:pt x="2973" y="459"/>
                    </a:lnTo>
                    <a:lnTo>
                      <a:pt x="2451" y="453"/>
                    </a:lnTo>
                    <a:lnTo>
                      <a:pt x="2289" y="441"/>
                    </a:lnTo>
                    <a:lnTo>
                      <a:pt x="2010" y="453"/>
                    </a:lnTo>
                    <a:lnTo>
                      <a:pt x="1827" y="450"/>
                    </a:lnTo>
                    <a:lnTo>
                      <a:pt x="1215" y="465"/>
                    </a:lnTo>
                    <a:lnTo>
                      <a:pt x="660" y="456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3" name="Freeform 9"/>
              <p:cNvSpPr>
                <a:spLocks/>
              </p:cNvSpPr>
              <p:nvPr/>
            </p:nvSpPr>
            <p:spPr bwMode="auto">
              <a:xfrm>
                <a:off x="0" y="98"/>
                <a:ext cx="256" cy="253"/>
              </a:xfrm>
              <a:custGeom>
                <a:avLst/>
                <a:gdLst/>
                <a:ahLst/>
                <a:cxnLst>
                  <a:cxn ang="0">
                    <a:pos x="8" y="190"/>
                  </a:cxn>
                  <a:cxn ang="0">
                    <a:pos x="71" y="115"/>
                  </a:cxn>
                  <a:cxn ang="0">
                    <a:pos x="203" y="16"/>
                  </a:cxn>
                  <a:cxn ang="0">
                    <a:pos x="251" y="19"/>
                  </a:cxn>
                  <a:cxn ang="0">
                    <a:pos x="236" y="46"/>
                  </a:cxn>
                  <a:cxn ang="0">
                    <a:pos x="176" y="82"/>
                  </a:cxn>
                  <a:cxn ang="0">
                    <a:pos x="92" y="154"/>
                  </a:cxn>
                  <a:cxn ang="0">
                    <a:pos x="23" y="247"/>
                  </a:cxn>
                  <a:cxn ang="0">
                    <a:pos x="8" y="190"/>
                  </a:cxn>
                </a:cxnLst>
                <a:rect l="0" t="0" r="r" b="b"/>
                <a:pathLst>
                  <a:path w="256" h="253">
                    <a:moveTo>
                      <a:pt x="8" y="190"/>
                    </a:moveTo>
                    <a:cubicBezTo>
                      <a:pt x="16" y="168"/>
                      <a:pt x="38" y="144"/>
                      <a:pt x="71" y="115"/>
                    </a:cubicBezTo>
                    <a:cubicBezTo>
                      <a:pt x="104" y="86"/>
                      <a:pt x="173" y="32"/>
                      <a:pt x="203" y="16"/>
                    </a:cubicBezTo>
                    <a:cubicBezTo>
                      <a:pt x="233" y="0"/>
                      <a:pt x="246" y="14"/>
                      <a:pt x="251" y="19"/>
                    </a:cubicBezTo>
                    <a:cubicBezTo>
                      <a:pt x="256" y="24"/>
                      <a:pt x="249" y="35"/>
                      <a:pt x="236" y="46"/>
                    </a:cubicBezTo>
                    <a:cubicBezTo>
                      <a:pt x="223" y="57"/>
                      <a:pt x="200" y="64"/>
                      <a:pt x="176" y="82"/>
                    </a:cubicBezTo>
                    <a:cubicBezTo>
                      <a:pt x="152" y="100"/>
                      <a:pt x="118" y="126"/>
                      <a:pt x="92" y="154"/>
                    </a:cubicBezTo>
                    <a:cubicBezTo>
                      <a:pt x="66" y="182"/>
                      <a:pt x="36" y="241"/>
                      <a:pt x="23" y="247"/>
                    </a:cubicBezTo>
                    <a:cubicBezTo>
                      <a:pt x="10" y="253"/>
                      <a:pt x="0" y="212"/>
                      <a:pt x="8" y="19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4" name="Freeform 10"/>
              <p:cNvSpPr>
                <a:spLocks/>
              </p:cNvSpPr>
              <p:nvPr/>
            </p:nvSpPr>
            <p:spPr bwMode="auto">
              <a:xfrm>
                <a:off x="56" y="0"/>
                <a:ext cx="708" cy="459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53"/>
                  </a:cxn>
                  <a:cxn ang="0">
                    <a:pos x="72" y="324"/>
                  </a:cxn>
                  <a:cxn ang="0">
                    <a:pos x="198" y="201"/>
                  </a:cxn>
                  <a:cxn ang="0">
                    <a:pos x="366" y="102"/>
                  </a:cxn>
                  <a:cxn ang="0">
                    <a:pos x="531" y="36"/>
                  </a:cxn>
                  <a:cxn ang="0">
                    <a:pos x="609" y="0"/>
                  </a:cxn>
                  <a:cxn ang="0">
                    <a:pos x="708" y="3"/>
                  </a:cxn>
                  <a:cxn ang="0">
                    <a:pos x="591" y="66"/>
                  </a:cxn>
                  <a:cxn ang="0">
                    <a:pos x="417" y="126"/>
                  </a:cxn>
                  <a:cxn ang="0">
                    <a:pos x="237" y="231"/>
                  </a:cxn>
                  <a:cxn ang="0">
                    <a:pos x="117" y="345"/>
                  </a:cxn>
                  <a:cxn ang="0">
                    <a:pos x="51" y="459"/>
                  </a:cxn>
                  <a:cxn ang="0">
                    <a:pos x="0" y="453"/>
                  </a:cxn>
                </a:cxnLst>
                <a:rect l="0" t="0" r="r" b="b"/>
                <a:pathLst>
                  <a:path w="708" h="459">
                    <a:moveTo>
                      <a:pt x="0" y="432"/>
                    </a:moveTo>
                    <a:lnTo>
                      <a:pt x="0" y="453"/>
                    </a:lnTo>
                    <a:cubicBezTo>
                      <a:pt x="12" y="435"/>
                      <a:pt x="39" y="366"/>
                      <a:pt x="72" y="324"/>
                    </a:cubicBezTo>
                    <a:cubicBezTo>
                      <a:pt x="105" y="282"/>
                      <a:pt x="149" y="238"/>
                      <a:pt x="198" y="201"/>
                    </a:cubicBezTo>
                    <a:cubicBezTo>
                      <a:pt x="247" y="164"/>
                      <a:pt x="311" y="129"/>
                      <a:pt x="366" y="102"/>
                    </a:cubicBezTo>
                    <a:cubicBezTo>
                      <a:pt x="421" y="75"/>
                      <a:pt x="490" y="53"/>
                      <a:pt x="531" y="36"/>
                    </a:cubicBezTo>
                    <a:cubicBezTo>
                      <a:pt x="572" y="19"/>
                      <a:pt x="580" y="5"/>
                      <a:pt x="609" y="0"/>
                    </a:cubicBezTo>
                    <a:lnTo>
                      <a:pt x="708" y="3"/>
                    </a:lnTo>
                    <a:cubicBezTo>
                      <a:pt x="705" y="14"/>
                      <a:pt x="640" y="45"/>
                      <a:pt x="591" y="66"/>
                    </a:cubicBezTo>
                    <a:cubicBezTo>
                      <a:pt x="542" y="87"/>
                      <a:pt x="476" y="98"/>
                      <a:pt x="417" y="126"/>
                    </a:cubicBezTo>
                    <a:cubicBezTo>
                      <a:pt x="358" y="154"/>
                      <a:pt x="287" y="195"/>
                      <a:pt x="237" y="231"/>
                    </a:cubicBezTo>
                    <a:cubicBezTo>
                      <a:pt x="187" y="267"/>
                      <a:pt x="148" y="307"/>
                      <a:pt x="117" y="345"/>
                    </a:cubicBezTo>
                    <a:cubicBezTo>
                      <a:pt x="86" y="383"/>
                      <a:pt x="70" y="441"/>
                      <a:pt x="51" y="459"/>
                    </a:cubicBezTo>
                    <a:lnTo>
                      <a:pt x="0" y="45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131" y="269"/>
                <a:ext cx="251" cy="194"/>
              </a:xfrm>
              <a:custGeom>
                <a:avLst/>
                <a:gdLst/>
                <a:ahLst/>
                <a:cxnLst>
                  <a:cxn ang="0">
                    <a:pos x="21" y="163"/>
                  </a:cxn>
                  <a:cxn ang="0">
                    <a:pos x="9" y="184"/>
                  </a:cxn>
                  <a:cxn ang="0">
                    <a:pos x="75" y="103"/>
                  </a:cxn>
                  <a:cxn ang="0">
                    <a:pos x="165" y="28"/>
                  </a:cxn>
                  <a:cxn ang="0">
                    <a:pos x="207" y="7"/>
                  </a:cxn>
                  <a:cxn ang="0">
                    <a:pos x="246" y="4"/>
                  </a:cxn>
                  <a:cxn ang="0">
                    <a:pos x="237" y="34"/>
                  </a:cxn>
                  <a:cxn ang="0">
                    <a:pos x="183" y="61"/>
                  </a:cxn>
                  <a:cxn ang="0">
                    <a:pos x="108" y="124"/>
                  </a:cxn>
                  <a:cxn ang="0">
                    <a:pos x="54" y="190"/>
                  </a:cxn>
                  <a:cxn ang="0">
                    <a:pos x="6" y="184"/>
                  </a:cxn>
                </a:cxnLst>
                <a:rect l="0" t="0" r="r" b="b"/>
                <a:pathLst>
                  <a:path w="251" h="194">
                    <a:moveTo>
                      <a:pt x="21" y="163"/>
                    </a:moveTo>
                    <a:cubicBezTo>
                      <a:pt x="10" y="178"/>
                      <a:pt x="0" y="194"/>
                      <a:pt x="9" y="184"/>
                    </a:cubicBezTo>
                    <a:cubicBezTo>
                      <a:pt x="18" y="174"/>
                      <a:pt x="49" y="129"/>
                      <a:pt x="75" y="103"/>
                    </a:cubicBezTo>
                    <a:cubicBezTo>
                      <a:pt x="101" y="77"/>
                      <a:pt x="143" y="44"/>
                      <a:pt x="165" y="28"/>
                    </a:cubicBezTo>
                    <a:cubicBezTo>
                      <a:pt x="187" y="12"/>
                      <a:pt x="194" y="11"/>
                      <a:pt x="207" y="7"/>
                    </a:cubicBezTo>
                    <a:cubicBezTo>
                      <a:pt x="220" y="3"/>
                      <a:pt x="241" y="0"/>
                      <a:pt x="246" y="4"/>
                    </a:cubicBezTo>
                    <a:cubicBezTo>
                      <a:pt x="251" y="8"/>
                      <a:pt x="247" y="25"/>
                      <a:pt x="237" y="34"/>
                    </a:cubicBezTo>
                    <a:cubicBezTo>
                      <a:pt x="227" y="43"/>
                      <a:pt x="204" y="46"/>
                      <a:pt x="183" y="61"/>
                    </a:cubicBezTo>
                    <a:cubicBezTo>
                      <a:pt x="162" y="76"/>
                      <a:pt x="129" y="103"/>
                      <a:pt x="108" y="124"/>
                    </a:cubicBezTo>
                    <a:cubicBezTo>
                      <a:pt x="87" y="145"/>
                      <a:pt x="71" y="180"/>
                      <a:pt x="54" y="190"/>
                    </a:cubicBezTo>
                    <a:lnTo>
                      <a:pt x="6" y="184"/>
                    </a:ln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341" y="0"/>
                <a:ext cx="159" cy="72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15" y="36"/>
                  </a:cxn>
                  <a:cxn ang="0">
                    <a:pos x="6" y="60"/>
                  </a:cxn>
                  <a:cxn ang="0">
                    <a:pos x="36" y="69"/>
                  </a:cxn>
                  <a:cxn ang="0">
                    <a:pos x="87" y="42"/>
                  </a:cxn>
                  <a:cxn ang="0">
                    <a:pos x="159" y="0"/>
                  </a:cxn>
                  <a:cxn ang="0">
                    <a:pos x="99" y="0"/>
                  </a:cxn>
                </a:cxnLst>
                <a:rect l="0" t="0" r="r" b="b"/>
                <a:pathLst>
                  <a:path w="159" h="72">
                    <a:moveTo>
                      <a:pt x="99" y="0"/>
                    </a:moveTo>
                    <a:cubicBezTo>
                      <a:pt x="75" y="6"/>
                      <a:pt x="30" y="26"/>
                      <a:pt x="15" y="36"/>
                    </a:cubicBezTo>
                    <a:cubicBezTo>
                      <a:pt x="0" y="46"/>
                      <a:pt x="3" y="55"/>
                      <a:pt x="6" y="60"/>
                    </a:cubicBezTo>
                    <a:cubicBezTo>
                      <a:pt x="9" y="65"/>
                      <a:pt x="23" y="72"/>
                      <a:pt x="36" y="69"/>
                    </a:cubicBezTo>
                    <a:cubicBezTo>
                      <a:pt x="49" y="66"/>
                      <a:pt x="67" y="53"/>
                      <a:pt x="87" y="42"/>
                    </a:cubicBezTo>
                    <a:cubicBezTo>
                      <a:pt x="107" y="31"/>
                      <a:pt x="158" y="6"/>
                      <a:pt x="159" y="0"/>
                    </a:cubicBezTo>
                    <a:lnTo>
                      <a:pt x="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488" y="0"/>
                <a:ext cx="455" cy="216"/>
              </a:xfrm>
              <a:custGeom>
                <a:avLst/>
                <a:gdLst/>
                <a:ahLst/>
                <a:cxnLst>
                  <a:cxn ang="0">
                    <a:pos x="395" y="0"/>
                  </a:cxn>
                  <a:cxn ang="0">
                    <a:pos x="338" y="48"/>
                  </a:cxn>
                  <a:cxn ang="0">
                    <a:pos x="242" y="102"/>
                  </a:cxn>
                  <a:cxn ang="0">
                    <a:pos x="104" y="147"/>
                  </a:cxn>
                  <a:cxn ang="0">
                    <a:pos x="35" y="168"/>
                  </a:cxn>
                  <a:cxn ang="0">
                    <a:pos x="8" y="192"/>
                  </a:cxn>
                  <a:cxn ang="0">
                    <a:pos x="8" y="213"/>
                  </a:cxn>
                  <a:cxn ang="0">
                    <a:pos x="59" y="213"/>
                  </a:cxn>
                  <a:cxn ang="0">
                    <a:pos x="86" y="192"/>
                  </a:cxn>
                  <a:cxn ang="0">
                    <a:pos x="173" y="159"/>
                  </a:cxn>
                  <a:cxn ang="0">
                    <a:pos x="299" y="126"/>
                  </a:cxn>
                  <a:cxn ang="0">
                    <a:pos x="392" y="72"/>
                  </a:cxn>
                  <a:cxn ang="0">
                    <a:pos x="455" y="0"/>
                  </a:cxn>
                  <a:cxn ang="0">
                    <a:pos x="395" y="0"/>
                  </a:cxn>
                </a:cxnLst>
                <a:rect l="0" t="0" r="r" b="b"/>
                <a:pathLst>
                  <a:path w="455" h="216">
                    <a:moveTo>
                      <a:pt x="395" y="0"/>
                    </a:moveTo>
                    <a:cubicBezTo>
                      <a:pt x="376" y="8"/>
                      <a:pt x="364" y="31"/>
                      <a:pt x="338" y="48"/>
                    </a:cubicBezTo>
                    <a:cubicBezTo>
                      <a:pt x="312" y="65"/>
                      <a:pt x="281" y="86"/>
                      <a:pt x="242" y="102"/>
                    </a:cubicBezTo>
                    <a:cubicBezTo>
                      <a:pt x="203" y="118"/>
                      <a:pt x="138" y="136"/>
                      <a:pt x="104" y="147"/>
                    </a:cubicBezTo>
                    <a:cubicBezTo>
                      <a:pt x="70" y="158"/>
                      <a:pt x="51" y="161"/>
                      <a:pt x="35" y="168"/>
                    </a:cubicBezTo>
                    <a:cubicBezTo>
                      <a:pt x="19" y="175"/>
                      <a:pt x="12" y="185"/>
                      <a:pt x="8" y="192"/>
                    </a:cubicBezTo>
                    <a:cubicBezTo>
                      <a:pt x="4" y="199"/>
                      <a:pt x="0" y="210"/>
                      <a:pt x="8" y="213"/>
                    </a:cubicBezTo>
                    <a:cubicBezTo>
                      <a:pt x="16" y="216"/>
                      <a:pt x="46" y="216"/>
                      <a:pt x="59" y="213"/>
                    </a:cubicBezTo>
                    <a:cubicBezTo>
                      <a:pt x="72" y="210"/>
                      <a:pt x="67" y="201"/>
                      <a:pt x="86" y="192"/>
                    </a:cubicBezTo>
                    <a:cubicBezTo>
                      <a:pt x="105" y="183"/>
                      <a:pt x="138" y="170"/>
                      <a:pt x="173" y="159"/>
                    </a:cubicBezTo>
                    <a:cubicBezTo>
                      <a:pt x="208" y="148"/>
                      <a:pt x="263" y="140"/>
                      <a:pt x="299" y="126"/>
                    </a:cubicBezTo>
                    <a:cubicBezTo>
                      <a:pt x="335" y="112"/>
                      <a:pt x="366" y="93"/>
                      <a:pt x="392" y="72"/>
                    </a:cubicBezTo>
                    <a:cubicBezTo>
                      <a:pt x="418" y="51"/>
                      <a:pt x="454" y="12"/>
                      <a:pt x="455" y="0"/>
                    </a:cubicBezTo>
                    <a:lnTo>
                      <a:pt x="395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1448" y="37"/>
                <a:ext cx="414" cy="10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4" y="11"/>
                  </a:cxn>
                  <a:cxn ang="0">
                    <a:pos x="156" y="2"/>
                  </a:cxn>
                  <a:cxn ang="0">
                    <a:pos x="288" y="23"/>
                  </a:cxn>
                  <a:cxn ang="0">
                    <a:pos x="384" y="53"/>
                  </a:cxn>
                  <a:cxn ang="0">
                    <a:pos x="411" y="74"/>
                  </a:cxn>
                  <a:cxn ang="0">
                    <a:pos x="405" y="104"/>
                  </a:cxn>
                  <a:cxn ang="0">
                    <a:pos x="363" y="101"/>
                  </a:cxn>
                  <a:cxn ang="0">
                    <a:pos x="294" y="77"/>
                  </a:cxn>
                  <a:cxn ang="0">
                    <a:pos x="174" y="50"/>
                  </a:cxn>
                  <a:cxn ang="0">
                    <a:pos x="72" y="62"/>
                  </a:cxn>
                  <a:cxn ang="0">
                    <a:pos x="36" y="59"/>
                  </a:cxn>
                  <a:cxn ang="0">
                    <a:pos x="0" y="11"/>
                  </a:cxn>
                </a:cxnLst>
                <a:rect l="0" t="0" r="r" b="b"/>
                <a:pathLst>
                  <a:path w="414" h="108">
                    <a:moveTo>
                      <a:pt x="0" y="11"/>
                    </a:moveTo>
                    <a:lnTo>
                      <a:pt x="24" y="11"/>
                    </a:lnTo>
                    <a:cubicBezTo>
                      <a:pt x="50" y="9"/>
                      <a:pt x="112" y="0"/>
                      <a:pt x="156" y="2"/>
                    </a:cubicBezTo>
                    <a:cubicBezTo>
                      <a:pt x="200" y="4"/>
                      <a:pt x="250" y="15"/>
                      <a:pt x="288" y="23"/>
                    </a:cubicBezTo>
                    <a:cubicBezTo>
                      <a:pt x="326" y="31"/>
                      <a:pt x="363" y="44"/>
                      <a:pt x="384" y="53"/>
                    </a:cubicBezTo>
                    <a:cubicBezTo>
                      <a:pt x="405" y="62"/>
                      <a:pt x="408" y="66"/>
                      <a:pt x="411" y="74"/>
                    </a:cubicBezTo>
                    <a:cubicBezTo>
                      <a:pt x="414" y="82"/>
                      <a:pt x="413" y="100"/>
                      <a:pt x="405" y="104"/>
                    </a:cubicBezTo>
                    <a:cubicBezTo>
                      <a:pt x="397" y="108"/>
                      <a:pt x="381" y="105"/>
                      <a:pt x="363" y="101"/>
                    </a:cubicBezTo>
                    <a:cubicBezTo>
                      <a:pt x="345" y="97"/>
                      <a:pt x="325" y="85"/>
                      <a:pt x="294" y="77"/>
                    </a:cubicBezTo>
                    <a:cubicBezTo>
                      <a:pt x="263" y="69"/>
                      <a:pt x="211" y="53"/>
                      <a:pt x="174" y="50"/>
                    </a:cubicBezTo>
                    <a:cubicBezTo>
                      <a:pt x="137" y="47"/>
                      <a:pt x="95" y="61"/>
                      <a:pt x="72" y="62"/>
                    </a:cubicBezTo>
                    <a:cubicBezTo>
                      <a:pt x="49" y="63"/>
                      <a:pt x="48" y="66"/>
                      <a:pt x="36" y="59"/>
                    </a:cubicBezTo>
                    <a:cubicBezTo>
                      <a:pt x="24" y="52"/>
                      <a:pt x="13" y="36"/>
                      <a:pt x="0" y="1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1790" y="0"/>
                <a:ext cx="520" cy="225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2" y="24"/>
                  </a:cxn>
                  <a:cxn ang="0">
                    <a:pos x="114" y="54"/>
                  </a:cxn>
                  <a:cxn ang="0">
                    <a:pos x="240" y="117"/>
                  </a:cxn>
                  <a:cxn ang="0">
                    <a:pos x="333" y="153"/>
                  </a:cxn>
                  <a:cxn ang="0">
                    <a:pos x="438" y="219"/>
                  </a:cxn>
                  <a:cxn ang="0">
                    <a:pos x="426" y="192"/>
                  </a:cxn>
                  <a:cxn ang="0">
                    <a:pos x="441" y="180"/>
                  </a:cxn>
                  <a:cxn ang="0">
                    <a:pos x="519" y="216"/>
                  </a:cxn>
                  <a:cxn ang="0">
                    <a:pos x="450" y="162"/>
                  </a:cxn>
                  <a:cxn ang="0">
                    <a:pos x="381" y="135"/>
                  </a:cxn>
                  <a:cxn ang="0">
                    <a:pos x="285" y="84"/>
                  </a:cxn>
                  <a:cxn ang="0">
                    <a:pos x="186" y="18"/>
                  </a:cxn>
                  <a:cxn ang="0">
                    <a:pos x="123" y="0"/>
                  </a:cxn>
                  <a:cxn ang="0">
                    <a:pos x="42" y="0"/>
                  </a:cxn>
                </a:cxnLst>
                <a:rect l="0" t="0" r="r" b="b"/>
                <a:pathLst>
                  <a:path w="520" h="225">
                    <a:moveTo>
                      <a:pt x="42" y="0"/>
                    </a:moveTo>
                    <a:cubicBezTo>
                      <a:pt x="24" y="4"/>
                      <a:pt x="0" y="15"/>
                      <a:pt x="12" y="24"/>
                    </a:cubicBezTo>
                    <a:cubicBezTo>
                      <a:pt x="24" y="33"/>
                      <a:pt x="76" y="39"/>
                      <a:pt x="114" y="54"/>
                    </a:cubicBezTo>
                    <a:cubicBezTo>
                      <a:pt x="152" y="69"/>
                      <a:pt x="203" y="100"/>
                      <a:pt x="240" y="117"/>
                    </a:cubicBezTo>
                    <a:cubicBezTo>
                      <a:pt x="277" y="134"/>
                      <a:pt x="300" y="136"/>
                      <a:pt x="333" y="153"/>
                    </a:cubicBezTo>
                    <a:cubicBezTo>
                      <a:pt x="366" y="170"/>
                      <a:pt x="423" y="213"/>
                      <a:pt x="438" y="219"/>
                    </a:cubicBezTo>
                    <a:cubicBezTo>
                      <a:pt x="453" y="225"/>
                      <a:pt x="426" y="198"/>
                      <a:pt x="426" y="192"/>
                    </a:cubicBezTo>
                    <a:cubicBezTo>
                      <a:pt x="426" y="186"/>
                      <a:pt x="426" y="176"/>
                      <a:pt x="441" y="180"/>
                    </a:cubicBezTo>
                    <a:cubicBezTo>
                      <a:pt x="456" y="184"/>
                      <a:pt x="518" y="219"/>
                      <a:pt x="519" y="216"/>
                    </a:cubicBezTo>
                    <a:cubicBezTo>
                      <a:pt x="520" y="213"/>
                      <a:pt x="473" y="176"/>
                      <a:pt x="450" y="162"/>
                    </a:cubicBezTo>
                    <a:cubicBezTo>
                      <a:pt x="427" y="148"/>
                      <a:pt x="408" y="148"/>
                      <a:pt x="381" y="135"/>
                    </a:cubicBezTo>
                    <a:cubicBezTo>
                      <a:pt x="354" y="122"/>
                      <a:pt x="318" y="104"/>
                      <a:pt x="285" y="84"/>
                    </a:cubicBezTo>
                    <a:cubicBezTo>
                      <a:pt x="252" y="64"/>
                      <a:pt x="213" y="32"/>
                      <a:pt x="186" y="18"/>
                    </a:cubicBezTo>
                    <a:cubicBezTo>
                      <a:pt x="159" y="4"/>
                      <a:pt x="147" y="2"/>
                      <a:pt x="123" y="0"/>
                    </a:cubicBezTo>
                    <a:lnTo>
                      <a:pt x="4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943" y="154"/>
                <a:ext cx="431" cy="233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9" y="20"/>
                  </a:cxn>
                  <a:cxn ang="0">
                    <a:pos x="42" y="2"/>
                  </a:cxn>
                  <a:cxn ang="0">
                    <a:pos x="90" y="35"/>
                  </a:cxn>
                  <a:cxn ang="0">
                    <a:pos x="189" y="89"/>
                  </a:cxn>
                  <a:cxn ang="0">
                    <a:pos x="288" y="140"/>
                  </a:cxn>
                  <a:cxn ang="0">
                    <a:pos x="375" y="176"/>
                  </a:cxn>
                  <a:cxn ang="0">
                    <a:pos x="396" y="176"/>
                  </a:cxn>
                  <a:cxn ang="0">
                    <a:pos x="429" y="212"/>
                  </a:cxn>
                  <a:cxn ang="0">
                    <a:pos x="408" y="233"/>
                  </a:cxn>
                  <a:cxn ang="0">
                    <a:pos x="333" y="212"/>
                  </a:cxn>
                  <a:cxn ang="0">
                    <a:pos x="186" y="143"/>
                  </a:cxn>
                  <a:cxn ang="0">
                    <a:pos x="48" y="68"/>
                  </a:cxn>
                  <a:cxn ang="0">
                    <a:pos x="6" y="38"/>
                  </a:cxn>
                </a:cxnLst>
                <a:rect l="0" t="0" r="r" b="b"/>
                <a:pathLst>
                  <a:path w="431" h="233">
                    <a:moveTo>
                      <a:pt x="6" y="38"/>
                    </a:moveTo>
                    <a:cubicBezTo>
                      <a:pt x="0" y="26"/>
                      <a:pt x="3" y="26"/>
                      <a:pt x="9" y="20"/>
                    </a:cubicBezTo>
                    <a:cubicBezTo>
                      <a:pt x="15" y="14"/>
                      <a:pt x="29" y="0"/>
                      <a:pt x="42" y="2"/>
                    </a:cubicBezTo>
                    <a:cubicBezTo>
                      <a:pt x="55" y="4"/>
                      <a:pt x="66" y="21"/>
                      <a:pt x="90" y="35"/>
                    </a:cubicBezTo>
                    <a:cubicBezTo>
                      <a:pt x="114" y="49"/>
                      <a:pt x="156" y="72"/>
                      <a:pt x="189" y="89"/>
                    </a:cubicBezTo>
                    <a:cubicBezTo>
                      <a:pt x="222" y="106"/>
                      <a:pt x="257" y="126"/>
                      <a:pt x="288" y="140"/>
                    </a:cubicBezTo>
                    <a:cubicBezTo>
                      <a:pt x="319" y="154"/>
                      <a:pt x="357" y="170"/>
                      <a:pt x="375" y="176"/>
                    </a:cubicBezTo>
                    <a:cubicBezTo>
                      <a:pt x="393" y="182"/>
                      <a:pt x="387" y="170"/>
                      <a:pt x="396" y="176"/>
                    </a:cubicBezTo>
                    <a:cubicBezTo>
                      <a:pt x="405" y="182"/>
                      <a:pt x="427" y="203"/>
                      <a:pt x="429" y="212"/>
                    </a:cubicBezTo>
                    <a:cubicBezTo>
                      <a:pt x="431" y="221"/>
                      <a:pt x="424" y="233"/>
                      <a:pt x="408" y="233"/>
                    </a:cubicBezTo>
                    <a:cubicBezTo>
                      <a:pt x="392" y="233"/>
                      <a:pt x="370" y="227"/>
                      <a:pt x="333" y="212"/>
                    </a:cubicBezTo>
                    <a:cubicBezTo>
                      <a:pt x="296" y="197"/>
                      <a:pt x="234" y="167"/>
                      <a:pt x="186" y="143"/>
                    </a:cubicBezTo>
                    <a:cubicBezTo>
                      <a:pt x="138" y="119"/>
                      <a:pt x="78" y="86"/>
                      <a:pt x="48" y="68"/>
                    </a:cubicBezTo>
                    <a:cubicBezTo>
                      <a:pt x="18" y="50"/>
                      <a:pt x="12" y="50"/>
                      <a:pt x="6" y="3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2262" y="87"/>
                <a:ext cx="396" cy="22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53" y="66"/>
                  </a:cxn>
                  <a:cxn ang="0">
                    <a:pos x="176" y="132"/>
                  </a:cxn>
                  <a:cxn ang="0">
                    <a:pos x="293" y="189"/>
                  </a:cxn>
                  <a:cxn ang="0">
                    <a:pos x="341" y="222"/>
                  </a:cxn>
                  <a:cxn ang="0">
                    <a:pos x="377" y="219"/>
                  </a:cxn>
                  <a:cxn ang="0">
                    <a:pos x="377" y="180"/>
                  </a:cxn>
                  <a:cxn ang="0">
                    <a:pos x="260" y="126"/>
                  </a:cxn>
                  <a:cxn ang="0">
                    <a:pos x="113" y="51"/>
                  </a:cxn>
                  <a:cxn ang="0">
                    <a:pos x="41" y="9"/>
                  </a:cxn>
                  <a:cxn ang="0">
                    <a:pos x="2" y="9"/>
                  </a:cxn>
                </a:cxnLst>
                <a:rect l="0" t="0" r="r" b="b"/>
                <a:pathLst>
                  <a:path w="396" h="227">
                    <a:moveTo>
                      <a:pt x="2" y="9"/>
                    </a:moveTo>
                    <a:cubicBezTo>
                      <a:pt x="4" y="18"/>
                      <a:pt x="24" y="45"/>
                      <a:pt x="53" y="66"/>
                    </a:cubicBezTo>
                    <a:cubicBezTo>
                      <a:pt x="82" y="87"/>
                      <a:pt x="136" y="111"/>
                      <a:pt x="176" y="132"/>
                    </a:cubicBezTo>
                    <a:cubicBezTo>
                      <a:pt x="216" y="153"/>
                      <a:pt x="266" y="174"/>
                      <a:pt x="293" y="189"/>
                    </a:cubicBezTo>
                    <a:cubicBezTo>
                      <a:pt x="320" y="204"/>
                      <a:pt x="327" y="217"/>
                      <a:pt x="341" y="222"/>
                    </a:cubicBezTo>
                    <a:cubicBezTo>
                      <a:pt x="355" y="227"/>
                      <a:pt x="371" y="226"/>
                      <a:pt x="377" y="219"/>
                    </a:cubicBezTo>
                    <a:cubicBezTo>
                      <a:pt x="383" y="212"/>
                      <a:pt x="396" y="195"/>
                      <a:pt x="377" y="180"/>
                    </a:cubicBezTo>
                    <a:cubicBezTo>
                      <a:pt x="358" y="165"/>
                      <a:pt x="304" y="147"/>
                      <a:pt x="260" y="126"/>
                    </a:cubicBezTo>
                    <a:cubicBezTo>
                      <a:pt x="216" y="105"/>
                      <a:pt x="149" y="70"/>
                      <a:pt x="113" y="51"/>
                    </a:cubicBezTo>
                    <a:cubicBezTo>
                      <a:pt x="77" y="32"/>
                      <a:pt x="60" y="17"/>
                      <a:pt x="41" y="9"/>
                    </a:cubicBezTo>
                    <a:cubicBezTo>
                      <a:pt x="22" y="1"/>
                      <a:pt x="0" y="0"/>
                      <a:pt x="2" y="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264" y="240"/>
                <a:ext cx="516" cy="223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105" y="97"/>
                  </a:cxn>
                  <a:cxn ang="0">
                    <a:pos x="243" y="178"/>
                  </a:cxn>
                  <a:cxn ang="0">
                    <a:pos x="357" y="217"/>
                  </a:cxn>
                  <a:cxn ang="0">
                    <a:pos x="498" y="214"/>
                  </a:cxn>
                  <a:cxn ang="0">
                    <a:pos x="468" y="187"/>
                  </a:cxn>
                  <a:cxn ang="0">
                    <a:pos x="309" y="136"/>
                  </a:cxn>
                  <a:cxn ang="0">
                    <a:pos x="123" y="34"/>
                  </a:cxn>
                  <a:cxn ang="0">
                    <a:pos x="3" y="10"/>
                  </a:cxn>
                </a:cxnLst>
                <a:rect l="0" t="0" r="r" b="b"/>
                <a:pathLst>
                  <a:path w="516" h="223">
                    <a:moveTo>
                      <a:pt x="3" y="10"/>
                    </a:moveTo>
                    <a:cubicBezTo>
                      <a:pt x="0" y="20"/>
                      <a:pt x="65" y="69"/>
                      <a:pt x="105" y="97"/>
                    </a:cubicBezTo>
                    <a:cubicBezTo>
                      <a:pt x="145" y="125"/>
                      <a:pt x="201" y="158"/>
                      <a:pt x="243" y="178"/>
                    </a:cubicBezTo>
                    <a:cubicBezTo>
                      <a:pt x="285" y="198"/>
                      <a:pt x="315" y="211"/>
                      <a:pt x="357" y="217"/>
                    </a:cubicBezTo>
                    <a:cubicBezTo>
                      <a:pt x="399" y="223"/>
                      <a:pt x="480" y="219"/>
                      <a:pt x="498" y="214"/>
                    </a:cubicBezTo>
                    <a:cubicBezTo>
                      <a:pt x="516" y="209"/>
                      <a:pt x="499" y="200"/>
                      <a:pt x="468" y="187"/>
                    </a:cubicBezTo>
                    <a:cubicBezTo>
                      <a:pt x="437" y="174"/>
                      <a:pt x="366" y="161"/>
                      <a:pt x="309" y="136"/>
                    </a:cubicBezTo>
                    <a:cubicBezTo>
                      <a:pt x="252" y="111"/>
                      <a:pt x="172" y="54"/>
                      <a:pt x="123" y="34"/>
                    </a:cubicBezTo>
                    <a:cubicBezTo>
                      <a:pt x="74" y="14"/>
                      <a:pt x="6" y="0"/>
                      <a:pt x="3" y="1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723" y="324"/>
                <a:ext cx="414" cy="100"/>
              </a:xfrm>
              <a:custGeom>
                <a:avLst/>
                <a:gdLst/>
                <a:ahLst/>
                <a:cxnLst>
                  <a:cxn ang="0">
                    <a:pos x="69" y="60"/>
                  </a:cxn>
                  <a:cxn ang="0">
                    <a:pos x="12" y="42"/>
                  </a:cxn>
                  <a:cxn ang="0">
                    <a:pos x="3" y="15"/>
                  </a:cxn>
                  <a:cxn ang="0">
                    <a:pos x="30" y="0"/>
                  </a:cxn>
                  <a:cxn ang="0">
                    <a:pos x="117" y="18"/>
                  </a:cxn>
                  <a:cxn ang="0">
                    <a:pos x="243" y="48"/>
                  </a:cxn>
                  <a:cxn ang="0">
                    <a:pos x="387" y="48"/>
                  </a:cxn>
                  <a:cxn ang="0">
                    <a:pos x="408" y="54"/>
                  </a:cxn>
                  <a:cxn ang="0">
                    <a:pos x="381" y="87"/>
                  </a:cxn>
                  <a:cxn ang="0">
                    <a:pos x="318" y="99"/>
                  </a:cxn>
                  <a:cxn ang="0">
                    <a:pos x="195" y="93"/>
                  </a:cxn>
                  <a:cxn ang="0">
                    <a:pos x="69" y="60"/>
                  </a:cxn>
                </a:cxnLst>
                <a:rect l="0" t="0" r="r" b="b"/>
                <a:pathLst>
                  <a:path w="414" h="100">
                    <a:moveTo>
                      <a:pt x="69" y="60"/>
                    </a:moveTo>
                    <a:cubicBezTo>
                      <a:pt x="39" y="52"/>
                      <a:pt x="23" y="49"/>
                      <a:pt x="12" y="42"/>
                    </a:cubicBezTo>
                    <a:cubicBezTo>
                      <a:pt x="1" y="35"/>
                      <a:pt x="0" y="22"/>
                      <a:pt x="3" y="15"/>
                    </a:cubicBezTo>
                    <a:cubicBezTo>
                      <a:pt x="6" y="8"/>
                      <a:pt x="11" y="0"/>
                      <a:pt x="30" y="0"/>
                    </a:cubicBezTo>
                    <a:cubicBezTo>
                      <a:pt x="49" y="0"/>
                      <a:pt x="82" y="10"/>
                      <a:pt x="117" y="18"/>
                    </a:cubicBezTo>
                    <a:cubicBezTo>
                      <a:pt x="152" y="26"/>
                      <a:pt x="198" y="43"/>
                      <a:pt x="243" y="48"/>
                    </a:cubicBezTo>
                    <a:cubicBezTo>
                      <a:pt x="288" y="53"/>
                      <a:pt x="360" y="47"/>
                      <a:pt x="387" y="48"/>
                    </a:cubicBezTo>
                    <a:cubicBezTo>
                      <a:pt x="414" y="49"/>
                      <a:pt x="409" y="48"/>
                      <a:pt x="408" y="54"/>
                    </a:cubicBezTo>
                    <a:cubicBezTo>
                      <a:pt x="407" y="60"/>
                      <a:pt x="396" y="80"/>
                      <a:pt x="381" y="87"/>
                    </a:cubicBezTo>
                    <a:cubicBezTo>
                      <a:pt x="366" y="94"/>
                      <a:pt x="349" y="98"/>
                      <a:pt x="318" y="99"/>
                    </a:cubicBezTo>
                    <a:cubicBezTo>
                      <a:pt x="287" y="100"/>
                      <a:pt x="237" y="99"/>
                      <a:pt x="195" y="93"/>
                    </a:cubicBezTo>
                    <a:cubicBezTo>
                      <a:pt x="153" y="87"/>
                      <a:pt x="99" y="68"/>
                      <a:pt x="69" y="6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165" y="375"/>
                <a:ext cx="150" cy="72"/>
              </a:xfrm>
              <a:custGeom>
                <a:avLst/>
                <a:gdLst/>
                <a:ahLst/>
                <a:cxnLst>
                  <a:cxn ang="0">
                    <a:pos x="3" y="67"/>
                  </a:cxn>
                  <a:cxn ang="0">
                    <a:pos x="84" y="19"/>
                  </a:cxn>
                  <a:cxn ang="0">
                    <a:pos x="123" y="1"/>
                  </a:cxn>
                  <a:cxn ang="0">
                    <a:pos x="150" y="22"/>
                  </a:cxn>
                  <a:cxn ang="0">
                    <a:pos x="123" y="55"/>
                  </a:cxn>
                  <a:cxn ang="0">
                    <a:pos x="90" y="70"/>
                  </a:cxn>
                  <a:cxn ang="0">
                    <a:pos x="0" y="67"/>
                  </a:cxn>
                </a:cxnLst>
                <a:rect l="0" t="0" r="r" b="b"/>
                <a:pathLst>
                  <a:path w="150" h="72">
                    <a:moveTo>
                      <a:pt x="3" y="67"/>
                    </a:moveTo>
                    <a:cubicBezTo>
                      <a:pt x="16" y="59"/>
                      <a:pt x="64" y="30"/>
                      <a:pt x="84" y="19"/>
                    </a:cubicBezTo>
                    <a:cubicBezTo>
                      <a:pt x="104" y="8"/>
                      <a:pt x="112" y="0"/>
                      <a:pt x="123" y="1"/>
                    </a:cubicBezTo>
                    <a:cubicBezTo>
                      <a:pt x="134" y="2"/>
                      <a:pt x="150" y="13"/>
                      <a:pt x="150" y="22"/>
                    </a:cubicBezTo>
                    <a:cubicBezTo>
                      <a:pt x="150" y="31"/>
                      <a:pt x="133" y="47"/>
                      <a:pt x="123" y="55"/>
                    </a:cubicBezTo>
                    <a:cubicBezTo>
                      <a:pt x="113" y="63"/>
                      <a:pt x="110" y="68"/>
                      <a:pt x="90" y="70"/>
                    </a:cubicBezTo>
                    <a:cubicBezTo>
                      <a:pt x="70" y="72"/>
                      <a:pt x="35" y="69"/>
                      <a:pt x="0" y="67"/>
                    </a:cubicBez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463" y="267"/>
                <a:ext cx="148" cy="91"/>
              </a:xfrm>
              <a:custGeom>
                <a:avLst/>
                <a:gdLst/>
                <a:ahLst/>
                <a:cxnLst>
                  <a:cxn ang="0">
                    <a:pos x="1" y="69"/>
                  </a:cxn>
                  <a:cxn ang="0">
                    <a:pos x="25" y="51"/>
                  </a:cxn>
                  <a:cxn ang="0">
                    <a:pos x="100" y="9"/>
                  </a:cxn>
                  <a:cxn ang="0">
                    <a:pos x="133" y="3"/>
                  </a:cxn>
                  <a:cxn ang="0">
                    <a:pos x="136" y="27"/>
                  </a:cxn>
                  <a:cxn ang="0">
                    <a:pos x="61" y="75"/>
                  </a:cxn>
                  <a:cxn ang="0">
                    <a:pos x="19" y="90"/>
                  </a:cxn>
                  <a:cxn ang="0">
                    <a:pos x="1" y="69"/>
                  </a:cxn>
                </a:cxnLst>
                <a:rect l="0" t="0" r="r" b="b"/>
                <a:pathLst>
                  <a:path w="148" h="91">
                    <a:moveTo>
                      <a:pt x="1" y="69"/>
                    </a:moveTo>
                    <a:cubicBezTo>
                      <a:pt x="2" y="63"/>
                      <a:pt x="9" y="61"/>
                      <a:pt x="25" y="51"/>
                    </a:cubicBezTo>
                    <a:cubicBezTo>
                      <a:pt x="41" y="41"/>
                      <a:pt x="82" y="17"/>
                      <a:pt x="100" y="9"/>
                    </a:cubicBezTo>
                    <a:cubicBezTo>
                      <a:pt x="118" y="1"/>
                      <a:pt x="127" y="0"/>
                      <a:pt x="133" y="3"/>
                    </a:cubicBezTo>
                    <a:cubicBezTo>
                      <a:pt x="139" y="6"/>
                      <a:pt x="148" y="15"/>
                      <a:pt x="136" y="27"/>
                    </a:cubicBezTo>
                    <a:cubicBezTo>
                      <a:pt x="124" y="39"/>
                      <a:pt x="80" y="65"/>
                      <a:pt x="61" y="75"/>
                    </a:cubicBezTo>
                    <a:cubicBezTo>
                      <a:pt x="42" y="85"/>
                      <a:pt x="29" y="91"/>
                      <a:pt x="19" y="90"/>
                    </a:cubicBezTo>
                    <a:cubicBezTo>
                      <a:pt x="9" y="89"/>
                      <a:pt x="0" y="75"/>
                      <a:pt x="1" y="6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580" y="58"/>
                <a:ext cx="938" cy="158"/>
              </a:xfrm>
              <a:custGeom>
                <a:avLst/>
                <a:gdLst/>
                <a:ahLst/>
                <a:cxnLst>
                  <a:cxn ang="0">
                    <a:pos x="172" y="86"/>
                  </a:cxn>
                  <a:cxn ang="0">
                    <a:pos x="61" y="137"/>
                  </a:cxn>
                  <a:cxn ang="0">
                    <a:pos x="16" y="155"/>
                  </a:cxn>
                  <a:cxn ang="0">
                    <a:pos x="7" y="122"/>
                  </a:cxn>
                  <a:cxn ang="0">
                    <a:pos x="58" y="80"/>
                  </a:cxn>
                  <a:cxn ang="0">
                    <a:pos x="172" y="38"/>
                  </a:cxn>
                  <a:cxn ang="0">
                    <a:pos x="304" y="11"/>
                  </a:cxn>
                  <a:cxn ang="0">
                    <a:pos x="463" y="2"/>
                  </a:cxn>
                  <a:cxn ang="0">
                    <a:pos x="631" y="23"/>
                  </a:cxn>
                  <a:cxn ang="0">
                    <a:pos x="796" y="53"/>
                  </a:cxn>
                  <a:cxn ang="0">
                    <a:pos x="841" y="47"/>
                  </a:cxn>
                  <a:cxn ang="0">
                    <a:pos x="907" y="71"/>
                  </a:cxn>
                  <a:cxn ang="0">
                    <a:pos x="919" y="101"/>
                  </a:cxn>
                  <a:cxn ang="0">
                    <a:pos x="793" y="98"/>
                  </a:cxn>
                  <a:cxn ang="0">
                    <a:pos x="634" y="62"/>
                  </a:cxn>
                  <a:cxn ang="0">
                    <a:pos x="439" y="38"/>
                  </a:cxn>
                  <a:cxn ang="0">
                    <a:pos x="238" y="59"/>
                  </a:cxn>
                  <a:cxn ang="0">
                    <a:pos x="172" y="86"/>
                  </a:cxn>
                </a:cxnLst>
                <a:rect l="0" t="0" r="r" b="b"/>
                <a:pathLst>
                  <a:path w="938" h="158">
                    <a:moveTo>
                      <a:pt x="172" y="86"/>
                    </a:moveTo>
                    <a:cubicBezTo>
                      <a:pt x="142" y="99"/>
                      <a:pt x="87" y="126"/>
                      <a:pt x="61" y="137"/>
                    </a:cubicBezTo>
                    <a:cubicBezTo>
                      <a:pt x="35" y="148"/>
                      <a:pt x="25" y="158"/>
                      <a:pt x="16" y="155"/>
                    </a:cubicBezTo>
                    <a:cubicBezTo>
                      <a:pt x="7" y="152"/>
                      <a:pt x="0" y="134"/>
                      <a:pt x="7" y="122"/>
                    </a:cubicBezTo>
                    <a:cubicBezTo>
                      <a:pt x="14" y="110"/>
                      <a:pt x="31" y="94"/>
                      <a:pt x="58" y="80"/>
                    </a:cubicBezTo>
                    <a:cubicBezTo>
                      <a:pt x="85" y="66"/>
                      <a:pt x="131" y="49"/>
                      <a:pt x="172" y="38"/>
                    </a:cubicBezTo>
                    <a:cubicBezTo>
                      <a:pt x="213" y="27"/>
                      <a:pt x="256" y="17"/>
                      <a:pt x="304" y="11"/>
                    </a:cubicBezTo>
                    <a:cubicBezTo>
                      <a:pt x="352" y="5"/>
                      <a:pt x="409" y="0"/>
                      <a:pt x="463" y="2"/>
                    </a:cubicBezTo>
                    <a:cubicBezTo>
                      <a:pt x="517" y="4"/>
                      <a:pt x="576" y="15"/>
                      <a:pt x="631" y="23"/>
                    </a:cubicBezTo>
                    <a:cubicBezTo>
                      <a:pt x="686" y="31"/>
                      <a:pt x="761" y="49"/>
                      <a:pt x="796" y="53"/>
                    </a:cubicBezTo>
                    <a:cubicBezTo>
                      <a:pt x="831" y="57"/>
                      <a:pt x="823" y="44"/>
                      <a:pt x="841" y="47"/>
                    </a:cubicBezTo>
                    <a:cubicBezTo>
                      <a:pt x="859" y="50"/>
                      <a:pt x="894" y="62"/>
                      <a:pt x="907" y="71"/>
                    </a:cubicBezTo>
                    <a:cubicBezTo>
                      <a:pt x="920" y="80"/>
                      <a:pt x="938" y="97"/>
                      <a:pt x="919" y="101"/>
                    </a:cubicBezTo>
                    <a:cubicBezTo>
                      <a:pt x="900" y="105"/>
                      <a:pt x="840" y="104"/>
                      <a:pt x="793" y="98"/>
                    </a:cubicBezTo>
                    <a:cubicBezTo>
                      <a:pt x="746" y="92"/>
                      <a:pt x="693" y="72"/>
                      <a:pt x="634" y="62"/>
                    </a:cubicBezTo>
                    <a:cubicBezTo>
                      <a:pt x="575" y="52"/>
                      <a:pt x="505" y="38"/>
                      <a:pt x="439" y="38"/>
                    </a:cubicBezTo>
                    <a:cubicBezTo>
                      <a:pt x="373" y="38"/>
                      <a:pt x="284" y="51"/>
                      <a:pt x="238" y="59"/>
                    </a:cubicBezTo>
                    <a:cubicBezTo>
                      <a:pt x="192" y="67"/>
                      <a:pt x="202" y="73"/>
                      <a:pt x="172" y="8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686" y="145"/>
                <a:ext cx="372" cy="98"/>
              </a:xfrm>
              <a:custGeom>
                <a:avLst/>
                <a:gdLst/>
                <a:ahLst/>
                <a:cxnLst>
                  <a:cxn ang="0">
                    <a:pos x="18" y="47"/>
                  </a:cxn>
                  <a:cxn ang="0">
                    <a:pos x="141" y="17"/>
                  </a:cxn>
                  <a:cxn ang="0">
                    <a:pos x="246" y="2"/>
                  </a:cxn>
                  <a:cxn ang="0">
                    <a:pos x="351" y="5"/>
                  </a:cxn>
                  <a:cxn ang="0">
                    <a:pos x="372" y="23"/>
                  </a:cxn>
                  <a:cxn ang="0">
                    <a:pos x="354" y="44"/>
                  </a:cxn>
                  <a:cxn ang="0">
                    <a:pos x="264" y="50"/>
                  </a:cxn>
                  <a:cxn ang="0">
                    <a:pos x="168" y="53"/>
                  </a:cxn>
                  <a:cxn ang="0">
                    <a:pos x="72" y="77"/>
                  </a:cxn>
                  <a:cxn ang="0">
                    <a:pos x="15" y="95"/>
                  </a:cxn>
                  <a:cxn ang="0">
                    <a:pos x="0" y="56"/>
                  </a:cxn>
                </a:cxnLst>
                <a:rect l="0" t="0" r="r" b="b"/>
                <a:pathLst>
                  <a:path w="372" h="98">
                    <a:moveTo>
                      <a:pt x="18" y="47"/>
                    </a:moveTo>
                    <a:cubicBezTo>
                      <a:pt x="60" y="36"/>
                      <a:pt x="103" y="25"/>
                      <a:pt x="141" y="17"/>
                    </a:cubicBezTo>
                    <a:cubicBezTo>
                      <a:pt x="179" y="9"/>
                      <a:pt x="211" y="4"/>
                      <a:pt x="246" y="2"/>
                    </a:cubicBezTo>
                    <a:cubicBezTo>
                      <a:pt x="281" y="0"/>
                      <a:pt x="330" y="1"/>
                      <a:pt x="351" y="5"/>
                    </a:cubicBezTo>
                    <a:cubicBezTo>
                      <a:pt x="372" y="9"/>
                      <a:pt x="372" y="17"/>
                      <a:pt x="372" y="23"/>
                    </a:cubicBezTo>
                    <a:cubicBezTo>
                      <a:pt x="372" y="29"/>
                      <a:pt x="372" y="40"/>
                      <a:pt x="354" y="44"/>
                    </a:cubicBezTo>
                    <a:cubicBezTo>
                      <a:pt x="336" y="48"/>
                      <a:pt x="295" y="49"/>
                      <a:pt x="264" y="50"/>
                    </a:cubicBezTo>
                    <a:cubicBezTo>
                      <a:pt x="233" y="51"/>
                      <a:pt x="200" y="49"/>
                      <a:pt x="168" y="53"/>
                    </a:cubicBezTo>
                    <a:cubicBezTo>
                      <a:pt x="136" y="57"/>
                      <a:pt x="98" y="70"/>
                      <a:pt x="72" y="77"/>
                    </a:cubicBezTo>
                    <a:cubicBezTo>
                      <a:pt x="46" y="84"/>
                      <a:pt x="27" y="98"/>
                      <a:pt x="15" y="95"/>
                    </a:cubicBezTo>
                    <a:cubicBezTo>
                      <a:pt x="3" y="92"/>
                      <a:pt x="1" y="74"/>
                      <a:pt x="0" y="56"/>
                    </a:cubicBez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618" y="308"/>
                <a:ext cx="318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12" y="137"/>
                  </a:cxn>
                  <a:cxn ang="0">
                    <a:pos x="162" y="71"/>
                  </a:cxn>
                  <a:cxn ang="0">
                    <a:pos x="249" y="20"/>
                  </a:cxn>
                  <a:cxn ang="0">
                    <a:pos x="285" y="2"/>
                  </a:cxn>
                  <a:cxn ang="0">
                    <a:pos x="309" y="11"/>
                  </a:cxn>
                  <a:cxn ang="0">
                    <a:pos x="303" y="47"/>
                  </a:cxn>
                  <a:cxn ang="0">
                    <a:pos x="219" y="89"/>
                  </a:cxn>
                  <a:cxn ang="0">
                    <a:pos x="108" y="140"/>
                  </a:cxn>
                  <a:cxn ang="0">
                    <a:pos x="57" y="152"/>
                  </a:cxn>
                  <a:cxn ang="0">
                    <a:pos x="0" y="158"/>
                  </a:cxn>
                </a:cxnLst>
                <a:rect l="0" t="0" r="r" b="b"/>
                <a:pathLst>
                  <a:path w="318" h="158">
                    <a:moveTo>
                      <a:pt x="0" y="158"/>
                    </a:moveTo>
                    <a:lnTo>
                      <a:pt x="12" y="137"/>
                    </a:lnTo>
                    <a:cubicBezTo>
                      <a:pt x="39" y="123"/>
                      <a:pt x="122" y="90"/>
                      <a:pt x="162" y="71"/>
                    </a:cubicBezTo>
                    <a:cubicBezTo>
                      <a:pt x="202" y="52"/>
                      <a:pt x="229" y="31"/>
                      <a:pt x="249" y="20"/>
                    </a:cubicBezTo>
                    <a:cubicBezTo>
                      <a:pt x="269" y="9"/>
                      <a:pt x="275" y="4"/>
                      <a:pt x="285" y="2"/>
                    </a:cubicBezTo>
                    <a:cubicBezTo>
                      <a:pt x="295" y="0"/>
                      <a:pt x="306" y="4"/>
                      <a:pt x="309" y="11"/>
                    </a:cubicBezTo>
                    <a:cubicBezTo>
                      <a:pt x="312" y="18"/>
                      <a:pt x="318" y="34"/>
                      <a:pt x="303" y="47"/>
                    </a:cubicBezTo>
                    <a:cubicBezTo>
                      <a:pt x="288" y="60"/>
                      <a:pt x="252" y="74"/>
                      <a:pt x="219" y="89"/>
                    </a:cubicBezTo>
                    <a:cubicBezTo>
                      <a:pt x="186" y="104"/>
                      <a:pt x="135" y="130"/>
                      <a:pt x="108" y="140"/>
                    </a:cubicBezTo>
                    <a:cubicBezTo>
                      <a:pt x="81" y="150"/>
                      <a:pt x="74" y="150"/>
                      <a:pt x="57" y="152"/>
                    </a:cubicBezTo>
                    <a:cubicBezTo>
                      <a:pt x="40" y="154"/>
                      <a:pt x="23" y="154"/>
                      <a:pt x="0" y="15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413" y="291"/>
                <a:ext cx="380" cy="174"/>
              </a:xfrm>
              <a:custGeom>
                <a:avLst/>
                <a:gdLst/>
                <a:ahLst/>
                <a:cxnLst>
                  <a:cxn ang="0">
                    <a:pos x="3" y="165"/>
                  </a:cxn>
                  <a:cxn ang="0">
                    <a:pos x="129" y="93"/>
                  </a:cxn>
                  <a:cxn ang="0">
                    <a:pos x="261" y="30"/>
                  </a:cxn>
                  <a:cxn ang="0">
                    <a:pos x="351" y="0"/>
                  </a:cxn>
                  <a:cxn ang="0">
                    <a:pos x="378" y="27"/>
                  </a:cxn>
                  <a:cxn ang="0">
                    <a:pos x="336" y="51"/>
                  </a:cxn>
                  <a:cxn ang="0">
                    <a:pos x="291" y="60"/>
                  </a:cxn>
                  <a:cxn ang="0">
                    <a:pos x="240" y="75"/>
                  </a:cxn>
                  <a:cxn ang="0">
                    <a:pos x="189" y="120"/>
                  </a:cxn>
                  <a:cxn ang="0">
                    <a:pos x="102" y="174"/>
                  </a:cxn>
                  <a:cxn ang="0">
                    <a:pos x="0" y="162"/>
                  </a:cxn>
                </a:cxnLst>
                <a:rect l="0" t="0" r="r" b="b"/>
                <a:pathLst>
                  <a:path w="380" h="174">
                    <a:moveTo>
                      <a:pt x="3" y="165"/>
                    </a:moveTo>
                    <a:cubicBezTo>
                      <a:pt x="24" y="153"/>
                      <a:pt x="86" y="115"/>
                      <a:pt x="129" y="93"/>
                    </a:cubicBezTo>
                    <a:cubicBezTo>
                      <a:pt x="172" y="71"/>
                      <a:pt x="224" y="45"/>
                      <a:pt x="261" y="30"/>
                    </a:cubicBezTo>
                    <a:cubicBezTo>
                      <a:pt x="298" y="15"/>
                      <a:pt x="332" y="0"/>
                      <a:pt x="351" y="0"/>
                    </a:cubicBezTo>
                    <a:cubicBezTo>
                      <a:pt x="370" y="0"/>
                      <a:pt x="380" y="19"/>
                      <a:pt x="378" y="27"/>
                    </a:cubicBezTo>
                    <a:cubicBezTo>
                      <a:pt x="376" y="35"/>
                      <a:pt x="350" y="46"/>
                      <a:pt x="336" y="51"/>
                    </a:cubicBezTo>
                    <a:cubicBezTo>
                      <a:pt x="322" y="56"/>
                      <a:pt x="307" y="56"/>
                      <a:pt x="291" y="60"/>
                    </a:cubicBezTo>
                    <a:cubicBezTo>
                      <a:pt x="275" y="64"/>
                      <a:pt x="257" y="65"/>
                      <a:pt x="240" y="75"/>
                    </a:cubicBezTo>
                    <a:cubicBezTo>
                      <a:pt x="223" y="85"/>
                      <a:pt x="212" y="104"/>
                      <a:pt x="189" y="120"/>
                    </a:cubicBezTo>
                    <a:cubicBezTo>
                      <a:pt x="166" y="136"/>
                      <a:pt x="133" y="167"/>
                      <a:pt x="102" y="174"/>
                    </a:cubicBezTo>
                    <a:lnTo>
                      <a:pt x="0" y="162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4178" y="187"/>
                <a:ext cx="523" cy="69"/>
              </a:xfrm>
              <a:custGeom>
                <a:avLst/>
                <a:gdLst/>
                <a:ahLst/>
                <a:cxnLst>
                  <a:cxn ang="0">
                    <a:pos x="84" y="11"/>
                  </a:cxn>
                  <a:cxn ang="0">
                    <a:pos x="27" y="5"/>
                  </a:cxn>
                  <a:cxn ang="0">
                    <a:pos x="9" y="35"/>
                  </a:cxn>
                  <a:cxn ang="0">
                    <a:pos x="81" y="56"/>
                  </a:cxn>
                  <a:cxn ang="0">
                    <a:pos x="255" y="68"/>
                  </a:cxn>
                  <a:cxn ang="0">
                    <a:pos x="432" y="50"/>
                  </a:cxn>
                  <a:cxn ang="0">
                    <a:pos x="513" y="5"/>
                  </a:cxn>
                  <a:cxn ang="0">
                    <a:pos x="372" y="20"/>
                  </a:cxn>
                  <a:cxn ang="0">
                    <a:pos x="141" y="14"/>
                  </a:cxn>
                  <a:cxn ang="0">
                    <a:pos x="84" y="11"/>
                  </a:cxn>
                </a:cxnLst>
                <a:rect l="0" t="0" r="r" b="b"/>
                <a:pathLst>
                  <a:path w="523" h="69">
                    <a:moveTo>
                      <a:pt x="84" y="11"/>
                    </a:moveTo>
                    <a:cubicBezTo>
                      <a:pt x="65" y="9"/>
                      <a:pt x="40" y="1"/>
                      <a:pt x="27" y="5"/>
                    </a:cubicBezTo>
                    <a:cubicBezTo>
                      <a:pt x="14" y="9"/>
                      <a:pt x="0" y="27"/>
                      <a:pt x="9" y="35"/>
                    </a:cubicBezTo>
                    <a:cubicBezTo>
                      <a:pt x="18" y="43"/>
                      <a:pt x="40" y="51"/>
                      <a:pt x="81" y="56"/>
                    </a:cubicBezTo>
                    <a:cubicBezTo>
                      <a:pt x="122" y="61"/>
                      <a:pt x="197" y="69"/>
                      <a:pt x="255" y="68"/>
                    </a:cubicBezTo>
                    <a:cubicBezTo>
                      <a:pt x="313" y="67"/>
                      <a:pt x="389" y="60"/>
                      <a:pt x="432" y="50"/>
                    </a:cubicBezTo>
                    <a:cubicBezTo>
                      <a:pt x="475" y="40"/>
                      <a:pt x="523" y="10"/>
                      <a:pt x="513" y="5"/>
                    </a:cubicBezTo>
                    <a:cubicBezTo>
                      <a:pt x="503" y="0"/>
                      <a:pt x="434" y="19"/>
                      <a:pt x="372" y="20"/>
                    </a:cubicBezTo>
                    <a:cubicBezTo>
                      <a:pt x="310" y="21"/>
                      <a:pt x="189" y="15"/>
                      <a:pt x="141" y="14"/>
                    </a:cubicBezTo>
                    <a:cubicBezTo>
                      <a:pt x="93" y="13"/>
                      <a:pt x="103" y="13"/>
                      <a:pt x="84" y="1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4689" y="186"/>
                <a:ext cx="537" cy="120"/>
              </a:xfrm>
              <a:custGeom>
                <a:avLst/>
                <a:gdLst/>
                <a:ahLst/>
                <a:cxnLst>
                  <a:cxn ang="0">
                    <a:pos x="23" y="6"/>
                  </a:cxn>
                  <a:cxn ang="0">
                    <a:pos x="188" y="3"/>
                  </a:cxn>
                  <a:cxn ang="0">
                    <a:pos x="323" y="27"/>
                  </a:cxn>
                  <a:cxn ang="0">
                    <a:pos x="464" y="69"/>
                  </a:cxn>
                  <a:cxn ang="0">
                    <a:pos x="521" y="90"/>
                  </a:cxn>
                  <a:cxn ang="0">
                    <a:pos x="533" y="105"/>
                  </a:cxn>
                  <a:cxn ang="0">
                    <a:pos x="497" y="120"/>
                  </a:cxn>
                  <a:cxn ang="0">
                    <a:pos x="452" y="108"/>
                  </a:cxn>
                  <a:cxn ang="0">
                    <a:pos x="350" y="72"/>
                  </a:cxn>
                  <a:cxn ang="0">
                    <a:pos x="158" y="39"/>
                  </a:cxn>
                  <a:cxn ang="0">
                    <a:pos x="50" y="39"/>
                  </a:cxn>
                  <a:cxn ang="0">
                    <a:pos x="23" y="6"/>
                  </a:cxn>
                </a:cxnLst>
                <a:rect l="0" t="0" r="r" b="b"/>
                <a:pathLst>
                  <a:path w="537" h="120">
                    <a:moveTo>
                      <a:pt x="23" y="6"/>
                    </a:moveTo>
                    <a:cubicBezTo>
                      <a:pt x="46" y="0"/>
                      <a:pt x="138" y="0"/>
                      <a:pt x="188" y="3"/>
                    </a:cubicBezTo>
                    <a:cubicBezTo>
                      <a:pt x="238" y="6"/>
                      <a:pt x="277" y="16"/>
                      <a:pt x="323" y="27"/>
                    </a:cubicBezTo>
                    <a:cubicBezTo>
                      <a:pt x="369" y="38"/>
                      <a:pt x="431" y="59"/>
                      <a:pt x="464" y="69"/>
                    </a:cubicBezTo>
                    <a:cubicBezTo>
                      <a:pt x="497" y="79"/>
                      <a:pt x="509" y="84"/>
                      <a:pt x="521" y="90"/>
                    </a:cubicBezTo>
                    <a:cubicBezTo>
                      <a:pt x="533" y="96"/>
                      <a:pt x="537" y="100"/>
                      <a:pt x="533" y="105"/>
                    </a:cubicBezTo>
                    <a:cubicBezTo>
                      <a:pt x="529" y="110"/>
                      <a:pt x="510" y="120"/>
                      <a:pt x="497" y="120"/>
                    </a:cubicBezTo>
                    <a:cubicBezTo>
                      <a:pt x="484" y="120"/>
                      <a:pt x="476" y="116"/>
                      <a:pt x="452" y="108"/>
                    </a:cubicBezTo>
                    <a:cubicBezTo>
                      <a:pt x="428" y="100"/>
                      <a:pt x="399" y="84"/>
                      <a:pt x="350" y="72"/>
                    </a:cubicBezTo>
                    <a:cubicBezTo>
                      <a:pt x="301" y="60"/>
                      <a:pt x="208" y="45"/>
                      <a:pt x="158" y="39"/>
                    </a:cubicBezTo>
                    <a:cubicBezTo>
                      <a:pt x="108" y="33"/>
                      <a:pt x="72" y="43"/>
                      <a:pt x="50" y="39"/>
                    </a:cubicBezTo>
                    <a:cubicBezTo>
                      <a:pt x="28" y="35"/>
                      <a:pt x="0" y="12"/>
                      <a:pt x="23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4968" y="312"/>
                <a:ext cx="800" cy="143"/>
              </a:xfrm>
              <a:custGeom>
                <a:avLst/>
                <a:gdLst/>
                <a:ahLst/>
                <a:cxnLst>
                  <a:cxn ang="0">
                    <a:pos x="800" y="24"/>
                  </a:cxn>
                  <a:cxn ang="0">
                    <a:pos x="782" y="15"/>
                  </a:cxn>
                  <a:cxn ang="0">
                    <a:pos x="659" y="63"/>
                  </a:cxn>
                  <a:cxn ang="0">
                    <a:pos x="500" y="84"/>
                  </a:cxn>
                  <a:cxn ang="0">
                    <a:pos x="326" y="69"/>
                  </a:cxn>
                  <a:cxn ang="0">
                    <a:pos x="98" y="21"/>
                  </a:cxn>
                  <a:cxn ang="0">
                    <a:pos x="11" y="6"/>
                  </a:cxn>
                  <a:cxn ang="0">
                    <a:pos x="32" y="60"/>
                  </a:cxn>
                  <a:cxn ang="0">
                    <a:pos x="155" y="96"/>
                  </a:cxn>
                  <a:cxn ang="0">
                    <a:pos x="410" y="138"/>
                  </a:cxn>
                  <a:cxn ang="0">
                    <a:pos x="596" y="129"/>
                  </a:cxn>
                  <a:cxn ang="0">
                    <a:pos x="737" y="90"/>
                  </a:cxn>
                  <a:cxn ang="0">
                    <a:pos x="788" y="69"/>
                  </a:cxn>
                  <a:cxn ang="0">
                    <a:pos x="800" y="24"/>
                  </a:cxn>
                </a:cxnLst>
                <a:rect l="0" t="0" r="r" b="b"/>
                <a:pathLst>
                  <a:path w="800" h="143">
                    <a:moveTo>
                      <a:pt x="800" y="24"/>
                    </a:moveTo>
                    <a:lnTo>
                      <a:pt x="782" y="15"/>
                    </a:lnTo>
                    <a:cubicBezTo>
                      <a:pt x="759" y="21"/>
                      <a:pt x="706" y="51"/>
                      <a:pt x="659" y="63"/>
                    </a:cubicBezTo>
                    <a:cubicBezTo>
                      <a:pt x="612" y="75"/>
                      <a:pt x="555" y="83"/>
                      <a:pt x="500" y="84"/>
                    </a:cubicBezTo>
                    <a:cubicBezTo>
                      <a:pt x="445" y="85"/>
                      <a:pt x="393" y="79"/>
                      <a:pt x="326" y="69"/>
                    </a:cubicBezTo>
                    <a:cubicBezTo>
                      <a:pt x="259" y="59"/>
                      <a:pt x="150" y="31"/>
                      <a:pt x="98" y="21"/>
                    </a:cubicBezTo>
                    <a:cubicBezTo>
                      <a:pt x="46" y="11"/>
                      <a:pt x="22" y="0"/>
                      <a:pt x="11" y="6"/>
                    </a:cubicBezTo>
                    <a:cubicBezTo>
                      <a:pt x="0" y="12"/>
                      <a:pt x="8" y="45"/>
                      <a:pt x="32" y="60"/>
                    </a:cubicBezTo>
                    <a:cubicBezTo>
                      <a:pt x="56" y="75"/>
                      <a:pt x="92" y="83"/>
                      <a:pt x="155" y="96"/>
                    </a:cubicBezTo>
                    <a:cubicBezTo>
                      <a:pt x="218" y="109"/>
                      <a:pt x="337" y="133"/>
                      <a:pt x="410" y="138"/>
                    </a:cubicBezTo>
                    <a:cubicBezTo>
                      <a:pt x="483" y="143"/>
                      <a:pt x="542" y="137"/>
                      <a:pt x="596" y="129"/>
                    </a:cubicBezTo>
                    <a:cubicBezTo>
                      <a:pt x="650" y="121"/>
                      <a:pt x="705" y="100"/>
                      <a:pt x="737" y="90"/>
                    </a:cubicBezTo>
                    <a:cubicBezTo>
                      <a:pt x="769" y="80"/>
                      <a:pt x="780" y="80"/>
                      <a:pt x="788" y="69"/>
                    </a:cubicBezTo>
                    <a:cubicBezTo>
                      <a:pt x="796" y="58"/>
                      <a:pt x="792" y="39"/>
                      <a:pt x="800" y="2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5318" y="240"/>
                <a:ext cx="402" cy="115"/>
              </a:xfrm>
              <a:custGeom>
                <a:avLst/>
                <a:gdLst/>
                <a:ahLst/>
                <a:cxnLst>
                  <a:cxn ang="0">
                    <a:pos x="402" y="0"/>
                  </a:cxn>
                  <a:cxn ang="0">
                    <a:pos x="384" y="12"/>
                  </a:cxn>
                  <a:cxn ang="0">
                    <a:pos x="276" y="51"/>
                  </a:cxn>
                  <a:cxn ang="0">
                    <a:pos x="165" y="66"/>
                  </a:cxn>
                  <a:cxn ang="0">
                    <a:pos x="51" y="57"/>
                  </a:cxn>
                  <a:cxn ang="0">
                    <a:pos x="15" y="54"/>
                  </a:cxn>
                  <a:cxn ang="0">
                    <a:pos x="3" y="69"/>
                  </a:cxn>
                  <a:cxn ang="0">
                    <a:pos x="9" y="93"/>
                  </a:cxn>
                  <a:cxn ang="0">
                    <a:pos x="54" y="102"/>
                  </a:cxn>
                  <a:cxn ang="0">
                    <a:pos x="198" y="111"/>
                  </a:cxn>
                  <a:cxn ang="0">
                    <a:pos x="336" y="75"/>
                  </a:cxn>
                  <a:cxn ang="0">
                    <a:pos x="375" y="54"/>
                  </a:cxn>
                  <a:cxn ang="0">
                    <a:pos x="402" y="0"/>
                  </a:cxn>
                </a:cxnLst>
                <a:rect l="0" t="0" r="r" b="b"/>
                <a:pathLst>
                  <a:path w="402" h="115">
                    <a:moveTo>
                      <a:pt x="402" y="0"/>
                    </a:moveTo>
                    <a:lnTo>
                      <a:pt x="384" y="12"/>
                    </a:lnTo>
                    <a:cubicBezTo>
                      <a:pt x="363" y="20"/>
                      <a:pt x="312" y="42"/>
                      <a:pt x="276" y="51"/>
                    </a:cubicBezTo>
                    <a:cubicBezTo>
                      <a:pt x="240" y="60"/>
                      <a:pt x="202" y="65"/>
                      <a:pt x="165" y="66"/>
                    </a:cubicBezTo>
                    <a:cubicBezTo>
                      <a:pt x="128" y="67"/>
                      <a:pt x="76" y="59"/>
                      <a:pt x="51" y="57"/>
                    </a:cubicBezTo>
                    <a:cubicBezTo>
                      <a:pt x="26" y="55"/>
                      <a:pt x="23" y="52"/>
                      <a:pt x="15" y="54"/>
                    </a:cubicBezTo>
                    <a:cubicBezTo>
                      <a:pt x="7" y="56"/>
                      <a:pt x="4" y="63"/>
                      <a:pt x="3" y="69"/>
                    </a:cubicBezTo>
                    <a:cubicBezTo>
                      <a:pt x="2" y="75"/>
                      <a:pt x="0" y="88"/>
                      <a:pt x="9" y="93"/>
                    </a:cubicBezTo>
                    <a:cubicBezTo>
                      <a:pt x="18" y="98"/>
                      <a:pt x="22" y="99"/>
                      <a:pt x="54" y="102"/>
                    </a:cubicBezTo>
                    <a:cubicBezTo>
                      <a:pt x="86" y="105"/>
                      <a:pt x="151" y="115"/>
                      <a:pt x="198" y="111"/>
                    </a:cubicBezTo>
                    <a:cubicBezTo>
                      <a:pt x="245" y="107"/>
                      <a:pt x="307" y="84"/>
                      <a:pt x="336" y="75"/>
                    </a:cubicBezTo>
                    <a:cubicBezTo>
                      <a:pt x="365" y="66"/>
                      <a:pt x="365" y="65"/>
                      <a:pt x="375" y="54"/>
                    </a:cubicBezTo>
                    <a:cubicBezTo>
                      <a:pt x="385" y="43"/>
                      <a:pt x="392" y="26"/>
                      <a:pt x="402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</p:grpSp>
        <p:grpSp>
          <p:nvGrpSpPr>
            <p:cNvPr id="1034" name="Group 30"/>
            <p:cNvGrpSpPr>
              <a:grpSpLocks/>
            </p:cNvGrpSpPr>
            <p:nvPr/>
          </p:nvGrpSpPr>
          <p:grpSpPr bwMode="auto">
            <a:xfrm>
              <a:off x="0" y="4080"/>
              <a:ext cx="5776" cy="87"/>
              <a:chOff x="0" y="4185"/>
              <a:chExt cx="5776" cy="87"/>
            </a:xfrm>
          </p:grpSpPr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4041" y="4200"/>
                <a:ext cx="1735" cy="72"/>
              </a:xfrm>
              <a:custGeom>
                <a:avLst/>
                <a:gdLst/>
                <a:ahLst/>
                <a:cxnLst>
                  <a:cxn ang="0">
                    <a:pos x="165" y="6"/>
                  </a:cxn>
                  <a:cxn ang="0">
                    <a:pos x="450" y="3"/>
                  </a:cxn>
                  <a:cxn ang="0">
                    <a:pos x="714" y="12"/>
                  </a:cxn>
                  <a:cxn ang="0">
                    <a:pos x="957" y="24"/>
                  </a:cxn>
                  <a:cxn ang="0">
                    <a:pos x="1173" y="24"/>
                  </a:cxn>
                  <a:cxn ang="0">
                    <a:pos x="1473" y="15"/>
                  </a:cxn>
                  <a:cxn ang="0">
                    <a:pos x="1617" y="0"/>
                  </a:cxn>
                  <a:cxn ang="0">
                    <a:pos x="1719" y="15"/>
                  </a:cxn>
                  <a:cxn ang="0">
                    <a:pos x="1716" y="66"/>
                  </a:cxn>
                  <a:cxn ang="0">
                    <a:pos x="1632" y="51"/>
                  </a:cxn>
                  <a:cxn ang="0">
                    <a:pos x="1407" y="51"/>
                  </a:cxn>
                  <a:cxn ang="0">
                    <a:pos x="1191" y="48"/>
                  </a:cxn>
                  <a:cxn ang="0">
                    <a:pos x="870" y="60"/>
                  </a:cxn>
                  <a:cxn ang="0">
                    <a:pos x="492" y="48"/>
                  </a:cxn>
                  <a:cxn ang="0">
                    <a:pos x="291" y="27"/>
                  </a:cxn>
                  <a:cxn ang="0">
                    <a:pos x="21" y="36"/>
                  </a:cxn>
                  <a:cxn ang="0">
                    <a:pos x="165" y="6"/>
                  </a:cxn>
                </a:cxnLst>
                <a:rect l="0" t="0" r="r" b="b"/>
                <a:pathLst>
                  <a:path w="1735" h="72">
                    <a:moveTo>
                      <a:pt x="165" y="6"/>
                    </a:moveTo>
                    <a:cubicBezTo>
                      <a:pt x="236" y="1"/>
                      <a:pt x="359" y="2"/>
                      <a:pt x="450" y="3"/>
                    </a:cubicBezTo>
                    <a:cubicBezTo>
                      <a:pt x="541" y="4"/>
                      <a:pt x="630" y="9"/>
                      <a:pt x="714" y="12"/>
                    </a:cubicBezTo>
                    <a:cubicBezTo>
                      <a:pt x="798" y="15"/>
                      <a:pt x="881" y="22"/>
                      <a:pt x="957" y="24"/>
                    </a:cubicBezTo>
                    <a:cubicBezTo>
                      <a:pt x="1033" y="26"/>
                      <a:pt x="1087" y="25"/>
                      <a:pt x="1173" y="24"/>
                    </a:cubicBezTo>
                    <a:cubicBezTo>
                      <a:pt x="1259" y="23"/>
                      <a:pt x="1399" y="19"/>
                      <a:pt x="1473" y="15"/>
                    </a:cubicBezTo>
                    <a:cubicBezTo>
                      <a:pt x="1547" y="11"/>
                      <a:pt x="1576" y="0"/>
                      <a:pt x="1617" y="0"/>
                    </a:cubicBezTo>
                    <a:cubicBezTo>
                      <a:pt x="1658" y="0"/>
                      <a:pt x="1703" y="4"/>
                      <a:pt x="1719" y="15"/>
                    </a:cubicBezTo>
                    <a:cubicBezTo>
                      <a:pt x="1735" y="26"/>
                      <a:pt x="1730" y="60"/>
                      <a:pt x="1716" y="66"/>
                    </a:cubicBezTo>
                    <a:cubicBezTo>
                      <a:pt x="1702" y="72"/>
                      <a:pt x="1683" y="53"/>
                      <a:pt x="1632" y="51"/>
                    </a:cubicBezTo>
                    <a:cubicBezTo>
                      <a:pt x="1581" y="49"/>
                      <a:pt x="1480" y="51"/>
                      <a:pt x="1407" y="51"/>
                    </a:cubicBezTo>
                    <a:cubicBezTo>
                      <a:pt x="1334" y="51"/>
                      <a:pt x="1280" y="47"/>
                      <a:pt x="1191" y="48"/>
                    </a:cubicBezTo>
                    <a:cubicBezTo>
                      <a:pt x="1102" y="49"/>
                      <a:pt x="986" y="60"/>
                      <a:pt x="870" y="60"/>
                    </a:cubicBezTo>
                    <a:cubicBezTo>
                      <a:pt x="754" y="60"/>
                      <a:pt x="588" y="53"/>
                      <a:pt x="492" y="48"/>
                    </a:cubicBezTo>
                    <a:cubicBezTo>
                      <a:pt x="396" y="43"/>
                      <a:pt x="369" y="29"/>
                      <a:pt x="291" y="27"/>
                    </a:cubicBezTo>
                    <a:cubicBezTo>
                      <a:pt x="213" y="25"/>
                      <a:pt x="42" y="39"/>
                      <a:pt x="21" y="36"/>
                    </a:cubicBezTo>
                    <a:cubicBezTo>
                      <a:pt x="0" y="33"/>
                      <a:pt x="94" y="11"/>
                      <a:pt x="165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727" y="4191"/>
                <a:ext cx="2655" cy="60"/>
              </a:xfrm>
              <a:custGeom>
                <a:avLst/>
                <a:gdLst/>
                <a:ahLst/>
                <a:cxnLst>
                  <a:cxn ang="0">
                    <a:pos x="2641" y="6"/>
                  </a:cxn>
                  <a:cxn ang="0">
                    <a:pos x="2620" y="30"/>
                  </a:cxn>
                  <a:cxn ang="0">
                    <a:pos x="2368" y="45"/>
                  </a:cxn>
                  <a:cxn ang="0">
                    <a:pos x="2023" y="60"/>
                  </a:cxn>
                  <a:cxn ang="0">
                    <a:pos x="1786" y="48"/>
                  </a:cxn>
                  <a:cxn ang="0">
                    <a:pos x="1525" y="36"/>
                  </a:cxn>
                  <a:cxn ang="0">
                    <a:pos x="1195" y="45"/>
                  </a:cxn>
                  <a:cxn ang="0">
                    <a:pos x="817" y="39"/>
                  </a:cxn>
                  <a:cxn ang="0">
                    <a:pos x="499" y="27"/>
                  </a:cxn>
                  <a:cxn ang="0">
                    <a:pos x="136" y="39"/>
                  </a:cxn>
                  <a:cxn ang="0">
                    <a:pos x="10" y="33"/>
                  </a:cxn>
                  <a:cxn ang="0">
                    <a:pos x="76" y="24"/>
                  </a:cxn>
                  <a:cxn ang="0">
                    <a:pos x="310" y="18"/>
                  </a:cxn>
                  <a:cxn ang="0">
                    <a:pos x="544" y="0"/>
                  </a:cxn>
                  <a:cxn ang="0">
                    <a:pos x="853" y="21"/>
                  </a:cxn>
                  <a:cxn ang="0">
                    <a:pos x="1114" y="21"/>
                  </a:cxn>
                  <a:cxn ang="0">
                    <a:pos x="1399" y="3"/>
                  </a:cxn>
                  <a:cxn ang="0">
                    <a:pos x="1588" y="9"/>
                  </a:cxn>
                  <a:cxn ang="0">
                    <a:pos x="1807" y="21"/>
                  </a:cxn>
                  <a:cxn ang="0">
                    <a:pos x="2035" y="12"/>
                  </a:cxn>
                  <a:cxn ang="0">
                    <a:pos x="2290" y="18"/>
                  </a:cxn>
                  <a:cxn ang="0">
                    <a:pos x="2596" y="3"/>
                  </a:cxn>
                  <a:cxn ang="0">
                    <a:pos x="2641" y="6"/>
                  </a:cxn>
                </a:cxnLst>
                <a:rect l="0" t="0" r="r" b="b"/>
                <a:pathLst>
                  <a:path w="2655" h="60">
                    <a:moveTo>
                      <a:pt x="2641" y="6"/>
                    </a:moveTo>
                    <a:lnTo>
                      <a:pt x="2620" y="30"/>
                    </a:lnTo>
                    <a:cubicBezTo>
                      <a:pt x="2575" y="36"/>
                      <a:pt x="2467" y="40"/>
                      <a:pt x="2368" y="45"/>
                    </a:cubicBezTo>
                    <a:cubicBezTo>
                      <a:pt x="2269" y="50"/>
                      <a:pt x="2120" y="60"/>
                      <a:pt x="2023" y="60"/>
                    </a:cubicBezTo>
                    <a:cubicBezTo>
                      <a:pt x="1926" y="60"/>
                      <a:pt x="1869" y="52"/>
                      <a:pt x="1786" y="48"/>
                    </a:cubicBezTo>
                    <a:cubicBezTo>
                      <a:pt x="1703" y="44"/>
                      <a:pt x="1623" y="36"/>
                      <a:pt x="1525" y="36"/>
                    </a:cubicBezTo>
                    <a:cubicBezTo>
                      <a:pt x="1427" y="36"/>
                      <a:pt x="1313" y="44"/>
                      <a:pt x="1195" y="45"/>
                    </a:cubicBezTo>
                    <a:cubicBezTo>
                      <a:pt x="1077" y="46"/>
                      <a:pt x="933" y="42"/>
                      <a:pt x="817" y="39"/>
                    </a:cubicBezTo>
                    <a:cubicBezTo>
                      <a:pt x="701" y="36"/>
                      <a:pt x="612" y="27"/>
                      <a:pt x="499" y="27"/>
                    </a:cubicBezTo>
                    <a:cubicBezTo>
                      <a:pt x="386" y="27"/>
                      <a:pt x="217" y="38"/>
                      <a:pt x="136" y="39"/>
                    </a:cubicBezTo>
                    <a:cubicBezTo>
                      <a:pt x="55" y="40"/>
                      <a:pt x="20" y="36"/>
                      <a:pt x="10" y="33"/>
                    </a:cubicBezTo>
                    <a:cubicBezTo>
                      <a:pt x="0" y="30"/>
                      <a:pt x="26" y="27"/>
                      <a:pt x="76" y="24"/>
                    </a:cubicBezTo>
                    <a:cubicBezTo>
                      <a:pt x="126" y="21"/>
                      <a:pt x="232" y="22"/>
                      <a:pt x="310" y="18"/>
                    </a:cubicBezTo>
                    <a:cubicBezTo>
                      <a:pt x="388" y="14"/>
                      <a:pt x="454" y="0"/>
                      <a:pt x="544" y="0"/>
                    </a:cubicBezTo>
                    <a:cubicBezTo>
                      <a:pt x="634" y="0"/>
                      <a:pt x="758" y="18"/>
                      <a:pt x="853" y="21"/>
                    </a:cubicBezTo>
                    <a:cubicBezTo>
                      <a:pt x="948" y="24"/>
                      <a:pt x="1023" y="24"/>
                      <a:pt x="1114" y="21"/>
                    </a:cubicBezTo>
                    <a:cubicBezTo>
                      <a:pt x="1205" y="18"/>
                      <a:pt x="1320" y="5"/>
                      <a:pt x="1399" y="3"/>
                    </a:cubicBezTo>
                    <a:cubicBezTo>
                      <a:pt x="1478" y="1"/>
                      <a:pt x="1520" y="6"/>
                      <a:pt x="1588" y="9"/>
                    </a:cubicBezTo>
                    <a:cubicBezTo>
                      <a:pt x="1656" y="12"/>
                      <a:pt x="1733" y="21"/>
                      <a:pt x="1807" y="21"/>
                    </a:cubicBezTo>
                    <a:cubicBezTo>
                      <a:pt x="1881" y="21"/>
                      <a:pt x="1955" y="12"/>
                      <a:pt x="2035" y="12"/>
                    </a:cubicBezTo>
                    <a:cubicBezTo>
                      <a:pt x="2115" y="12"/>
                      <a:pt x="2197" y="19"/>
                      <a:pt x="2290" y="18"/>
                    </a:cubicBezTo>
                    <a:cubicBezTo>
                      <a:pt x="2383" y="17"/>
                      <a:pt x="2537" y="5"/>
                      <a:pt x="2596" y="3"/>
                    </a:cubicBezTo>
                    <a:cubicBezTo>
                      <a:pt x="2655" y="1"/>
                      <a:pt x="2651" y="3"/>
                      <a:pt x="2641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0" y="4185"/>
                <a:ext cx="2041" cy="62"/>
              </a:xfrm>
              <a:custGeom>
                <a:avLst/>
                <a:gdLst/>
                <a:ahLst/>
                <a:cxnLst>
                  <a:cxn ang="0">
                    <a:pos x="1893" y="39"/>
                  </a:cxn>
                  <a:cxn ang="0">
                    <a:pos x="1578" y="45"/>
                  </a:cxn>
                  <a:cxn ang="0">
                    <a:pos x="1011" y="60"/>
                  </a:cxn>
                  <a:cxn ang="0">
                    <a:pos x="438" y="57"/>
                  </a:cxn>
                  <a:cxn ang="0">
                    <a:pos x="0" y="36"/>
                  </a:cxn>
                  <a:cxn ang="0">
                    <a:pos x="0" y="3"/>
                  </a:cxn>
                  <a:cxn ang="0">
                    <a:pos x="210" y="18"/>
                  </a:cxn>
                  <a:cxn ang="0">
                    <a:pos x="474" y="21"/>
                  </a:cxn>
                  <a:cxn ang="0">
                    <a:pos x="678" y="9"/>
                  </a:cxn>
                  <a:cxn ang="0">
                    <a:pos x="897" y="9"/>
                  </a:cxn>
                  <a:cxn ang="0">
                    <a:pos x="1167" y="30"/>
                  </a:cxn>
                  <a:cxn ang="0">
                    <a:pos x="1500" y="24"/>
                  </a:cxn>
                  <a:cxn ang="0">
                    <a:pos x="1758" y="3"/>
                  </a:cxn>
                  <a:cxn ang="0">
                    <a:pos x="1938" y="18"/>
                  </a:cxn>
                  <a:cxn ang="0">
                    <a:pos x="2034" y="33"/>
                  </a:cxn>
                  <a:cxn ang="0">
                    <a:pos x="1893" y="39"/>
                  </a:cxn>
                </a:cxnLst>
                <a:rect l="0" t="0" r="r" b="b"/>
                <a:pathLst>
                  <a:path w="2041" h="62">
                    <a:moveTo>
                      <a:pt x="1893" y="39"/>
                    </a:moveTo>
                    <a:cubicBezTo>
                      <a:pt x="1817" y="41"/>
                      <a:pt x="1725" y="42"/>
                      <a:pt x="1578" y="45"/>
                    </a:cubicBezTo>
                    <a:cubicBezTo>
                      <a:pt x="1431" y="48"/>
                      <a:pt x="1201" y="58"/>
                      <a:pt x="1011" y="60"/>
                    </a:cubicBezTo>
                    <a:cubicBezTo>
                      <a:pt x="821" y="62"/>
                      <a:pt x="606" y="61"/>
                      <a:pt x="438" y="57"/>
                    </a:cubicBezTo>
                    <a:cubicBezTo>
                      <a:pt x="270" y="53"/>
                      <a:pt x="73" y="45"/>
                      <a:pt x="0" y="36"/>
                    </a:cubicBezTo>
                    <a:lnTo>
                      <a:pt x="0" y="3"/>
                    </a:lnTo>
                    <a:cubicBezTo>
                      <a:pt x="35" y="0"/>
                      <a:pt x="131" y="15"/>
                      <a:pt x="210" y="18"/>
                    </a:cubicBezTo>
                    <a:cubicBezTo>
                      <a:pt x="289" y="21"/>
                      <a:pt x="396" y="22"/>
                      <a:pt x="474" y="21"/>
                    </a:cubicBezTo>
                    <a:cubicBezTo>
                      <a:pt x="552" y="20"/>
                      <a:pt x="608" y="11"/>
                      <a:pt x="678" y="9"/>
                    </a:cubicBezTo>
                    <a:cubicBezTo>
                      <a:pt x="748" y="7"/>
                      <a:pt x="816" y="6"/>
                      <a:pt x="897" y="9"/>
                    </a:cubicBezTo>
                    <a:cubicBezTo>
                      <a:pt x="978" y="12"/>
                      <a:pt x="1067" y="28"/>
                      <a:pt x="1167" y="30"/>
                    </a:cubicBezTo>
                    <a:cubicBezTo>
                      <a:pt x="1267" y="32"/>
                      <a:pt x="1402" y="28"/>
                      <a:pt x="1500" y="24"/>
                    </a:cubicBezTo>
                    <a:cubicBezTo>
                      <a:pt x="1598" y="20"/>
                      <a:pt x="1685" y="4"/>
                      <a:pt x="1758" y="3"/>
                    </a:cubicBezTo>
                    <a:cubicBezTo>
                      <a:pt x="1831" y="2"/>
                      <a:pt x="1892" y="13"/>
                      <a:pt x="1938" y="18"/>
                    </a:cubicBezTo>
                    <a:cubicBezTo>
                      <a:pt x="1984" y="23"/>
                      <a:pt x="2041" y="30"/>
                      <a:pt x="2034" y="33"/>
                    </a:cubicBezTo>
                    <a:cubicBezTo>
                      <a:pt x="2027" y="36"/>
                      <a:pt x="1969" y="37"/>
                      <a:pt x="1893" y="3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PE">
                  <a:cs typeface="+mn-cs"/>
                </a:endParaRPr>
              </a:p>
            </p:txBody>
          </p:sp>
        </p:grp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F85E7356-82C5-429C-9DF6-281DAE915A4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pic>
        <p:nvPicPr>
          <p:cNvPr id="1032" name="Picture 36" descr="Sunat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929563" y="0"/>
            <a:ext cx="12144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93750" indent="-33655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unat.gob.pe/index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orangesmile.com/common/img_country_maps/peru-map-1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smtClean="0"/>
              <a:t>Registro de Contribuyentes: Sistema Tributario y su Gestión</a:t>
            </a:r>
          </a:p>
        </p:txBody>
      </p:sp>
      <p:sp>
        <p:nvSpPr>
          <p:cNvPr id="14338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smtClean="0"/>
              <a:t>SUNAT-Superintendencia Nacional de Aduanas y de Administración Tributaria</a:t>
            </a:r>
          </a:p>
          <a:p>
            <a:r>
              <a:rPr lang="es-PE" smtClean="0"/>
              <a:t>PERU</a:t>
            </a:r>
          </a:p>
        </p:txBody>
      </p:sp>
      <p:pic>
        <p:nvPicPr>
          <p:cNvPr id="14339" name="Picture 2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D:\Usuarios\cfernand\Desktop\Sunat-Logo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-1073150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57188"/>
            <a:ext cx="21621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88" y="1785938"/>
            <a:ext cx="4714875" cy="4714875"/>
          </a:xfrm>
        </p:spPr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es-PE" dirty="0" smtClean="0"/>
              <a:t>Principales funciones de la SUNAT:</a:t>
            </a:r>
          </a:p>
          <a:p>
            <a:pPr lvl="1" algn="just">
              <a:defRPr/>
            </a:pPr>
            <a:r>
              <a:rPr lang="es-PE" sz="2900" dirty="0" smtClean="0"/>
              <a:t>Administrar, recaudar y fiscalizar los tributos internos del Gobierno Nacional, con excepción de los municipales, así como las aportaciones al Seguro Social de Salud (ESSALUD) y a la Oficina de Normalización Previsional (ONP), y otros cuya recaudación se le encargue de acuerdo a ley.</a:t>
            </a:r>
          </a:p>
          <a:p>
            <a:pPr lvl="1" algn="just">
              <a:defRPr/>
            </a:pPr>
            <a:r>
              <a:rPr lang="es-PE" sz="2900" dirty="0" smtClean="0"/>
              <a:t>Proponer al Ministerio de Economía y Finanzas la reglamentación de las normas tributarias y aduaneras.</a:t>
            </a:r>
          </a:p>
          <a:p>
            <a:pPr lvl="1" algn="just">
              <a:defRPr/>
            </a:pPr>
            <a:r>
              <a:rPr lang="es-PE" sz="2900" dirty="0" smtClean="0"/>
              <a:t>Expedir disposiciones en materia tributaria y aduanera, estableciendo obligaciones de los contribuyentes, responsables y/o usuarios del servicio aduanero.</a:t>
            </a:r>
          </a:p>
          <a:p>
            <a:pPr lvl="1" algn="just">
              <a:defRPr/>
            </a:pPr>
            <a:r>
              <a:rPr lang="es-PE" sz="2900" dirty="0" smtClean="0"/>
              <a:t>Sistematizar y ordenar la legislación e información estadística de comercio exterior, a fin de brindar información general sobre la materia conforme a Ley.</a:t>
            </a:r>
          </a:p>
          <a:p>
            <a:pPr lvl="1" algn="just">
              <a:defRPr/>
            </a:pPr>
            <a:r>
              <a:rPr lang="es-PE" sz="2900" dirty="0" smtClean="0"/>
              <a:t>Proponer al Poder Ejecutivo los lineamientos tributarios para la celebración de acuerdos y convenios internacionales.</a:t>
            </a:r>
          </a:p>
          <a:p>
            <a:pPr lvl="1" algn="just">
              <a:defRPr/>
            </a:pPr>
            <a:r>
              <a:rPr lang="es-PE" sz="2900" dirty="0" smtClean="0"/>
              <a:t>Celebrar acuerdos y convenios de cooperación técnica y administrativa en materia de su competencia, entre otros.</a:t>
            </a:r>
            <a:endParaRPr lang="es-PE" sz="2900" dirty="0"/>
          </a:p>
        </p:txBody>
      </p:sp>
      <p:pic>
        <p:nvPicPr>
          <p:cNvPr id="23555" name="Picture 2" descr="http://cdn.larepublica.pe/sites/default/files/imagecache/img_noticia_640x384/imagen/2008/08/31/ECRE3108081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500313"/>
            <a:ext cx="33750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PE" dirty="0" smtClean="0"/>
              <a:t>Gracias</a:t>
            </a:r>
            <a:endParaRPr lang="es-PE" dirty="0"/>
          </a:p>
        </p:txBody>
      </p:sp>
      <p:sp>
        <p:nvSpPr>
          <p:cNvPr id="24578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smtClean="0"/>
          </a:p>
        </p:txBody>
      </p:sp>
      <p:pic>
        <p:nvPicPr>
          <p:cNvPr id="24579" name="Picture 35" descr="Sunat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3214688"/>
            <a:ext cx="2971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Preliminares</a:t>
            </a:r>
          </a:p>
        </p:txBody>
      </p:sp>
      <p:sp>
        <p:nvSpPr>
          <p:cNvPr id="153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smtClean="0"/>
              <a:t>Perú en cifras</a:t>
            </a:r>
          </a:p>
          <a:p>
            <a:r>
              <a:rPr lang="es-PE" smtClean="0"/>
              <a:t>Sistema Tributario Peruano</a:t>
            </a:r>
          </a:p>
          <a:p>
            <a:pPr lvl="1"/>
            <a:r>
              <a:rPr lang="es-PE" smtClean="0"/>
              <a:t>Principales tributos</a:t>
            </a:r>
          </a:p>
          <a:p>
            <a:pPr lvl="1"/>
            <a:r>
              <a:rPr lang="es-PE" smtClean="0"/>
              <a:t>Facultades de la Administración Tributaria</a:t>
            </a:r>
          </a:p>
          <a:p>
            <a:pPr lvl="1"/>
            <a:r>
              <a:rPr lang="es-PE" smtClean="0"/>
              <a:t>La SUNAT</a:t>
            </a:r>
          </a:p>
          <a:p>
            <a:pPr lvl="1"/>
            <a:r>
              <a:rPr lang="es-PE" smtClean="0"/>
              <a:t>Funciones de la SUNAT</a:t>
            </a:r>
          </a:p>
          <a:p>
            <a:pPr lvl="1"/>
            <a:endParaRPr lang="es-PE" smtClean="0"/>
          </a:p>
          <a:p>
            <a:endParaRPr lang="es-PE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Perú en cifras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2133600"/>
            <a:ext cx="4386263" cy="443865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s-PE" sz="2700" dirty="0" smtClean="0"/>
              <a:t>Capital: Ciudad de Lima.</a:t>
            </a:r>
          </a:p>
          <a:p>
            <a:pPr>
              <a:defRPr/>
            </a:pPr>
            <a:r>
              <a:rPr lang="es-PE" sz="2700" dirty="0" smtClean="0"/>
              <a:t>Población: 30 millones 475 mil habitantes (a julio 2013)</a:t>
            </a:r>
          </a:p>
          <a:p>
            <a:pPr>
              <a:defRPr/>
            </a:pPr>
            <a:r>
              <a:rPr lang="es-PE" sz="2700" dirty="0" smtClean="0"/>
              <a:t>Superficie territorial: 1,285,216.20 km²</a:t>
            </a:r>
          </a:p>
          <a:p>
            <a:pPr>
              <a:defRPr/>
            </a:pPr>
            <a:r>
              <a:rPr lang="es-PE" sz="2700" dirty="0" smtClean="0"/>
              <a:t>Lengua: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Castellano:     83.9%.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Quechua:       13.2%.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Aimara:	     1.8%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Otros idiomas:  0.9%.</a:t>
            </a:r>
          </a:p>
          <a:p>
            <a:pPr marL="871538" lvl="1" indent="-342900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s-ES" sz="2700" dirty="0"/>
              <a:t>Idiomas extranjeros: 0.1</a:t>
            </a:r>
            <a:r>
              <a:rPr lang="es-ES" sz="2700" dirty="0" smtClean="0"/>
              <a:t>%.</a:t>
            </a:r>
            <a:endParaRPr lang="es-PE" sz="2700" dirty="0" smtClean="0"/>
          </a:p>
          <a:p>
            <a:pPr>
              <a:defRPr/>
            </a:pPr>
            <a:r>
              <a:rPr lang="es-PE" sz="2700" dirty="0" smtClean="0"/>
              <a:t>Población Económicamente Activa (PEA): 15 millones 300 mil.</a:t>
            </a:r>
          </a:p>
          <a:p>
            <a:pPr>
              <a:defRPr/>
            </a:pPr>
            <a:r>
              <a:rPr lang="es-PE" sz="2700" dirty="0" smtClean="0"/>
              <a:t>PBI 2012 (S/. Millones): 526,000</a:t>
            </a:r>
          </a:p>
          <a:p>
            <a:pPr>
              <a:defRPr/>
            </a:pPr>
            <a:r>
              <a:rPr lang="es-PE" sz="2700" dirty="0" smtClean="0"/>
              <a:t>Ingresos Tributarios (S/. Millones): 84,147.</a:t>
            </a:r>
          </a:p>
          <a:p>
            <a:pPr>
              <a:defRPr/>
            </a:pPr>
            <a:r>
              <a:rPr lang="es-PE" sz="2700" dirty="0" smtClean="0"/>
              <a:t>Cantidad de contribuyentes: 8 millones 900 mil (a julio 2013).</a:t>
            </a:r>
          </a:p>
          <a:p>
            <a:pPr>
              <a:defRPr/>
            </a:pPr>
            <a:endParaRPr lang="es-PE" dirty="0" smtClean="0"/>
          </a:p>
          <a:p>
            <a:pPr>
              <a:defRPr/>
            </a:pPr>
            <a:endParaRPr lang="es-PE" dirty="0" smtClean="0"/>
          </a:p>
          <a:p>
            <a:pPr>
              <a:buFontTx/>
              <a:buNone/>
              <a:defRPr/>
            </a:pPr>
            <a:endParaRPr lang="es-PE" dirty="0" smtClean="0"/>
          </a:p>
          <a:p>
            <a:pPr>
              <a:defRPr/>
            </a:pPr>
            <a:endParaRPr lang="es-PE" dirty="0" smtClean="0"/>
          </a:p>
          <a:p>
            <a:pPr>
              <a:defRPr/>
            </a:pPr>
            <a:endParaRPr lang="es-PE" dirty="0"/>
          </a:p>
        </p:txBody>
      </p:sp>
      <p:pic>
        <p:nvPicPr>
          <p:cNvPr id="16387" name="Picture 32" descr="mapa del país de  Perú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5863" y="2143125"/>
            <a:ext cx="41481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857375"/>
            <a:ext cx="84724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071688"/>
            <a:ext cx="87884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571500" y="1785938"/>
            <a:ext cx="7772400" cy="581025"/>
          </a:xfrm>
        </p:spPr>
        <p:txBody>
          <a:bodyPr/>
          <a:lstStyle/>
          <a:p>
            <a:r>
              <a:rPr lang="es-PE" smtClean="0"/>
              <a:t>Principales Tributos: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00063" y="2357438"/>
          <a:ext cx="8001000" cy="389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3643338"/>
              </a:tblGrid>
              <a:tr h="44421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Tributos del Gobierno Central*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Tasas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</a:tr>
              <a:tr h="1500891">
                <a:tc>
                  <a:txBody>
                    <a:bodyPr/>
                    <a:lstStyle/>
                    <a:p>
                      <a:pPr marL="173736" marR="0" indent="-173736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Impuesto a la Renta 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173736" marR="0" indent="-173736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Personas domiciliadas (progresivo)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173736" marR="0" indent="-173736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Empresas domiciliadas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Régimen para no domiciliados (diferente según si tiene establecimiento permanente o </a:t>
                      </a: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no)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15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; 21 y 30%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30%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Según actividad y/o tipo de renta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</a:tr>
              <a:tr h="944104">
                <a:tc>
                  <a:txBody>
                    <a:bodyPr/>
                    <a:lstStyle/>
                    <a:p>
                      <a:pPr marL="173736" marR="0" indent="-173736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Impuestos al Consumo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173736" marR="0" indent="-173736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Impuesto General a las Ventas – </a:t>
                      </a: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IGV.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  <a:p>
                      <a:pPr marL="173736" marR="0" indent="-173736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Impuesto Selectivo al </a:t>
                      </a: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Consumo.</a:t>
                      </a:r>
                      <a:endParaRPr lang="es-PE" sz="1600" b="0" i="0" u="none" strike="noStrike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endParaRPr lang="es-PE" sz="16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18%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Específico, Ad valorem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</a:tr>
              <a:tr h="444213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Impuesto a la Importación: Aranceles</a:t>
                      </a:r>
                      <a:endParaRPr lang="es-PE" sz="1600" b="0" i="0" u="none" strike="noStrike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0; </a:t>
                      </a: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6; y 11%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</a:tr>
              <a:tr h="524232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Régimen Único Simplificado 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(para ventas anuales de hasta US$ </a:t>
                      </a: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120.000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)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Específico según escalas</a:t>
                      </a:r>
                      <a:endParaRPr lang="es-PE" sz="1600" b="0" i="0" u="none" strike="noStrike" dirty="0"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642938" y="1643063"/>
            <a:ext cx="7772400" cy="500062"/>
          </a:xfrm>
        </p:spPr>
        <p:txBody>
          <a:bodyPr/>
          <a:lstStyle/>
          <a:p>
            <a:r>
              <a:rPr lang="es-PE" smtClean="0"/>
              <a:t>Principales Tributos:</a:t>
            </a:r>
          </a:p>
          <a:p>
            <a:endParaRPr lang="es-PE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38" y="2286000"/>
          <a:ext cx="7572375" cy="3714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3214710"/>
              </a:tblGrid>
              <a:tr h="370840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Contribuciones / Aportaciones</a:t>
                      </a: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Tasas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ESSALUD: 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Seguro Social de Salud</a:t>
                      </a:r>
                      <a:endParaRPr lang="es-PE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ONP: 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Oficina de Normalización Previsional</a:t>
                      </a:r>
                      <a:endParaRPr lang="es-PE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SENCICO: 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Servicio Nacional de Capacitación para la Industria de la Construcción</a:t>
                      </a:r>
                      <a:endParaRPr lang="es-PE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0,2%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SENATI: </a:t>
                      </a: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Servicio Nacional de Adiestramiento en el trabajo Industrial (capacitación Técnica)</a:t>
                      </a:r>
                      <a:endParaRPr lang="es-PE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0,75% (sobre salarios)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Tributos de Gobiernos Locales</a:t>
                      </a: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Tasas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Impuesto Predial (progresivo)</a:t>
                      </a: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0,2; 0,6 y 1,0%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Impuesto al Patrimonio Vehicular</a:t>
                      </a: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53975" marR="53975" marT="35941" marB="35941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Impuesto de Alcabala</a:t>
                      </a:r>
                    </a:p>
                  </a:txBody>
                  <a:tcPr marL="53975" marR="53975" marT="35941" marB="35941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es-P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53975" marR="53975" marT="35941" marB="35941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2133600"/>
            <a:ext cx="8101013" cy="4114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s-PE" dirty="0" smtClean="0"/>
              <a:t>Facultades de la Administración Tributaria:</a:t>
            </a:r>
          </a:p>
          <a:p>
            <a:pPr lvl="1">
              <a:defRPr/>
            </a:pPr>
            <a:r>
              <a:rPr lang="es-PE" dirty="0" smtClean="0"/>
              <a:t>Facultad de recaudación (artículo 55 del C.T.)</a:t>
            </a:r>
          </a:p>
          <a:p>
            <a:pPr lvl="1">
              <a:defRPr/>
            </a:pPr>
            <a:r>
              <a:rPr lang="es-PE" dirty="0" smtClean="0"/>
              <a:t>Facultad de fiscalización (artículo 62 del C.T.)</a:t>
            </a:r>
          </a:p>
          <a:p>
            <a:pPr lvl="1">
              <a:defRPr/>
            </a:pPr>
            <a:r>
              <a:rPr lang="es-PE" dirty="0" smtClean="0"/>
              <a:t>Facultad de determinación de la obligación (artículo 59 del C.T.)</a:t>
            </a:r>
          </a:p>
          <a:p>
            <a:pPr lvl="1">
              <a:defRPr/>
            </a:pPr>
            <a:r>
              <a:rPr lang="es-PE" dirty="0" smtClean="0"/>
              <a:t>Facultad de sanción (artículo 82 del C.T.)</a:t>
            </a:r>
          </a:p>
          <a:p>
            <a:pPr lvl="1">
              <a:defRPr/>
            </a:pPr>
            <a:r>
              <a:rPr lang="es-PE" dirty="0" smtClean="0"/>
              <a:t>Cuando actúa como órgano </a:t>
            </a:r>
            <a:r>
              <a:rPr lang="es-PE" dirty="0" err="1" smtClean="0"/>
              <a:t>resolutor</a:t>
            </a:r>
            <a:r>
              <a:rPr lang="es-PE" dirty="0" smtClean="0"/>
              <a:t>: Facultad de Reexamen (artículo 127 del C.T.)</a:t>
            </a:r>
          </a:p>
          <a:p>
            <a:pPr>
              <a:defRPr/>
            </a:pPr>
            <a:endParaRPr lang="es-P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mtClean="0"/>
              <a:t>Sistema Tributario Peruano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88" y="2071688"/>
            <a:ext cx="5072062" cy="4114800"/>
          </a:xfrm>
        </p:spPr>
        <p:txBody>
          <a:bodyPr>
            <a:normAutofit fontScale="62500" lnSpcReduction="20000"/>
          </a:bodyPr>
          <a:lstStyle/>
          <a:p>
            <a:pPr algn="just">
              <a:defRPr/>
            </a:pPr>
            <a:r>
              <a:rPr lang="es-PE" dirty="0" smtClean="0"/>
              <a:t>SUNAT:</a:t>
            </a:r>
          </a:p>
          <a:p>
            <a:pPr algn="just">
              <a:buFontTx/>
              <a:buNone/>
              <a:defRPr/>
            </a:pPr>
            <a:r>
              <a:rPr lang="es-PE" dirty="0" smtClean="0"/>
              <a:t>	La Superintendencia Nacional de Aduanas y de Administración Tributaria – SUNAT, de acuerdo a su Ley de creación N° 24829, Ley General aprobada por Decreto Legislativo Nº 501 y la Ley 29816 de Fortalecimiento de la SUNAT, es un organismo técnico especializado, adscrito al Ministerio de Economía y Finanzas, cuenta con personería jurídica de derecho público, con patrimonio propio y goza de autonomía funcional, técnica, económica, financiera, presupuestal y administrativa.</a:t>
            </a:r>
          </a:p>
          <a:p>
            <a:pPr algn="just">
              <a:defRPr/>
            </a:pPr>
            <a:endParaRPr lang="es-PE" dirty="0" smtClean="0"/>
          </a:p>
          <a:p>
            <a:pPr algn="just">
              <a:defRPr/>
            </a:pPr>
            <a:endParaRPr lang="es-PE" dirty="0" smtClean="0"/>
          </a:p>
          <a:p>
            <a:pPr algn="just">
              <a:defRPr/>
            </a:pPr>
            <a:endParaRPr lang="es-PE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2500313"/>
            <a:ext cx="3429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de diseño Pintura Sumi">
  <a:themeElements>
    <a:clrScheme name="Tema de Office 1">
      <a:dk1>
        <a:srgbClr val="545472"/>
      </a:dk1>
      <a:lt1>
        <a:srgbClr val="FFFFFF"/>
      </a:lt1>
      <a:dk2>
        <a:srgbClr val="892D5B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CCCCFF"/>
      </a:hlink>
      <a:folHlink>
        <a:srgbClr val="D9D9E5"/>
      </a:folHlink>
    </a:clrScheme>
    <a:fontScheme name="Tema de Offic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ma de Office 1">
        <a:dk1>
          <a:srgbClr val="545472"/>
        </a:dk1>
        <a:lt1>
          <a:srgbClr val="FFFFFF"/>
        </a:lt1>
        <a:dk2>
          <a:srgbClr val="892D5B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CCCCFF"/>
        </a:hlink>
        <a:folHlink>
          <a:srgbClr val="D9D9E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B7B7FF"/>
        </a:hlink>
        <a:folHlink>
          <a:srgbClr val="BCD8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9DC6D5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CCDFE7"/>
        </a:accent5>
        <a:accent6>
          <a:srgbClr val="CD96B1"/>
        </a:accent6>
        <a:hlink>
          <a:srgbClr val="B7B7FF"/>
        </a:hlink>
        <a:folHlink>
          <a:srgbClr val="F2D6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D5BAFC"/>
        </a:hlink>
        <a:folHlink>
          <a:srgbClr val="D7D9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FBE9BB"/>
        </a:hlink>
        <a:folHlink>
          <a:srgbClr val="CFE2C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D1EC9C"/>
        </a:hlink>
        <a:folHlink>
          <a:srgbClr val="EFE5C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</TotalTime>
  <Words>516</Words>
  <Application>Microsoft Office PowerPoint</Application>
  <PresentationFormat>Presentación en pantalla (4:3)</PresentationFormat>
  <Paragraphs>90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Tahoma</vt:lpstr>
      <vt:lpstr>Arial</vt:lpstr>
      <vt:lpstr>Calibri</vt:lpstr>
      <vt:lpstr>Wingdings</vt:lpstr>
      <vt:lpstr>Plantilla de diseño Pintura Sumi</vt:lpstr>
      <vt:lpstr>Plantilla de diseño Pintura Sumi</vt:lpstr>
      <vt:lpstr>Registro de Contribuyentes: Sistema Tributario y su Gestión</vt:lpstr>
      <vt:lpstr>Preliminares</vt:lpstr>
      <vt:lpstr>Perú en cifras</vt:lpstr>
      <vt:lpstr>Sistema Tributario Peruano</vt:lpstr>
      <vt:lpstr>Sistema Tributario Peruano</vt:lpstr>
      <vt:lpstr>Sistema Tributario Peruano</vt:lpstr>
      <vt:lpstr>Sistema Tributario Peruano</vt:lpstr>
      <vt:lpstr>Sistema Tributario Peruano</vt:lpstr>
      <vt:lpstr>Sistema Tributario Peruano</vt:lpstr>
      <vt:lpstr>Sistema Tributario Peruano</vt:lpstr>
      <vt:lpstr>GRACIAS</vt:lpstr>
    </vt:vector>
  </TitlesOfParts>
  <Company>SUNAT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Registro de Contribuyentes: Identificación</dc:title>
  <dc:creator>CFP</dc:creator>
  <cp:lastModifiedBy> </cp:lastModifiedBy>
  <cp:revision>38</cp:revision>
  <dcterms:created xsi:type="dcterms:W3CDTF">2013-08-22T21:03:16Z</dcterms:created>
  <dcterms:modified xsi:type="dcterms:W3CDTF">2013-10-28T10:38:31Z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TC010690793082</vt:lpwstr>
  </property>
</Properties>
</file>